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5"/>
    <p:sldMasterId id="2147483681" r:id="rId6"/>
    <p:sldMasterId id="2147483652" r:id="rId7"/>
    <p:sldMasterId id="2147483669" r:id="rId8"/>
    <p:sldMasterId id="2147483718" r:id="rId9"/>
    <p:sldMasterId id="2147483720" r:id="rId10"/>
  </p:sldMasterIdLst>
  <p:notesMasterIdLst>
    <p:notesMasterId r:id="rId28"/>
  </p:notesMasterIdLst>
  <p:sldIdLst>
    <p:sldId id="289" r:id="rId11"/>
    <p:sldId id="290" r:id="rId12"/>
    <p:sldId id="291" r:id="rId13"/>
    <p:sldId id="292" r:id="rId14"/>
    <p:sldId id="293" r:id="rId15"/>
    <p:sldId id="295" r:id="rId16"/>
    <p:sldId id="298" r:id="rId17"/>
    <p:sldId id="299" r:id="rId18"/>
    <p:sldId id="300" r:id="rId19"/>
    <p:sldId id="301" r:id="rId20"/>
    <p:sldId id="302" r:id="rId21"/>
    <p:sldId id="303" r:id="rId22"/>
    <p:sldId id="294" r:id="rId23"/>
    <p:sldId id="296" r:id="rId24"/>
    <p:sldId id="297" r:id="rId25"/>
    <p:sldId id="304" r:id="rId26"/>
    <p:sldId id="288" r:id="rId27"/>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4"/>
    <a:srgbClr val="92D050"/>
    <a:srgbClr val="F2F2F2"/>
    <a:srgbClr val="0A53A7"/>
    <a:srgbClr val="FC41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226" autoAdjust="0"/>
  </p:normalViewPr>
  <p:slideViewPr>
    <p:cSldViewPr snapToGrid="0" snapToObjects="1">
      <p:cViewPr varScale="1">
        <p:scale>
          <a:sx n="150" d="100"/>
          <a:sy n="150" d="100"/>
        </p:scale>
        <p:origin x="522"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notesMaster" Target="notesMasters/notesMaster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GB"/>
              <a:t>NECS Workforce Ethnicity Summary</a:t>
            </a:r>
          </a:p>
        </c:rich>
      </c:tx>
      <c:layout>
        <c:manualLayout>
          <c:xMode val="edge"/>
          <c:yMode val="edge"/>
          <c:x val="0.1183739584137381"/>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7777777777779E-3"/>
          <c:y val="0.11360673665791776"/>
          <c:w val="0.74538407699037623"/>
          <c:h val="0.88639326334208224"/>
        </c:manualLayout>
      </c:layout>
      <c:pie3DChart>
        <c:varyColors val="1"/>
        <c:ser>
          <c:idx val="0"/>
          <c:order val="0"/>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6EFB-4050-B073-C7821C23772D}"/>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6EFB-4050-B073-C7821C23772D}"/>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6EFB-4050-B073-C7821C23772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Sheet1!$B$3:$D$3</c:f>
              <c:strCache>
                <c:ptCount val="3"/>
                <c:pt idx="0">
                  <c:v>White</c:v>
                </c:pt>
                <c:pt idx="1">
                  <c:v>Ethnically Diverse Groups</c:v>
                </c:pt>
                <c:pt idx="2">
                  <c:v>Unknown</c:v>
                </c:pt>
              </c:strCache>
            </c:strRef>
          </c:cat>
          <c:val>
            <c:numRef>
              <c:f>Sheet1!$B$4:$D$4</c:f>
              <c:numCache>
                <c:formatCode>0.0%</c:formatCode>
                <c:ptCount val="3"/>
                <c:pt idx="0">
                  <c:v>0.85642062689585441</c:v>
                </c:pt>
                <c:pt idx="1">
                  <c:v>0.11526794742163801</c:v>
                </c:pt>
                <c:pt idx="2">
                  <c:v>2.8311425682507583E-2</c:v>
                </c:pt>
              </c:numCache>
            </c:numRef>
          </c:val>
          <c:extLst>
            <c:ext xmlns:c16="http://schemas.microsoft.com/office/drawing/2014/chart" uri="{C3380CC4-5D6E-409C-BE32-E72D297353CC}">
              <c16:uniqueId val="{00000006-6EFB-4050-B073-C7821C23772D}"/>
            </c:ext>
          </c:extLst>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3877209098862651"/>
          <c:y val="0.27395742198891809"/>
          <c:w val="0.23900568678915135"/>
          <c:h val="0.42882108486439197"/>
        </c:manualLayout>
      </c:layout>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0CC07-7C41-FE38-69B6-B1D7F84A815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9F66A8D-87CF-4A18-D29D-D4D1BCF4F04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FBA2D1D-BCF6-498D-AB3C-35F54B244E91}" type="datetimeFigureOut">
              <a:rPr lang="en-US"/>
              <a:pPr>
                <a:defRPr/>
              </a:pPr>
              <a:t>10/13/2023</a:t>
            </a:fld>
            <a:endParaRPr lang="en-US"/>
          </a:p>
        </p:txBody>
      </p:sp>
      <p:sp>
        <p:nvSpPr>
          <p:cNvPr id="4" name="Slide Image Placeholder 3">
            <a:extLst>
              <a:ext uri="{FF2B5EF4-FFF2-40B4-BE49-F238E27FC236}">
                <a16:creationId xmlns:a16="http://schemas.microsoft.com/office/drawing/2014/main" id="{6A37493E-B661-FDCF-50B3-3E98E6DFE12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1AC3C32-ED77-C0F9-9CD7-249EE582049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66D8E38F-1475-E539-2DE9-A24E6828C66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3724C87-6F0D-D3FA-CA8C-AD5B9D641DD3}"/>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D0AAFC0-05DE-4345-A8AD-B3C096835B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855D52-3B2A-5DB0-EF76-DBF2246467C6}"/>
              </a:ext>
            </a:extLst>
          </p:cNvPr>
          <p:cNvSpPr txBox="1"/>
          <p:nvPr userDrawn="1"/>
        </p:nvSpPr>
        <p:spPr>
          <a:xfrm>
            <a:off x="1968500" y="3371850"/>
            <a:ext cx="0" cy="0"/>
          </a:xfrm>
          <a:prstGeom prst="rect">
            <a:avLst/>
          </a:prstGeom>
        </p:spPr>
        <p:txBody>
          <a:bodyPr wrap="none" lIns="0" tIns="0" rIns="0" bIns="0">
            <a:normAutofit fontScale="25000" lnSpcReduction="20000"/>
          </a:bodyPr>
          <a:lstStyle/>
          <a:p>
            <a:pPr eaLnBrk="1" fontAlgn="auto" hangingPunct="1">
              <a:spcBef>
                <a:spcPts val="0"/>
              </a:spcBef>
              <a:spcAft>
                <a:spcPts val="0"/>
              </a:spcAft>
              <a:defRPr/>
            </a:pPr>
            <a:endParaRPr lang="en-US" sz="3200" dirty="0">
              <a:solidFill>
                <a:srgbClr val="FFFFFF"/>
              </a:solidFill>
              <a:latin typeface="BL Frutiger Black"/>
              <a:cs typeface="BL Frutiger Black"/>
            </a:endParaRPr>
          </a:p>
        </p:txBody>
      </p:sp>
      <p:sp>
        <p:nvSpPr>
          <p:cNvPr id="10" name="Title 9"/>
          <p:cNvSpPr>
            <a:spLocks noGrp="1"/>
          </p:cNvSpPr>
          <p:nvPr>
            <p:ph type="title"/>
          </p:nvPr>
        </p:nvSpPr>
        <p:spPr>
          <a:xfrm>
            <a:off x="297070" y="3471794"/>
            <a:ext cx="3390808" cy="584775"/>
          </a:xfrm>
          <a:prstGeom prst="rect">
            <a:avLst/>
          </a:prstGeom>
        </p:spPr>
        <p:txBody>
          <a:bodyPr vert="horz" wrap="square">
            <a:spAutoFit/>
          </a:bodyPr>
          <a:lstStyle>
            <a:lvl1pPr algn="l">
              <a:defRPr sz="3200" b="0" baseline="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54422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1879600"/>
            <a:ext cx="3868737" cy="276225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1879600"/>
            <a:ext cx="3887788" cy="276225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4C0AB5-C017-D2AB-0E21-9DEE1C885BDA}"/>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56A7B519-0B69-4184-A433-B0BBA0F74D58}" type="datetimeFigureOut">
              <a:rPr lang="en-US"/>
              <a:pPr>
                <a:defRPr/>
              </a:pPr>
              <a:t>10/13/2023</a:t>
            </a:fld>
            <a:endParaRPr lang="en-US"/>
          </a:p>
        </p:txBody>
      </p:sp>
      <p:sp>
        <p:nvSpPr>
          <p:cNvPr id="8" name="Footer Placeholder 7">
            <a:extLst>
              <a:ext uri="{FF2B5EF4-FFF2-40B4-BE49-F238E27FC236}">
                <a16:creationId xmlns:a16="http://schemas.microsoft.com/office/drawing/2014/main" id="{1B4BEA59-EA89-CED8-1019-06E5E4E4FB25}"/>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9" name="Slide Number Placeholder 8">
            <a:extLst>
              <a:ext uri="{FF2B5EF4-FFF2-40B4-BE49-F238E27FC236}">
                <a16:creationId xmlns:a16="http://schemas.microsoft.com/office/drawing/2014/main" id="{6CFF3F0B-D42C-792E-D0EF-C1E9A39BB426}"/>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325ADDA4-F4EF-4BD5-B65A-1DEDA76823E3}" type="slidenum">
              <a:rPr lang="en-US"/>
              <a:pPr>
                <a:defRPr/>
              </a:pPr>
              <a:t>‹#›</a:t>
            </a:fld>
            <a:endParaRPr lang="en-US"/>
          </a:p>
        </p:txBody>
      </p:sp>
    </p:spTree>
    <p:extLst>
      <p:ext uri="{BB962C8B-B14F-4D97-AF65-F5344CB8AC3E}">
        <p14:creationId xmlns:p14="http://schemas.microsoft.com/office/powerpoint/2010/main" val="397025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9FAD5046-DFC5-E770-AFA4-1A048A882022}"/>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A6162772-842C-4DC3-B984-C005F8447B45}" type="datetimeFigureOut">
              <a:rPr lang="en-US"/>
              <a:pPr>
                <a:defRPr/>
              </a:pPr>
              <a:t>10/13/2023</a:t>
            </a:fld>
            <a:endParaRPr lang="en-US"/>
          </a:p>
        </p:txBody>
      </p:sp>
      <p:sp>
        <p:nvSpPr>
          <p:cNvPr id="4" name="Footer Placeholder 3">
            <a:extLst>
              <a:ext uri="{FF2B5EF4-FFF2-40B4-BE49-F238E27FC236}">
                <a16:creationId xmlns:a16="http://schemas.microsoft.com/office/drawing/2014/main" id="{CCC9C909-DB17-3904-A4C0-6708E86B5046}"/>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5" name="Slide Number Placeholder 4">
            <a:extLst>
              <a:ext uri="{FF2B5EF4-FFF2-40B4-BE49-F238E27FC236}">
                <a16:creationId xmlns:a16="http://schemas.microsoft.com/office/drawing/2014/main" id="{937AA7EF-AEA8-B8C1-E809-869DEB47635D}"/>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E119E58E-7F28-4E08-A29C-1C40406A8C45}" type="slidenum">
              <a:rPr lang="en-US"/>
              <a:pPr>
                <a:defRPr/>
              </a:pPr>
              <a:t>‹#›</a:t>
            </a:fld>
            <a:endParaRPr lang="en-US"/>
          </a:p>
        </p:txBody>
      </p:sp>
    </p:spTree>
    <p:extLst>
      <p:ext uri="{BB962C8B-B14F-4D97-AF65-F5344CB8AC3E}">
        <p14:creationId xmlns:p14="http://schemas.microsoft.com/office/powerpoint/2010/main" val="234731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0CBC4-0D26-086D-9715-A652A82679B7}"/>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B152C45A-18EF-490B-89AA-4A2F9A0B3A21}" type="datetimeFigureOut">
              <a:rPr lang="en-US"/>
              <a:pPr>
                <a:defRPr/>
              </a:pPr>
              <a:t>10/13/2023</a:t>
            </a:fld>
            <a:endParaRPr lang="en-US"/>
          </a:p>
        </p:txBody>
      </p:sp>
      <p:sp>
        <p:nvSpPr>
          <p:cNvPr id="3" name="Footer Placeholder 2">
            <a:extLst>
              <a:ext uri="{FF2B5EF4-FFF2-40B4-BE49-F238E27FC236}">
                <a16:creationId xmlns:a16="http://schemas.microsoft.com/office/drawing/2014/main" id="{A8BBB0AE-E874-8821-D0F7-A9AACB4B0558}"/>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4" name="Slide Number Placeholder 3">
            <a:extLst>
              <a:ext uri="{FF2B5EF4-FFF2-40B4-BE49-F238E27FC236}">
                <a16:creationId xmlns:a16="http://schemas.microsoft.com/office/drawing/2014/main" id="{D9472F05-5F92-7587-E0AC-90C990E0D4E6}"/>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0EAFF809-BE6B-489C-A4AD-A17966E08274}" type="slidenum">
              <a:rPr lang="en-US"/>
              <a:pPr>
                <a:defRPr/>
              </a:pPr>
              <a:t>‹#›</a:t>
            </a:fld>
            <a:endParaRPr lang="en-US"/>
          </a:p>
        </p:txBody>
      </p:sp>
    </p:spTree>
    <p:extLst>
      <p:ext uri="{BB962C8B-B14F-4D97-AF65-F5344CB8AC3E}">
        <p14:creationId xmlns:p14="http://schemas.microsoft.com/office/powerpoint/2010/main" val="3965037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3E6D1C-2392-D689-842D-C3D819BB997A}"/>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270B603B-7664-4153-8AF4-5A478CA9780E}" type="datetimeFigureOut">
              <a:rPr lang="en-US"/>
              <a:pPr>
                <a:defRPr/>
              </a:pPr>
              <a:t>10/13/2023</a:t>
            </a:fld>
            <a:endParaRPr lang="en-US"/>
          </a:p>
        </p:txBody>
      </p:sp>
      <p:sp>
        <p:nvSpPr>
          <p:cNvPr id="6" name="Footer Placeholder 5">
            <a:extLst>
              <a:ext uri="{FF2B5EF4-FFF2-40B4-BE49-F238E27FC236}">
                <a16:creationId xmlns:a16="http://schemas.microsoft.com/office/drawing/2014/main" id="{02B841D9-8635-52D1-FEB5-9A8E310DC49D}"/>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7" name="Slide Number Placeholder 6">
            <a:extLst>
              <a:ext uri="{FF2B5EF4-FFF2-40B4-BE49-F238E27FC236}">
                <a16:creationId xmlns:a16="http://schemas.microsoft.com/office/drawing/2014/main" id="{0CCE043D-4524-9C08-5DBF-38F035C539F5}"/>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481181F2-9E3C-41A1-B9C4-43C7D116DE3B}" type="slidenum">
              <a:rPr lang="en-US"/>
              <a:pPr>
                <a:defRPr/>
              </a:pPr>
              <a:t>‹#›</a:t>
            </a:fld>
            <a:endParaRPr lang="en-US"/>
          </a:p>
        </p:txBody>
      </p:sp>
    </p:spTree>
    <p:extLst>
      <p:ext uri="{BB962C8B-B14F-4D97-AF65-F5344CB8AC3E}">
        <p14:creationId xmlns:p14="http://schemas.microsoft.com/office/powerpoint/2010/main" val="934041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1543050"/>
            <a:ext cx="2949575" cy="28590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E54A54-29C6-A778-2721-030323CD38D6}"/>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F7685BD4-1C98-4CA1-A627-FC31179EF56E}" type="datetimeFigureOut">
              <a:rPr lang="en-US"/>
              <a:pPr>
                <a:defRPr/>
              </a:pPr>
              <a:t>10/13/2023</a:t>
            </a:fld>
            <a:endParaRPr lang="en-US"/>
          </a:p>
        </p:txBody>
      </p:sp>
      <p:sp>
        <p:nvSpPr>
          <p:cNvPr id="6" name="Footer Placeholder 5">
            <a:extLst>
              <a:ext uri="{FF2B5EF4-FFF2-40B4-BE49-F238E27FC236}">
                <a16:creationId xmlns:a16="http://schemas.microsoft.com/office/drawing/2014/main" id="{6C9540AB-533B-27EF-8649-04174AADDCF0}"/>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7" name="Slide Number Placeholder 6">
            <a:extLst>
              <a:ext uri="{FF2B5EF4-FFF2-40B4-BE49-F238E27FC236}">
                <a16:creationId xmlns:a16="http://schemas.microsoft.com/office/drawing/2014/main" id="{62693FAE-8554-E731-F29C-DCCCBF511C7E}"/>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57CF5ABA-9176-49C7-87A9-DCE706BABDBE}" type="slidenum">
              <a:rPr lang="en-US"/>
              <a:pPr>
                <a:defRPr/>
              </a:pPr>
              <a:t>‹#›</a:t>
            </a:fld>
            <a:endParaRPr lang="en-US"/>
          </a:p>
        </p:txBody>
      </p:sp>
    </p:spTree>
    <p:extLst>
      <p:ext uri="{BB962C8B-B14F-4D97-AF65-F5344CB8AC3E}">
        <p14:creationId xmlns:p14="http://schemas.microsoft.com/office/powerpoint/2010/main" val="2043928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370013"/>
            <a:ext cx="7886700" cy="326231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3B0CF-1324-345A-BB33-3E3C466D020E}"/>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D5D0CAE1-B267-4B4C-A9D2-C2186A362D1F}" type="datetimeFigureOut">
              <a:rPr lang="en-US"/>
              <a:pPr>
                <a:defRPr/>
              </a:pPr>
              <a:t>10/13/2023</a:t>
            </a:fld>
            <a:endParaRPr lang="en-US"/>
          </a:p>
        </p:txBody>
      </p:sp>
      <p:sp>
        <p:nvSpPr>
          <p:cNvPr id="5" name="Footer Placeholder 4">
            <a:extLst>
              <a:ext uri="{FF2B5EF4-FFF2-40B4-BE49-F238E27FC236}">
                <a16:creationId xmlns:a16="http://schemas.microsoft.com/office/drawing/2014/main" id="{986D53AB-5B3C-5812-ABAE-B2C2EA4716A5}"/>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1910846-6727-03AE-FAFD-DE2DDBCAA4A1}"/>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28B156D7-DB22-4760-9670-2C99033743E5}" type="slidenum">
              <a:rPr lang="en-US"/>
              <a:pPr>
                <a:defRPr/>
              </a:pPr>
              <a:t>‹#›</a:t>
            </a:fld>
            <a:endParaRPr lang="en-US"/>
          </a:p>
        </p:txBody>
      </p:sp>
    </p:spTree>
    <p:extLst>
      <p:ext uri="{BB962C8B-B14F-4D97-AF65-F5344CB8AC3E}">
        <p14:creationId xmlns:p14="http://schemas.microsoft.com/office/powerpoint/2010/main" val="2361687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DE35A-0FB8-0B63-55AA-5F255E61ED52}"/>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791F614C-0276-4966-985A-0AFFB6713B24}" type="datetimeFigureOut">
              <a:rPr lang="en-US"/>
              <a:pPr>
                <a:defRPr/>
              </a:pPr>
              <a:t>10/13/2023</a:t>
            </a:fld>
            <a:endParaRPr lang="en-US"/>
          </a:p>
        </p:txBody>
      </p:sp>
      <p:sp>
        <p:nvSpPr>
          <p:cNvPr id="5" name="Footer Placeholder 4">
            <a:extLst>
              <a:ext uri="{FF2B5EF4-FFF2-40B4-BE49-F238E27FC236}">
                <a16:creationId xmlns:a16="http://schemas.microsoft.com/office/drawing/2014/main" id="{B9FC33B4-9FA4-01B7-2061-FF82505A2BDF}"/>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F1B04DB-E169-E96A-AB33-880A47188532}"/>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015345E1-D006-4008-A65D-ECF34BF8C5D1}" type="slidenum">
              <a:rPr lang="en-US"/>
              <a:pPr>
                <a:defRPr/>
              </a:pPr>
              <a:t>‹#›</a:t>
            </a:fld>
            <a:endParaRPr lang="en-US"/>
          </a:p>
        </p:txBody>
      </p:sp>
    </p:spTree>
    <p:extLst>
      <p:ext uri="{BB962C8B-B14F-4D97-AF65-F5344CB8AC3E}">
        <p14:creationId xmlns:p14="http://schemas.microsoft.com/office/powerpoint/2010/main" val="7343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White">
    <p:spTree>
      <p:nvGrpSpPr>
        <p:cNvPr id="1" name=""/>
        <p:cNvGrpSpPr/>
        <p:nvPr/>
      </p:nvGrpSpPr>
      <p:grpSpPr>
        <a:xfrm>
          <a:off x="0" y="0"/>
          <a:ext cx="0" cy="0"/>
          <a:chOff x="0" y="0"/>
          <a:chExt cx="0" cy="0"/>
        </a:xfrm>
      </p:grpSpPr>
      <p:sp>
        <p:nvSpPr>
          <p:cNvPr id="7" name="Title 1"/>
          <p:cNvSpPr>
            <a:spLocks noGrp="1"/>
          </p:cNvSpPr>
          <p:nvPr>
            <p:ph type="ctrTitle"/>
          </p:nvPr>
        </p:nvSpPr>
        <p:spPr>
          <a:xfrm>
            <a:off x="995874" y="1717040"/>
            <a:ext cx="7152252" cy="1280160"/>
          </a:xfrm>
          <a:prstGeom prst="rect">
            <a:avLst/>
          </a:prstGeom>
        </p:spPr>
        <p:txBody>
          <a:bodyPr anchor="ctr"/>
          <a:lstStyle>
            <a:lvl1pPr algn="ctr">
              <a:defRPr>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1156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2" name="Vertical Title 1"/>
          <p:cNvSpPr>
            <a:spLocks noGrp="1"/>
          </p:cNvSpPr>
          <p:nvPr>
            <p:ph type="title"/>
          </p:nvPr>
        </p:nvSpPr>
        <p:spPr>
          <a:xfrm>
            <a:off x="1053327" y="425034"/>
            <a:ext cx="7684273" cy="533538"/>
          </a:xfrm>
          <a:prstGeom prst="rect">
            <a:avLst/>
          </a:prstGeom>
        </p:spPr>
        <p:txBody>
          <a:bodyPr vert="horz"/>
          <a:lstStyle>
            <a:lvl1pPr algn="l">
              <a:defRPr sz="2400" baseline="0">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Content Placeholder 5"/>
          <p:cNvSpPr>
            <a:spLocks noGrp="1"/>
          </p:cNvSpPr>
          <p:nvPr>
            <p:ph sz="quarter" idx="10"/>
          </p:nvPr>
        </p:nvSpPr>
        <p:spPr>
          <a:xfrm>
            <a:off x="352424" y="1328738"/>
            <a:ext cx="8385175" cy="3044958"/>
          </a:xfrm>
          <a:prstGeom prst="rect">
            <a:avLst/>
          </a:prstGeom>
        </p:spPr>
        <p:txBody>
          <a:bodyPr vert="horz"/>
          <a:lstStyle>
            <a:lvl1pPr marL="285750" indent="-285750">
              <a:buClr>
                <a:srgbClr val="0A53A7"/>
              </a:buClr>
              <a:buFont typeface="Arial" panose="020B0604020202020204" pitchFamily="34" charset="0"/>
              <a:buChar char="•"/>
              <a:defRPr sz="1600" baseline="0">
                <a:solidFill>
                  <a:schemeClr val="tx1">
                    <a:lumMod val="75000"/>
                    <a:lumOff val="25000"/>
                  </a:schemeClr>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1400" baseline="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000">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p:cNvSpPr>
            <a:spLocks noGrp="1"/>
          </p:cNvSpPr>
          <p:nvPr>
            <p:ph type="body" sz="quarter" idx="12"/>
          </p:nvPr>
        </p:nvSpPr>
        <p:spPr>
          <a:xfrm>
            <a:off x="286266" y="4644316"/>
            <a:ext cx="2187021" cy="26369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000">
                <a:solidFill>
                  <a:srgbClr val="0070C0"/>
                </a:solidFill>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731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3646449" y="0"/>
            <a:ext cx="5497551" cy="5143500"/>
          </a:xfrm>
          <a:prstGeom prst="rect">
            <a:avLst/>
          </a:prstGeom>
        </p:spPr>
        <p:txBody>
          <a:bodyPr anchor="t"/>
          <a:lstStyle>
            <a:lvl1pPr marL="0" indent="0" algn="ctr">
              <a:buNone/>
              <a:defRPr/>
            </a:lvl1pPr>
          </a:lstStyle>
          <a:p>
            <a:pPr lvl="0"/>
            <a:endParaRPr lang="en-US" noProof="0" dirty="0"/>
          </a:p>
        </p:txBody>
      </p:sp>
      <p:sp>
        <p:nvSpPr>
          <p:cNvPr id="3" name="Text Placeholder 2"/>
          <p:cNvSpPr>
            <a:spLocks noGrp="1"/>
          </p:cNvSpPr>
          <p:nvPr>
            <p:ph type="body" sz="quarter" idx="11"/>
          </p:nvPr>
        </p:nvSpPr>
        <p:spPr>
          <a:xfrm>
            <a:off x="386080" y="1142143"/>
            <a:ext cx="2536575" cy="425008"/>
          </a:xfrm>
          <a:prstGeom prst="rect">
            <a:avLst/>
          </a:prstGeom>
        </p:spPr>
        <p:txBody>
          <a:bodyPr/>
          <a:lstStyle>
            <a:lvl1pPr marL="0" indent="0">
              <a:buNone/>
              <a:defRPr sz="2400">
                <a:solidFill>
                  <a:schemeClr val="bg1"/>
                </a:solidFill>
                <a:latin typeface="Arial" panose="020B0604020202020204" pitchFamily="34" charset="0"/>
                <a:cs typeface="Arial" panose="020B0604020202020204" pitchFamily="34" charset="0"/>
              </a:defRPr>
            </a:lvl1pPr>
            <a:lvl3pPr marL="914400" indent="0">
              <a:buNone/>
              <a:defRPr/>
            </a:lvl3pPr>
            <a:lvl4pPr marL="1371600" indent="0" algn="l">
              <a:buNone/>
              <a:defRPr/>
            </a:lvl4pPr>
          </a:lstStyle>
          <a:p>
            <a:pPr lvl="0"/>
            <a:r>
              <a:rPr lang="en-US"/>
              <a:t>Click to edit Master text styles</a:t>
            </a:r>
          </a:p>
        </p:txBody>
      </p:sp>
      <p:sp>
        <p:nvSpPr>
          <p:cNvPr id="7" name="Text Placeholder 2"/>
          <p:cNvSpPr>
            <a:spLocks noGrp="1"/>
          </p:cNvSpPr>
          <p:nvPr>
            <p:ph type="body" sz="quarter" idx="12"/>
          </p:nvPr>
        </p:nvSpPr>
        <p:spPr>
          <a:xfrm>
            <a:off x="386080" y="2097018"/>
            <a:ext cx="3169920" cy="606425"/>
          </a:xfrm>
          <a:prstGeom prst="rect">
            <a:avLst/>
          </a:prstGeom>
        </p:spPr>
        <p:txBody>
          <a:bodyPr/>
          <a:lstStyle>
            <a:lvl1pPr marL="0" indent="0">
              <a:buNone/>
              <a:defRPr sz="1400">
                <a:solidFill>
                  <a:schemeClr val="bg1"/>
                </a:solidFill>
                <a:latin typeface="Arial" panose="020B0604020202020204" pitchFamily="34" charset="0"/>
                <a:cs typeface="Arial" panose="020B0604020202020204" pitchFamily="34" charset="0"/>
              </a:defRPr>
            </a:lvl1pPr>
            <a:lvl3pPr marL="914400" indent="0">
              <a:buNone/>
              <a:defRPr/>
            </a:lvl3pPr>
            <a:lvl4pPr marL="1371600" indent="0" algn="l">
              <a:buNone/>
              <a:defRPr/>
            </a:lvl4pPr>
          </a:lstStyle>
          <a:p>
            <a:pPr lvl="0"/>
            <a:r>
              <a:rPr lang="en-US"/>
              <a:t>Click to edit Master text styles</a:t>
            </a:r>
          </a:p>
        </p:txBody>
      </p:sp>
      <p:sp>
        <p:nvSpPr>
          <p:cNvPr id="6" name="Text Placeholder 3"/>
          <p:cNvSpPr>
            <a:spLocks noGrp="1"/>
          </p:cNvSpPr>
          <p:nvPr>
            <p:ph type="body" sz="quarter" idx="14"/>
          </p:nvPr>
        </p:nvSpPr>
        <p:spPr>
          <a:xfrm>
            <a:off x="264894" y="4694793"/>
            <a:ext cx="968105" cy="21521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000" i="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7593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Slide White">
    <p:spTree>
      <p:nvGrpSpPr>
        <p:cNvPr id="1" name=""/>
        <p:cNvGrpSpPr/>
        <p:nvPr/>
      </p:nvGrpSpPr>
      <p:grpSpPr>
        <a:xfrm>
          <a:off x="0" y="0"/>
          <a:ext cx="0" cy="0"/>
          <a:chOff x="0" y="0"/>
          <a:chExt cx="0" cy="0"/>
        </a:xfrm>
      </p:grpSpPr>
      <p:sp>
        <p:nvSpPr>
          <p:cNvPr id="8" name="Text Placeholder 3"/>
          <p:cNvSpPr>
            <a:spLocks noGrp="1"/>
          </p:cNvSpPr>
          <p:nvPr>
            <p:ph type="body" sz="quarter" idx="13"/>
          </p:nvPr>
        </p:nvSpPr>
        <p:spPr>
          <a:xfrm>
            <a:off x="604369" y="4139081"/>
            <a:ext cx="1657306" cy="250369"/>
          </a:xfrm>
          <a:prstGeom prst="rect">
            <a:avLst/>
          </a:prstGeom>
        </p:spPr>
        <p:txBody>
          <a:bodyPr anchor="ctr"/>
          <a:lstStyle>
            <a:lvl1pPr marL="0" indent="0" algn="l">
              <a:buNone/>
              <a:defRPr sz="1000">
                <a:solidFill>
                  <a:srgbClr val="0070C0"/>
                </a:solidFill>
              </a:defRPr>
            </a:lvl1pPr>
          </a:lstStyle>
          <a:p>
            <a:pPr lvl="0"/>
            <a:r>
              <a:rPr lang="en-US"/>
              <a:t>Click to edit Master text styles</a:t>
            </a:r>
          </a:p>
        </p:txBody>
      </p:sp>
      <p:sp>
        <p:nvSpPr>
          <p:cNvPr id="9" name="Text Placeholder 3"/>
          <p:cNvSpPr>
            <a:spLocks noGrp="1"/>
          </p:cNvSpPr>
          <p:nvPr>
            <p:ph type="body" sz="quarter" idx="14"/>
          </p:nvPr>
        </p:nvSpPr>
        <p:spPr>
          <a:xfrm>
            <a:off x="604369" y="4364270"/>
            <a:ext cx="1657306" cy="250369"/>
          </a:xfrm>
          <a:prstGeom prst="rect">
            <a:avLst/>
          </a:prstGeom>
        </p:spPr>
        <p:txBody>
          <a:bodyPr anchor="ctr"/>
          <a:lstStyle>
            <a:lvl1pPr marL="0" indent="0" algn="l">
              <a:buNone/>
              <a:defRPr sz="1000">
                <a:solidFill>
                  <a:srgbClr val="0070C0"/>
                </a:solidFill>
              </a:defRPr>
            </a:lvl1pPr>
          </a:lstStyle>
          <a:p>
            <a:pPr lvl="0"/>
            <a:r>
              <a:rPr lang="en-US"/>
              <a:t>Click to edit Master text styles</a:t>
            </a:r>
          </a:p>
        </p:txBody>
      </p:sp>
      <p:sp>
        <p:nvSpPr>
          <p:cNvPr id="10" name="Text Placeholder 3"/>
          <p:cNvSpPr>
            <a:spLocks noGrp="1"/>
          </p:cNvSpPr>
          <p:nvPr>
            <p:ph type="body" sz="quarter" idx="15"/>
          </p:nvPr>
        </p:nvSpPr>
        <p:spPr>
          <a:xfrm>
            <a:off x="604369" y="4582634"/>
            <a:ext cx="1657306" cy="250369"/>
          </a:xfrm>
          <a:prstGeom prst="rect">
            <a:avLst/>
          </a:prstGeom>
        </p:spPr>
        <p:txBody>
          <a:bodyPr anchor="ctr"/>
          <a:lstStyle>
            <a:lvl1pPr marL="0" indent="0" algn="l">
              <a:buNone/>
              <a:defRPr sz="1000">
                <a:solidFill>
                  <a:srgbClr val="0070C0"/>
                </a:solidFill>
              </a:defRPr>
            </a:lvl1pPr>
          </a:lstStyle>
          <a:p>
            <a:pPr lvl="0"/>
            <a:r>
              <a:rPr lang="en-US"/>
              <a:t>Click to edit Master text styles</a:t>
            </a:r>
          </a:p>
        </p:txBody>
      </p:sp>
    </p:spTree>
    <p:extLst>
      <p:ext uri="{BB962C8B-B14F-4D97-AF65-F5344CB8AC3E}">
        <p14:creationId xmlns:p14="http://schemas.microsoft.com/office/powerpoint/2010/main" val="308947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925"/>
            <a:ext cx="6858000" cy="12414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8E2AEE-0C0D-FA57-B502-BC2E9D405CB5}"/>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CB1BE742-C915-4E4E-BED6-40B59AAE8FAD}" type="datetimeFigureOut">
              <a:rPr lang="en-US"/>
              <a:pPr>
                <a:defRPr/>
              </a:pPr>
              <a:t>10/13/2023</a:t>
            </a:fld>
            <a:endParaRPr lang="en-US"/>
          </a:p>
        </p:txBody>
      </p:sp>
      <p:sp>
        <p:nvSpPr>
          <p:cNvPr id="5" name="Footer Placeholder 4">
            <a:extLst>
              <a:ext uri="{FF2B5EF4-FFF2-40B4-BE49-F238E27FC236}">
                <a16:creationId xmlns:a16="http://schemas.microsoft.com/office/drawing/2014/main" id="{5AF83DAD-0A19-DC0E-AED4-A71BC02598E0}"/>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657E466D-731B-104F-C9C0-E047611AE0A6}"/>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CDD652AB-86CD-434B-B663-0E6D8C4702E1}" type="slidenum">
              <a:rPr lang="en-US"/>
              <a:pPr>
                <a:defRPr/>
              </a:pPr>
              <a:t>‹#›</a:t>
            </a:fld>
            <a:endParaRPr lang="en-US"/>
          </a:p>
        </p:txBody>
      </p:sp>
    </p:spTree>
    <p:extLst>
      <p:ext uri="{BB962C8B-B14F-4D97-AF65-F5344CB8AC3E}">
        <p14:creationId xmlns:p14="http://schemas.microsoft.com/office/powerpoint/2010/main" val="26201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370013"/>
            <a:ext cx="788670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FEFA3-510D-EE94-0FE3-1E6AD7458EB1}"/>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73A4475B-528F-4412-8DBF-7C905F988564}" type="datetimeFigureOut">
              <a:rPr lang="en-US"/>
              <a:pPr>
                <a:defRPr/>
              </a:pPr>
              <a:t>10/13/2023</a:t>
            </a:fld>
            <a:endParaRPr lang="en-US"/>
          </a:p>
        </p:txBody>
      </p:sp>
      <p:sp>
        <p:nvSpPr>
          <p:cNvPr id="5" name="Footer Placeholder 4">
            <a:extLst>
              <a:ext uri="{FF2B5EF4-FFF2-40B4-BE49-F238E27FC236}">
                <a16:creationId xmlns:a16="http://schemas.microsoft.com/office/drawing/2014/main" id="{A3167439-40BE-8965-EC54-D92BE6D254E4}"/>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8A2DC1B-BEFA-EDFE-E8BF-619A371DECC0}"/>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F62FA5F6-9CB0-4027-BF0E-5AD8EE240BC2}" type="slidenum">
              <a:rPr lang="en-US"/>
              <a:pPr>
                <a:defRPr/>
              </a:pPr>
              <a:t>‹#›</a:t>
            </a:fld>
            <a:endParaRPr lang="en-US"/>
          </a:p>
        </p:txBody>
      </p:sp>
    </p:spTree>
    <p:extLst>
      <p:ext uri="{BB962C8B-B14F-4D97-AF65-F5344CB8AC3E}">
        <p14:creationId xmlns:p14="http://schemas.microsoft.com/office/powerpoint/2010/main" val="111069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3441700"/>
            <a:ext cx="7886700" cy="1125538"/>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E804D5-C95D-DCFA-3902-6647C16208F9}"/>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1608FF82-32A8-487F-8452-47A3C2DE7197}" type="datetimeFigureOut">
              <a:rPr lang="en-US"/>
              <a:pPr>
                <a:defRPr/>
              </a:pPr>
              <a:t>10/13/2023</a:t>
            </a:fld>
            <a:endParaRPr lang="en-US"/>
          </a:p>
        </p:txBody>
      </p:sp>
      <p:sp>
        <p:nvSpPr>
          <p:cNvPr id="5" name="Footer Placeholder 4">
            <a:extLst>
              <a:ext uri="{FF2B5EF4-FFF2-40B4-BE49-F238E27FC236}">
                <a16:creationId xmlns:a16="http://schemas.microsoft.com/office/drawing/2014/main" id="{3E7C092F-5CEB-672C-56F6-5D7595B22702}"/>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46C33DE-61C1-F827-9E5A-8D4DCA3D2007}"/>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FB03F491-8856-4C5F-ACC4-33B961F8E1B0}" type="slidenum">
              <a:rPr lang="en-US"/>
              <a:pPr>
                <a:defRPr/>
              </a:pPr>
              <a:t>‹#›</a:t>
            </a:fld>
            <a:endParaRPr lang="en-US"/>
          </a:p>
        </p:txBody>
      </p:sp>
    </p:spTree>
    <p:extLst>
      <p:ext uri="{BB962C8B-B14F-4D97-AF65-F5344CB8AC3E}">
        <p14:creationId xmlns:p14="http://schemas.microsoft.com/office/powerpoint/2010/main" val="5567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4638"/>
            <a:ext cx="7886700" cy="9937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13C9B8-198D-A9DC-542E-2393E94543BA}"/>
              </a:ext>
            </a:extLst>
          </p:cNvPr>
          <p:cNvSpPr>
            <a:spLocks noGrp="1"/>
          </p:cNvSpPr>
          <p:nvPr>
            <p:ph type="dt" sz="half" idx="10"/>
          </p:nvPr>
        </p:nvSpPr>
        <p:spPr>
          <a:xfrm>
            <a:off x="6286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A6F2D33B-1908-449A-852A-587869B8DBEF}" type="datetimeFigureOut">
              <a:rPr lang="en-US"/>
              <a:pPr>
                <a:defRPr/>
              </a:pPr>
              <a:t>10/13/2023</a:t>
            </a:fld>
            <a:endParaRPr lang="en-US"/>
          </a:p>
        </p:txBody>
      </p:sp>
      <p:sp>
        <p:nvSpPr>
          <p:cNvPr id="6" name="Footer Placeholder 5">
            <a:extLst>
              <a:ext uri="{FF2B5EF4-FFF2-40B4-BE49-F238E27FC236}">
                <a16:creationId xmlns:a16="http://schemas.microsoft.com/office/drawing/2014/main" id="{9C257B27-4284-D6C3-0D9C-D46DFAD7E6BE}"/>
              </a:ext>
            </a:extLst>
          </p:cNvPr>
          <p:cNvSpPr>
            <a:spLocks noGrp="1"/>
          </p:cNvSpPr>
          <p:nvPr>
            <p:ph type="ftr" sz="quarter" idx="11"/>
          </p:nvPr>
        </p:nvSpPr>
        <p:spPr>
          <a:xfrm>
            <a:off x="3028950" y="4767263"/>
            <a:ext cx="30861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endParaRPr lang="en-US"/>
          </a:p>
        </p:txBody>
      </p:sp>
      <p:sp>
        <p:nvSpPr>
          <p:cNvPr id="7" name="Slide Number Placeholder 6">
            <a:extLst>
              <a:ext uri="{FF2B5EF4-FFF2-40B4-BE49-F238E27FC236}">
                <a16:creationId xmlns:a16="http://schemas.microsoft.com/office/drawing/2014/main" id="{842FAA58-ECF1-033E-F6F5-B16145C7664D}"/>
              </a:ext>
            </a:extLst>
          </p:cNvPr>
          <p:cNvSpPr>
            <a:spLocks noGrp="1"/>
          </p:cNvSpPr>
          <p:nvPr>
            <p:ph type="sldNum" sz="quarter" idx="12"/>
          </p:nvPr>
        </p:nvSpPr>
        <p:spPr>
          <a:xfrm>
            <a:off x="6457950" y="4767263"/>
            <a:ext cx="2057400" cy="274637"/>
          </a:xfrm>
          <a:prstGeom prst="rect">
            <a:avLst/>
          </a:prstGeom>
        </p:spPr>
        <p:txBody>
          <a:bodyPr/>
          <a:lstStyle>
            <a:lvl1pPr eaLnBrk="1" fontAlgn="auto" hangingPunct="1">
              <a:spcBef>
                <a:spcPts val="0"/>
              </a:spcBef>
              <a:spcAft>
                <a:spcPts val="0"/>
              </a:spcAft>
              <a:defRPr>
                <a:solidFill>
                  <a:prstClr val="black"/>
                </a:solidFill>
                <a:latin typeface="+mn-lt"/>
              </a:defRPr>
            </a:lvl1pPr>
          </a:lstStyle>
          <a:p>
            <a:pPr>
              <a:defRPr/>
            </a:pPr>
            <a:fld id="{CFE6674D-E1B1-47FD-A54A-787C5EA3E020}" type="slidenum">
              <a:rPr lang="en-US"/>
              <a:pPr>
                <a:defRPr/>
              </a:pPr>
              <a:t>‹#›</a:t>
            </a:fld>
            <a:endParaRPr lang="en-US"/>
          </a:p>
        </p:txBody>
      </p:sp>
    </p:spTree>
    <p:extLst>
      <p:ext uri="{BB962C8B-B14F-4D97-AF65-F5344CB8AC3E}">
        <p14:creationId xmlns:p14="http://schemas.microsoft.com/office/powerpoint/2010/main" val="3748093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56"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C6F057-D87E-2554-79AC-4020A4C46DB2}"/>
              </a:ext>
            </a:extLst>
          </p:cNvPr>
          <p:cNvSpPr>
            <a:spLocks noChangeArrowheads="1"/>
          </p:cNvSpPr>
          <p:nvPr userDrawn="1"/>
        </p:nvSpPr>
        <p:spPr bwMode="auto">
          <a:xfrm>
            <a:off x="8482013" y="4629150"/>
            <a:ext cx="341312" cy="246063"/>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3D5B4D80-4A8B-4A1C-B0D2-678DDB702EDA}" type="slidenum">
              <a:rPr lang="en-US" altLang="en-US" sz="1000" smtClean="0">
                <a:solidFill>
                  <a:srgbClr val="0070C0"/>
                </a:solidFill>
                <a:latin typeface="Arial" panose="020B0604020202020204" pitchFamily="34" charset="0"/>
                <a:cs typeface="Arial" panose="020B0604020202020204" pitchFamily="34" charset="0"/>
              </a:rPr>
              <a:pPr algn="r" eaLnBrk="1" hangingPunct="1">
                <a:defRPr/>
              </a:pPr>
              <a:t>‹#›</a:t>
            </a:fld>
            <a:endParaRPr lang="en-US" altLang="en-US" sz="1000">
              <a:solidFill>
                <a:srgbClr val="0070C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052"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4B5722A-34FF-1BD9-BE4F-D6709B71406A}"/>
              </a:ext>
            </a:extLst>
          </p:cNvPr>
          <p:cNvSpPr>
            <a:spLocks noChangeArrowheads="1"/>
          </p:cNvSpPr>
          <p:nvPr userDrawn="1"/>
        </p:nvSpPr>
        <p:spPr bwMode="auto">
          <a:xfrm>
            <a:off x="8482013" y="4629150"/>
            <a:ext cx="341312" cy="246063"/>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BCD3A6F0-6020-4C5B-A047-93F76D9A78A2}" type="slidenum">
              <a:rPr lang="en-US" altLang="en-US" sz="1000" smtClean="0">
                <a:solidFill>
                  <a:srgbClr val="0070C0"/>
                </a:solidFill>
                <a:latin typeface="Arial" panose="020B0604020202020204" pitchFamily="34" charset="0"/>
                <a:cs typeface="Arial" panose="020B0604020202020204" pitchFamily="34" charset="0"/>
              </a:rPr>
              <a:pPr algn="r" eaLnBrk="1" hangingPunct="1">
                <a:defRPr/>
              </a:pPr>
              <a:t>‹#›</a:t>
            </a:fld>
            <a:endParaRPr lang="en-US" altLang="en-US" sz="1000">
              <a:solidFill>
                <a:srgbClr val="0070C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053"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C044C89B-3F7D-5DCF-7144-2D9D7183359C}"/>
              </a:ext>
            </a:extLst>
          </p:cNvPr>
          <p:cNvSpPr>
            <a:spLocks noChangeArrowheads="1"/>
          </p:cNvSpPr>
          <p:nvPr userDrawn="1"/>
        </p:nvSpPr>
        <p:spPr bwMode="auto">
          <a:xfrm>
            <a:off x="8482013" y="4629150"/>
            <a:ext cx="341312" cy="246063"/>
          </a:xfrm>
          <a:prstGeom prst="rect">
            <a:avLst/>
          </a:prstGeom>
          <a:noFill/>
          <a:ln>
            <a:noFill/>
          </a:ln>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defRPr/>
            </a:pPr>
            <a:fld id="{BB768784-7E22-44A3-B683-D0EC1CC25B3E}" type="slidenum">
              <a:rPr lang="en-US" altLang="en-US" sz="1000" smtClean="0">
                <a:solidFill>
                  <a:srgbClr val="0070C0"/>
                </a:solidFill>
                <a:latin typeface="Arial" panose="020B0604020202020204" pitchFamily="34" charset="0"/>
                <a:cs typeface="Arial" panose="020B0604020202020204" pitchFamily="34" charset="0"/>
              </a:rPr>
              <a:pPr algn="r" eaLnBrk="1" hangingPunct="1">
                <a:defRPr/>
              </a:pPr>
              <a:t>‹#›</a:t>
            </a:fld>
            <a:endParaRPr lang="en-US" altLang="en-US" sz="1000">
              <a:solidFill>
                <a:srgbClr val="0070C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054"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55"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77EDDEC-A337-165C-3917-A6E133FE3BE7}"/>
              </a:ext>
            </a:extLst>
          </p:cNvPr>
          <p:cNvSpPr>
            <a:spLocks noGrp="1" noChangeArrowheads="1"/>
          </p:cNvSpPr>
          <p:nvPr>
            <p:ph type="title"/>
          </p:nvPr>
        </p:nvSpPr>
        <p:spPr bwMode="auto">
          <a:xfrm>
            <a:off x="296863" y="3471863"/>
            <a:ext cx="6256337" cy="10772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numCol="1" anchor="t" anchorCtr="0" compatLnSpc="1">
            <a:prstTxWarp prst="textNoShape">
              <a:avLst/>
            </a:prstTxWarp>
          </a:bodyPr>
          <a:lstStyle/>
          <a:p>
            <a:r>
              <a:rPr lang="en-GB" altLang="en-US" dirty="0"/>
              <a:t>Workforce Race Equality Standard Report (WRES)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D828-D253-B433-ED10-D7B344F6DCB6}"/>
              </a:ext>
            </a:extLst>
          </p:cNvPr>
          <p:cNvSpPr>
            <a:spLocks noGrp="1"/>
          </p:cNvSpPr>
          <p:nvPr>
            <p:ph type="title"/>
          </p:nvPr>
        </p:nvSpPr>
        <p:spPr>
          <a:xfrm>
            <a:off x="1053327" y="425034"/>
            <a:ext cx="7392173" cy="533538"/>
          </a:xfrm>
        </p:spPr>
        <p:txBody>
          <a:bodyPr/>
          <a:lstStyle/>
          <a:p>
            <a:r>
              <a:rPr kumimoji="0" lang="en-GB" sz="2400" i="0" u="none" strike="noStrike" kern="1200" cap="none" spc="0" normalizeH="0" baseline="0" noProof="0" dirty="0">
                <a:ln>
                  <a:noFill/>
                </a:ln>
                <a:solidFill>
                  <a:srgbClr val="005EB8"/>
                </a:solidFill>
                <a:effectLst/>
                <a:uLnTx/>
                <a:uFillTx/>
                <a:latin typeface="Arial" panose="020B0604020202020204" pitchFamily="34" charset="0"/>
                <a:ea typeface="+mn-ea"/>
                <a:cs typeface="Arial" panose="020B0604020202020204" pitchFamily="34" charset="0"/>
              </a:rPr>
              <a:t>WRES Indicator 4: Non-mandatory training and continuous professional development</a:t>
            </a:r>
            <a:br>
              <a:rPr kumimoji="0" lang="en-GB" sz="240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br>
            <a:br>
              <a:rPr lang="en-GB" dirty="0"/>
            </a:br>
            <a:endParaRPr lang="en-GB" dirty="0"/>
          </a:p>
        </p:txBody>
      </p:sp>
      <p:sp>
        <p:nvSpPr>
          <p:cNvPr id="5" name="Rectangle 4">
            <a:extLst>
              <a:ext uri="{FF2B5EF4-FFF2-40B4-BE49-F238E27FC236}">
                <a16:creationId xmlns:a16="http://schemas.microsoft.com/office/drawing/2014/main" id="{EB79C266-4AF5-C3DF-83EC-7B6C0D0EB0E9}"/>
              </a:ext>
            </a:extLst>
          </p:cNvPr>
          <p:cNvSpPr/>
          <p:nvPr/>
        </p:nvSpPr>
        <p:spPr>
          <a:xfrm>
            <a:off x="352424" y="1229192"/>
            <a:ext cx="8385175" cy="461665"/>
          </a:xfrm>
          <a:prstGeom prst="rect">
            <a:avLst/>
          </a:prstGeom>
          <a:solidFill>
            <a:srgbClr val="006AB4"/>
          </a:solidFill>
          <a:ln>
            <a:solidFill>
              <a:schemeClr val="bg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Et</a:t>
            </a: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hnicity comparison for: Relative likelihood of colleagues accessing non-mandatory training and continuous professional</a:t>
            </a:r>
            <a:r>
              <a:rPr kumimoji="0" lang="en-GB" sz="1200" b="0" i="0" u="none" strike="noStrike" kern="1200" cap="none" spc="0" normalizeH="0" noProof="0" dirty="0">
                <a:ln>
                  <a:noFill/>
                </a:ln>
                <a:solidFill>
                  <a:prstClr val="white"/>
                </a:solidFill>
                <a:effectLst/>
                <a:uLnTx/>
                <a:uFillTx/>
                <a:latin typeface="Arial" panose="020B0604020202020204" pitchFamily="34" charset="0"/>
                <a:ea typeface="+mn-ea"/>
                <a:cs typeface="+mn-cs"/>
              </a:rPr>
              <a:t> development</a:t>
            </a: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 (CPD)</a:t>
            </a:r>
          </a:p>
        </p:txBody>
      </p:sp>
      <p:graphicFrame>
        <p:nvGraphicFramePr>
          <p:cNvPr id="6" name="Table 5">
            <a:extLst>
              <a:ext uri="{FF2B5EF4-FFF2-40B4-BE49-F238E27FC236}">
                <a16:creationId xmlns:a16="http://schemas.microsoft.com/office/drawing/2014/main" id="{97051B49-7B80-4147-64C1-B3051703EB81}"/>
              </a:ext>
            </a:extLst>
          </p:cNvPr>
          <p:cNvGraphicFramePr>
            <a:graphicFrameLocks noGrp="1"/>
          </p:cNvGraphicFramePr>
          <p:nvPr>
            <p:extLst>
              <p:ext uri="{D42A27DB-BD31-4B8C-83A1-F6EECF244321}">
                <p14:modId xmlns:p14="http://schemas.microsoft.com/office/powerpoint/2010/main" val="526788193"/>
              </p:ext>
            </p:extLst>
          </p:nvPr>
        </p:nvGraphicFramePr>
        <p:xfrm>
          <a:off x="352423" y="1758717"/>
          <a:ext cx="8385175" cy="1763226"/>
        </p:xfrm>
        <a:graphic>
          <a:graphicData uri="http://schemas.openxmlformats.org/drawingml/2006/table">
            <a:tbl>
              <a:tblPr>
                <a:tableStyleId>{5C22544A-7EE6-4342-B048-85BDC9FD1C3A}</a:tableStyleId>
              </a:tblPr>
              <a:tblGrid>
                <a:gridCol w="945435">
                  <a:extLst>
                    <a:ext uri="{9D8B030D-6E8A-4147-A177-3AD203B41FA5}">
                      <a16:colId xmlns:a16="http://schemas.microsoft.com/office/drawing/2014/main" val="4184279541"/>
                    </a:ext>
                  </a:extLst>
                </a:gridCol>
                <a:gridCol w="1859935">
                  <a:extLst>
                    <a:ext uri="{9D8B030D-6E8A-4147-A177-3AD203B41FA5}">
                      <a16:colId xmlns:a16="http://schemas.microsoft.com/office/drawing/2014/main" val="1469260205"/>
                    </a:ext>
                  </a:extLst>
                </a:gridCol>
                <a:gridCol w="1859935">
                  <a:extLst>
                    <a:ext uri="{9D8B030D-6E8A-4147-A177-3AD203B41FA5}">
                      <a16:colId xmlns:a16="http://schemas.microsoft.com/office/drawing/2014/main" val="2392919218"/>
                    </a:ext>
                  </a:extLst>
                </a:gridCol>
                <a:gridCol w="1859935">
                  <a:extLst>
                    <a:ext uri="{9D8B030D-6E8A-4147-A177-3AD203B41FA5}">
                      <a16:colId xmlns:a16="http://schemas.microsoft.com/office/drawing/2014/main" val="151607636"/>
                    </a:ext>
                  </a:extLst>
                </a:gridCol>
                <a:gridCol w="1859935">
                  <a:extLst>
                    <a:ext uri="{9D8B030D-6E8A-4147-A177-3AD203B41FA5}">
                      <a16:colId xmlns:a16="http://schemas.microsoft.com/office/drawing/2014/main" val="4211709852"/>
                    </a:ext>
                  </a:extLst>
                </a:gridCol>
              </a:tblGrid>
              <a:tr h="262901">
                <a:tc rowSpan="2">
                  <a:txBody>
                    <a:bodyPr/>
                    <a:lstStyle/>
                    <a:p>
                      <a:pPr algn="ctr" fontAlgn="b"/>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GB" sz="900" b="1" i="0" u="none" strike="noStrike" dirty="0">
                          <a:solidFill>
                            <a:schemeClr val="bg1"/>
                          </a:solidFill>
                          <a:effectLst/>
                          <a:latin typeface="Arial" panose="020B0604020202020204" pitchFamily="34" charset="0"/>
                          <a:cs typeface="Arial" panose="020B0604020202020204" pitchFamily="34" charset="0"/>
                        </a:rPr>
                        <a:t>2021/22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GB" sz="1400" b="1" i="0" u="none" strike="noStrike" dirty="0">
                          <a:solidFill>
                            <a:schemeClr val="bg1"/>
                          </a:solidFill>
                          <a:effectLst/>
                          <a:latin typeface="Arial" panose="020B0604020202020204" pitchFamily="34" charset="0"/>
                          <a:cs typeface="Arial" panose="020B0604020202020204" pitchFamily="34" charset="0"/>
                        </a:rPr>
                        <a:t>2021/22</a:t>
                      </a:r>
                    </a:p>
                    <a:p>
                      <a:pPr algn="ctr" fontAlgn="b"/>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gridSpan="2">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2022/23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fontAlgn="b"/>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2935734536"/>
                  </a:ext>
                </a:extLst>
              </a:tr>
              <a:tr h="531659">
                <a:tc vMerge="1">
                  <a:txBody>
                    <a:bodyPr/>
                    <a:lstStyle/>
                    <a:p>
                      <a:pPr algn="ctr" fontAlgn="b"/>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No. of colleagues accessing non-mandatory training and CPD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Relative likelihood of white colleagues accessing non-mandatory training and CPD compared to colleagues from Ethnically Diverse Groups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No. of colleagues accessing non-mandatory training and CPD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Relative likelihood of white colleagues accessing non-mandatory training and CPD compared to colleagues from Ethnically Diverse Groups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1339569243"/>
                  </a:ext>
                </a:extLst>
              </a:tr>
              <a:tr h="320947">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Ethnically Diverse Groups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111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0.88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1.13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2534564"/>
                  </a:ext>
                </a:extLst>
              </a:tr>
              <a:tr h="243614">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White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832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fontAlgn="b"/>
                      <a:endParaRPr lang="en-GB"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1060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96260284"/>
                  </a:ext>
                </a:extLst>
              </a:tr>
              <a:tr h="243614">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Unknown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fontAlgn="b"/>
                      <a:endParaRPr lang="en-GB"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457200" rtl="0" eaLnBrk="1" fontAlgn="b" latinLnBrk="0" hangingPunct="1"/>
                      <a:endParaRPr lang="en-GB" sz="12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5458217"/>
                  </a:ext>
                </a:extLst>
              </a:tr>
            </a:tbl>
          </a:graphicData>
        </a:graphic>
      </p:graphicFrame>
      <p:sp>
        <p:nvSpPr>
          <p:cNvPr id="7" name="TextBox 6">
            <a:extLst>
              <a:ext uri="{FF2B5EF4-FFF2-40B4-BE49-F238E27FC236}">
                <a16:creationId xmlns:a16="http://schemas.microsoft.com/office/drawing/2014/main" id="{C1A148B5-A187-4E16-6207-27EA50999321}"/>
              </a:ext>
            </a:extLst>
          </p:cNvPr>
          <p:cNvSpPr txBox="1"/>
          <p:nvPr/>
        </p:nvSpPr>
        <p:spPr>
          <a:xfrm>
            <a:off x="352425" y="3566466"/>
            <a:ext cx="8385175" cy="1107996"/>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In 2021/22, the white colleagues were slightly less likely (0.88) to have access to non-mandatory training and CPD than colleagues from ethnically diverse groups. This has increased since then, with white colleagues now being slightly more likely (1.13)  to access non-mandatory training than colleagues from ethnically diverse groups.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This increase is negative, indicating that, since 2021/22, the likelihood of white colleagues accessing non-mandatory training and CPD is higher than colleagues from ethnically diverse groups. </a:t>
            </a:r>
          </a:p>
        </p:txBody>
      </p:sp>
    </p:spTree>
    <p:extLst>
      <p:ext uri="{BB962C8B-B14F-4D97-AF65-F5344CB8AC3E}">
        <p14:creationId xmlns:p14="http://schemas.microsoft.com/office/powerpoint/2010/main" val="1868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700F-9F50-750F-F5C7-3EE5189C54A2}"/>
              </a:ext>
            </a:extLst>
          </p:cNvPr>
          <p:cNvSpPr>
            <a:spLocks noGrp="1"/>
          </p:cNvSpPr>
          <p:nvPr>
            <p:ph type="title"/>
          </p:nvPr>
        </p:nvSpPr>
        <p:spPr/>
        <p:txBody>
          <a:bodyPr/>
          <a:lstStyle/>
          <a:p>
            <a:r>
              <a:rPr lang="en-GB" dirty="0"/>
              <a:t>WRES Indicators 5-8: Staff Survey Questions</a:t>
            </a:r>
          </a:p>
        </p:txBody>
      </p:sp>
      <p:sp>
        <p:nvSpPr>
          <p:cNvPr id="3" name="Content Placeholder 2">
            <a:extLst>
              <a:ext uri="{FF2B5EF4-FFF2-40B4-BE49-F238E27FC236}">
                <a16:creationId xmlns:a16="http://schemas.microsoft.com/office/drawing/2014/main" id="{40631374-869D-54EF-1485-4A9E7AFF770D}"/>
              </a:ext>
            </a:extLst>
          </p:cNvPr>
          <p:cNvSpPr>
            <a:spLocks noGrp="1"/>
          </p:cNvSpPr>
          <p:nvPr>
            <p:ph sz="quarter" idx="10"/>
          </p:nvPr>
        </p:nvSpPr>
        <p:spPr>
          <a:xfrm>
            <a:off x="4895463" y="1618177"/>
            <a:ext cx="3628105" cy="2776531"/>
          </a:xfrm>
        </p:spPr>
        <p:txBody>
          <a:bodyPr/>
          <a:lstStyle/>
          <a:p>
            <a:pPr marL="0" indent="0">
              <a:buNone/>
            </a:pPr>
            <a:r>
              <a:rPr lang="en-GB" sz="1100" dirty="0"/>
              <a:t>In 2022/2023, performance against the staff survey indicators has been largely positive with improvements in experience for both white and ethnically diverse colleagues for indicators 5-7. </a:t>
            </a:r>
          </a:p>
          <a:p>
            <a:pPr marL="0" indent="0">
              <a:buNone/>
            </a:pPr>
            <a:endParaRPr lang="en-GB" sz="1100" dirty="0"/>
          </a:p>
          <a:p>
            <a:pPr marL="0" indent="0">
              <a:buNone/>
            </a:pPr>
            <a:r>
              <a:rPr lang="en-GB" sz="1100" dirty="0"/>
              <a:t>There has been an increase in negative experiences for both white and ethnically diverse colleagues for indicator 8, relating to experiencing discrimination from managers, team leaders or other colleagues.</a:t>
            </a:r>
          </a:p>
          <a:p>
            <a:pPr marL="0" indent="0">
              <a:buNone/>
            </a:pPr>
            <a:endParaRPr lang="en-GB" sz="1100" dirty="0"/>
          </a:p>
          <a:p>
            <a:pPr marL="0" indent="0">
              <a:buNone/>
            </a:pPr>
            <a:r>
              <a:rPr lang="en-GB" sz="1100" dirty="0"/>
              <a:t>Additionally, while staff experience has improved overall, it can be seen that colleagues from ethnically diverse groups have a better experience than their white counterparts for indicators 5-6 but a poorer experience for indicators 7-8.</a:t>
            </a:r>
          </a:p>
        </p:txBody>
      </p:sp>
      <p:sp>
        <p:nvSpPr>
          <p:cNvPr id="5" name="TextBox 4">
            <a:extLst>
              <a:ext uri="{FF2B5EF4-FFF2-40B4-BE49-F238E27FC236}">
                <a16:creationId xmlns:a16="http://schemas.microsoft.com/office/drawing/2014/main" id="{6365CE99-DE2F-5FE9-4B3D-39400B95BB31}"/>
              </a:ext>
            </a:extLst>
          </p:cNvPr>
          <p:cNvSpPr txBox="1"/>
          <p:nvPr/>
        </p:nvSpPr>
        <p:spPr>
          <a:xfrm>
            <a:off x="406400" y="958572"/>
            <a:ext cx="8331199" cy="276999"/>
          </a:xfrm>
          <a:prstGeom prst="rect">
            <a:avLst/>
          </a:prstGeom>
          <a:solidFill>
            <a:srgbClr val="006AB4"/>
          </a:solidFill>
          <a:ln>
            <a:solidFill>
              <a:schemeClr val="bg1"/>
            </a:solidFill>
          </a:ln>
        </p:spPr>
        <p:txBody>
          <a:bodyPr wrap="square" rtlCol="0">
            <a:spAutoFit/>
          </a:bodyPr>
          <a:lstStyle/>
          <a:p>
            <a:r>
              <a:rPr lang="en-GB" sz="1200" dirty="0">
                <a:solidFill>
                  <a:schemeClr val="bg1"/>
                </a:solidFill>
              </a:rPr>
              <a:t>Percentage of colleagues that said ‘YES’ to the WRES questions in the 2022 Staff Survey and a comparison with the 2021 results </a:t>
            </a:r>
          </a:p>
        </p:txBody>
      </p:sp>
      <p:graphicFrame>
        <p:nvGraphicFramePr>
          <p:cNvPr id="7" name="Table 6">
            <a:extLst>
              <a:ext uri="{FF2B5EF4-FFF2-40B4-BE49-F238E27FC236}">
                <a16:creationId xmlns:a16="http://schemas.microsoft.com/office/drawing/2014/main" id="{73B5738A-B60D-A498-190C-3142B9C5F58C}"/>
              </a:ext>
            </a:extLst>
          </p:cNvPr>
          <p:cNvGraphicFramePr>
            <a:graphicFrameLocks noGrp="1"/>
          </p:cNvGraphicFramePr>
          <p:nvPr>
            <p:extLst>
              <p:ext uri="{D42A27DB-BD31-4B8C-83A1-F6EECF244321}">
                <p14:modId xmlns:p14="http://schemas.microsoft.com/office/powerpoint/2010/main" val="546777113"/>
              </p:ext>
            </p:extLst>
          </p:nvPr>
        </p:nvGraphicFramePr>
        <p:xfrm>
          <a:off x="406400" y="1293367"/>
          <a:ext cx="4165600" cy="3426153"/>
        </p:xfrm>
        <a:graphic>
          <a:graphicData uri="http://schemas.openxmlformats.org/drawingml/2006/table">
            <a:tbl>
              <a:tblPr>
                <a:tableStyleId>{5C22544A-7EE6-4342-B048-85BDC9FD1C3A}</a:tableStyleId>
              </a:tblPr>
              <a:tblGrid>
                <a:gridCol w="1957962">
                  <a:extLst>
                    <a:ext uri="{9D8B030D-6E8A-4147-A177-3AD203B41FA5}">
                      <a16:colId xmlns:a16="http://schemas.microsoft.com/office/drawing/2014/main" val="20000"/>
                    </a:ext>
                  </a:extLst>
                </a:gridCol>
                <a:gridCol w="800936">
                  <a:extLst>
                    <a:ext uri="{9D8B030D-6E8A-4147-A177-3AD203B41FA5}">
                      <a16:colId xmlns:a16="http://schemas.microsoft.com/office/drawing/2014/main" val="20001"/>
                    </a:ext>
                  </a:extLst>
                </a:gridCol>
                <a:gridCol w="703351">
                  <a:extLst>
                    <a:ext uri="{9D8B030D-6E8A-4147-A177-3AD203B41FA5}">
                      <a16:colId xmlns:a16="http://schemas.microsoft.com/office/drawing/2014/main" val="72490800"/>
                    </a:ext>
                  </a:extLst>
                </a:gridCol>
                <a:gridCol w="703351">
                  <a:extLst>
                    <a:ext uri="{9D8B030D-6E8A-4147-A177-3AD203B41FA5}">
                      <a16:colId xmlns:a16="http://schemas.microsoft.com/office/drawing/2014/main" val="3995171959"/>
                    </a:ext>
                  </a:extLst>
                </a:gridCol>
              </a:tblGrid>
              <a:tr h="442290">
                <a:tc>
                  <a:txBody>
                    <a:bodyPr/>
                    <a:lstStyle/>
                    <a:p>
                      <a:pPr algn="ctr" fontAlgn="b"/>
                      <a:r>
                        <a:rPr lang="en-GB" sz="900" b="1" u="none" strike="noStrike" dirty="0">
                          <a:solidFill>
                            <a:schemeClr val="bg1"/>
                          </a:solidFill>
                          <a:effectLst/>
                          <a:latin typeface="Arial" panose="020B0604020202020204" pitchFamily="34" charset="0"/>
                          <a:cs typeface="Arial" panose="020B0604020202020204" pitchFamily="34" charset="0"/>
                        </a:rPr>
                        <a:t>Staff Survey indicator (WRES)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u="none" strike="noStrike" dirty="0">
                          <a:solidFill>
                            <a:schemeClr val="bg1"/>
                          </a:solidFill>
                          <a:effectLst/>
                          <a:latin typeface="Arial" panose="020B0604020202020204" pitchFamily="34" charset="0"/>
                          <a:cs typeface="Arial" panose="020B0604020202020204" pitchFamily="34" charset="0"/>
                        </a:rPr>
                        <a:t>Ethnic Group</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gridSpan="2">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Survey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fontAlgn="b"/>
                      <a:endParaRPr lang="en-GB" sz="1400" b="1" i="0" u="none" strike="noStrike" dirty="0">
                        <a:solidFill>
                          <a:schemeClr val="bg1"/>
                        </a:solidFill>
                        <a:effectLst/>
                        <a:latin typeface="Calibri" panose="020F0502020204030204" pitchFamily="34" charset="0"/>
                      </a:endParaRPr>
                    </a:p>
                  </a:txBody>
                  <a:tcPr marL="6350" marR="6350" marT="6350" marB="0" anchor="ctr">
                    <a:solidFill>
                      <a:schemeClr val="accent5">
                        <a:lumMod val="75000"/>
                      </a:schemeClr>
                    </a:solidFill>
                  </a:tcPr>
                </a:tc>
                <a:extLst>
                  <a:ext uri="{0D108BD9-81ED-4DB2-BD59-A6C34878D82A}">
                    <a16:rowId xmlns:a16="http://schemas.microsoft.com/office/drawing/2014/main" val="10000"/>
                  </a:ext>
                </a:extLst>
              </a:tr>
              <a:tr h="183979">
                <a:tc>
                  <a:txBody>
                    <a:bodyPr/>
                    <a:lstStyle/>
                    <a:p>
                      <a:pPr algn="l" rtl="0" fontAlgn="ct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rtl="0" fontAlgn="ct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1" i="0" u="none" strike="noStrike" dirty="0">
                          <a:solidFill>
                            <a:schemeClr val="tx1"/>
                          </a:solidFill>
                          <a:effectLst/>
                          <a:latin typeface="Arial" panose="020B0604020202020204" pitchFamily="34" charset="0"/>
                          <a:cs typeface="Arial" panose="020B0604020202020204" pitchFamily="34" charset="0"/>
                        </a:rPr>
                        <a:t>2021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1" i="0" u="none" strike="noStrike" dirty="0">
                          <a:solidFill>
                            <a:schemeClr val="tx1"/>
                          </a:solidFill>
                          <a:effectLst/>
                          <a:latin typeface="Arial" panose="020B0604020202020204" pitchFamily="34" charset="0"/>
                          <a:cs typeface="Arial" panose="020B0604020202020204" pitchFamily="34" charset="0"/>
                        </a:rPr>
                        <a:t>2022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16537449"/>
                  </a:ext>
                </a:extLst>
              </a:tr>
              <a:tr h="287710">
                <a:tc rowSpan="2">
                  <a:txBody>
                    <a:bodyPr/>
                    <a:lstStyle/>
                    <a:p>
                      <a:pPr lvl="0" algn="l" rtl="0" fontAlgn="ctr"/>
                      <a:r>
                        <a:rPr lang="en-GB" sz="900" b="1" u="none" strike="noStrike" dirty="0">
                          <a:solidFill>
                            <a:schemeClr val="bg1"/>
                          </a:solidFill>
                          <a:effectLst/>
                          <a:latin typeface="Arial" panose="020B0604020202020204" pitchFamily="34" charset="0"/>
                          <a:cs typeface="Arial" panose="020B0604020202020204" pitchFamily="34" charset="0"/>
                        </a:rPr>
                        <a:t>Indicator 5- KF 25. Percentage of </a:t>
                      </a:r>
                      <a:r>
                        <a:rPr lang="en-GB" sz="900" b="1" u="none" strike="noStrike" dirty="0" err="1">
                          <a:solidFill>
                            <a:schemeClr val="bg1"/>
                          </a:solidFill>
                          <a:effectLst/>
                          <a:latin typeface="Arial" panose="020B0604020202020204" pitchFamily="34" charset="0"/>
                          <a:cs typeface="Arial" panose="020B0604020202020204" pitchFamily="34" charset="0"/>
                        </a:rPr>
                        <a:t>collegues</a:t>
                      </a:r>
                      <a:r>
                        <a:rPr lang="en-GB" sz="900" b="1" u="none" strike="noStrike" dirty="0">
                          <a:solidFill>
                            <a:schemeClr val="bg1"/>
                          </a:solidFill>
                          <a:effectLst/>
                          <a:latin typeface="Arial" panose="020B0604020202020204" pitchFamily="34" charset="0"/>
                          <a:cs typeface="Arial" panose="020B0604020202020204" pitchFamily="34" charset="0"/>
                        </a:rPr>
                        <a:t> experiencing harassment, bullying or abuse from patients, relatives or the public in last 12 months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White</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4.9%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4.7%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390314">
                <a:tc vMerge="1">
                  <a:txBody>
                    <a:bodyPr/>
                    <a:lstStyle/>
                    <a:p>
                      <a:endParaRPr lang="en-GB"/>
                    </a:p>
                  </a:txBody>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Ethnically Diverse Groups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3.0%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0.9%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79277">
                <a:tc rowSpan="2">
                  <a:txBody>
                    <a:bodyPr/>
                    <a:lstStyle/>
                    <a:p>
                      <a:pPr lvl="0" algn="l" rtl="0" fontAlgn="ctr"/>
                      <a:r>
                        <a:rPr lang="en-GB" sz="900" b="1" u="none" strike="noStrike" dirty="0">
                          <a:solidFill>
                            <a:schemeClr val="bg1"/>
                          </a:solidFill>
                          <a:effectLst/>
                          <a:latin typeface="Arial" panose="020B0604020202020204" pitchFamily="34" charset="0"/>
                          <a:cs typeface="Arial" panose="020B0604020202020204" pitchFamily="34" charset="0"/>
                        </a:rPr>
                        <a:t>Indicator 6- KF 26. Percentage of colleagues experiencing harassment, bullying or abuse from colleagues in last 12 months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White</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900" b="0" i="0" u="none" strike="noStrike" dirty="0">
                          <a:solidFill>
                            <a:srgbClr val="000000"/>
                          </a:solidFill>
                          <a:effectLst/>
                          <a:latin typeface="Arial" panose="020B0604020202020204" pitchFamily="34" charset="0"/>
                          <a:cs typeface="Arial" panose="020B0604020202020204" pitchFamily="34" charset="0"/>
                        </a:rPr>
                        <a:t>12.5%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900" b="0" i="0" u="none" strike="noStrike" dirty="0">
                          <a:solidFill>
                            <a:srgbClr val="000000"/>
                          </a:solidFill>
                          <a:effectLst/>
                          <a:latin typeface="Arial" panose="020B0604020202020204" pitchFamily="34" charset="0"/>
                          <a:cs typeface="Arial" panose="020B0604020202020204" pitchFamily="34" charset="0"/>
                        </a:rPr>
                        <a:t>11.1%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264162">
                <a:tc vMerge="1">
                  <a:txBody>
                    <a:bodyPr/>
                    <a:lstStyle/>
                    <a:p>
                      <a:endParaRPr lang="en-GB"/>
                    </a:p>
                  </a:txBody>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Ethnically Diverse Groups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9.1%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8.2%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287257">
                <a:tc rowSpan="2">
                  <a:txBody>
                    <a:bodyPr/>
                    <a:lstStyle/>
                    <a:p>
                      <a:pPr lvl="0" algn="l" rtl="0" fontAlgn="ctr"/>
                      <a:r>
                        <a:rPr lang="en-GB" sz="900" b="1" u="none" strike="noStrike" dirty="0">
                          <a:solidFill>
                            <a:schemeClr val="bg1"/>
                          </a:solidFill>
                          <a:effectLst/>
                          <a:latin typeface="Arial" panose="020B0604020202020204" pitchFamily="34" charset="0"/>
                          <a:cs typeface="Arial" panose="020B0604020202020204" pitchFamily="34" charset="0"/>
                        </a:rPr>
                        <a:t>Indicator 7- KF 21. Percentage believing that trust provides equal opportunities for career progression or promotion</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White</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65.3%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67.5%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271299">
                <a:tc vMerge="1">
                  <a:txBody>
                    <a:bodyPr/>
                    <a:lstStyle/>
                    <a:p>
                      <a:endParaRPr lang="en-GB"/>
                    </a:p>
                  </a:txBody>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Ethnically Diverse Groups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43.9%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51.4%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263319">
                <a:tc rowSpan="2">
                  <a:txBody>
                    <a:bodyPr/>
                    <a:lstStyle/>
                    <a:p>
                      <a:pPr lvl="0" algn="l" rtl="0" fontAlgn="ctr"/>
                      <a:r>
                        <a:rPr lang="en-GB" sz="900" b="1" u="none" strike="noStrike" dirty="0">
                          <a:solidFill>
                            <a:schemeClr val="bg1"/>
                          </a:solidFill>
                          <a:effectLst/>
                          <a:latin typeface="Arial" panose="020B0604020202020204" pitchFamily="34" charset="0"/>
                          <a:cs typeface="Arial" panose="020B0604020202020204" pitchFamily="34" charset="0"/>
                        </a:rPr>
                        <a:t>Indicator 8- Q17- In the last 12 months have you personally experienced discrimination at work from Manager/team leader</a:t>
                      </a:r>
                      <a:r>
                        <a:rPr lang="en-GB" sz="900" b="1" u="none" strike="noStrike" baseline="0" dirty="0">
                          <a:solidFill>
                            <a:schemeClr val="bg1"/>
                          </a:solidFill>
                          <a:effectLst/>
                          <a:latin typeface="Arial" panose="020B0604020202020204" pitchFamily="34" charset="0"/>
                          <a:cs typeface="Arial" panose="020B0604020202020204" pitchFamily="34" charset="0"/>
                        </a:rPr>
                        <a:t> or other </a:t>
                      </a:r>
                      <a:r>
                        <a:rPr lang="en-GB" sz="900" b="1" u="none" strike="noStrike" dirty="0">
                          <a:solidFill>
                            <a:schemeClr val="bg1"/>
                          </a:solidFill>
                          <a:effectLst/>
                          <a:latin typeface="Arial" panose="020B0604020202020204" pitchFamily="34" charset="0"/>
                          <a:cs typeface="Arial" panose="020B0604020202020204" pitchFamily="34" charset="0"/>
                        </a:rPr>
                        <a:t>Colleagues?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White</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4.6%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4.8%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r h="416188">
                <a:tc vMerge="1">
                  <a:txBody>
                    <a:bodyPr/>
                    <a:lstStyle/>
                    <a:p>
                      <a:endParaRPr lang="en-GB"/>
                    </a:p>
                  </a:txBody>
                  <a:tcPr/>
                </a:tc>
                <a:tc>
                  <a:txBody>
                    <a:bodyPr/>
                    <a:lstStyle/>
                    <a:p>
                      <a:pPr algn="ctr" rtl="0" fontAlgn="ctr"/>
                      <a:r>
                        <a:rPr lang="en-GB" sz="900" b="1" u="none" strike="noStrike" dirty="0">
                          <a:solidFill>
                            <a:schemeClr val="bg1"/>
                          </a:solidFill>
                          <a:effectLst/>
                          <a:latin typeface="Arial" panose="020B0604020202020204" pitchFamily="34" charset="0"/>
                          <a:cs typeface="Arial" panose="020B0604020202020204" pitchFamily="34" charset="0"/>
                        </a:rPr>
                        <a:t>Ethnically Diverse Groups</a:t>
                      </a:r>
                      <a:endParaRPr lang="en-GB" sz="9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10.0%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280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50C61-E61F-073F-3F19-BB952BA12E36}"/>
              </a:ext>
            </a:extLst>
          </p:cNvPr>
          <p:cNvSpPr>
            <a:spLocks noGrp="1"/>
          </p:cNvSpPr>
          <p:nvPr>
            <p:ph type="title"/>
          </p:nvPr>
        </p:nvSpPr>
        <p:spPr/>
        <p:txBody>
          <a:bodyPr/>
          <a:lstStyle/>
          <a:p>
            <a:r>
              <a:rPr lang="en-GB" dirty="0"/>
              <a:t>WRES Indicator 9: Board Membership Representation</a:t>
            </a:r>
          </a:p>
        </p:txBody>
      </p:sp>
      <p:sp>
        <p:nvSpPr>
          <p:cNvPr id="5" name="Rectangle 4">
            <a:extLst>
              <a:ext uri="{FF2B5EF4-FFF2-40B4-BE49-F238E27FC236}">
                <a16:creationId xmlns:a16="http://schemas.microsoft.com/office/drawing/2014/main" id="{089D2581-F639-FEAD-778F-65B2D8B06B6A}"/>
              </a:ext>
            </a:extLst>
          </p:cNvPr>
          <p:cNvSpPr/>
          <p:nvPr/>
        </p:nvSpPr>
        <p:spPr>
          <a:xfrm>
            <a:off x="352424" y="961361"/>
            <a:ext cx="8385175" cy="276999"/>
          </a:xfrm>
          <a:prstGeom prst="rect">
            <a:avLst/>
          </a:prstGeom>
          <a:solidFill>
            <a:srgbClr val="006AB4"/>
          </a:solidFill>
          <a:ln>
            <a:solidFill>
              <a:schemeClr val="bg1"/>
            </a:solidFill>
          </a:ln>
        </p:spPr>
        <p:txBody>
          <a:bodyPr wrap="square">
            <a:spAutoFit/>
          </a:bodyPr>
          <a:lstStyle/>
          <a:p>
            <a:r>
              <a:rPr lang="en-GB" sz="1200" dirty="0">
                <a:solidFill>
                  <a:schemeClr val="bg1"/>
                </a:solidFill>
                <a:latin typeface="Arial" panose="020B0604020202020204" pitchFamily="34" charset="0"/>
              </a:rPr>
              <a:t>Percentage difference between the organisations’ Board (Exec Team) membership and its overall workforce </a:t>
            </a:r>
            <a:endParaRPr lang="en-GB" sz="1200" dirty="0">
              <a:solidFill>
                <a:srgbClr val="000000"/>
              </a:solidFill>
              <a:latin typeface="Arial" panose="020B0604020202020204" pitchFamily="34" charset="0"/>
            </a:endParaRPr>
          </a:p>
        </p:txBody>
      </p:sp>
      <p:graphicFrame>
        <p:nvGraphicFramePr>
          <p:cNvPr id="6" name="Table 5">
            <a:extLst>
              <a:ext uri="{FF2B5EF4-FFF2-40B4-BE49-F238E27FC236}">
                <a16:creationId xmlns:a16="http://schemas.microsoft.com/office/drawing/2014/main" id="{3A6BBEC0-F84B-04AC-C88F-D7794596F11E}"/>
              </a:ext>
            </a:extLst>
          </p:cNvPr>
          <p:cNvGraphicFramePr>
            <a:graphicFrameLocks noGrp="1"/>
          </p:cNvGraphicFramePr>
          <p:nvPr>
            <p:extLst>
              <p:ext uri="{D42A27DB-BD31-4B8C-83A1-F6EECF244321}">
                <p14:modId xmlns:p14="http://schemas.microsoft.com/office/powerpoint/2010/main" val="421185658"/>
              </p:ext>
            </p:extLst>
          </p:nvPr>
        </p:nvGraphicFramePr>
        <p:xfrm>
          <a:off x="352422" y="1270358"/>
          <a:ext cx="8385177" cy="2613331"/>
        </p:xfrm>
        <a:graphic>
          <a:graphicData uri="http://schemas.openxmlformats.org/drawingml/2006/table">
            <a:tbl>
              <a:tblPr firstRow="1" bandRow="1">
                <a:tableStyleId>{5C22544A-7EE6-4342-B048-85BDC9FD1C3A}</a:tableStyleId>
              </a:tblPr>
              <a:tblGrid>
                <a:gridCol w="864318">
                  <a:extLst>
                    <a:ext uri="{9D8B030D-6E8A-4147-A177-3AD203B41FA5}">
                      <a16:colId xmlns:a16="http://schemas.microsoft.com/office/drawing/2014/main" val="372788933"/>
                    </a:ext>
                  </a:extLst>
                </a:gridCol>
                <a:gridCol w="927041">
                  <a:extLst>
                    <a:ext uri="{9D8B030D-6E8A-4147-A177-3AD203B41FA5}">
                      <a16:colId xmlns:a16="http://schemas.microsoft.com/office/drawing/2014/main" val="585163081"/>
                    </a:ext>
                  </a:extLst>
                </a:gridCol>
                <a:gridCol w="1314714">
                  <a:extLst>
                    <a:ext uri="{9D8B030D-6E8A-4147-A177-3AD203B41FA5}">
                      <a16:colId xmlns:a16="http://schemas.microsoft.com/office/drawing/2014/main" val="296842286"/>
                    </a:ext>
                  </a:extLst>
                </a:gridCol>
                <a:gridCol w="752168">
                  <a:extLst>
                    <a:ext uri="{9D8B030D-6E8A-4147-A177-3AD203B41FA5}">
                      <a16:colId xmlns:a16="http://schemas.microsoft.com/office/drawing/2014/main" val="3017243021"/>
                    </a:ext>
                  </a:extLst>
                </a:gridCol>
                <a:gridCol w="722670">
                  <a:extLst>
                    <a:ext uri="{9D8B030D-6E8A-4147-A177-3AD203B41FA5}">
                      <a16:colId xmlns:a16="http://schemas.microsoft.com/office/drawing/2014/main" val="494995693"/>
                    </a:ext>
                  </a:extLst>
                </a:gridCol>
                <a:gridCol w="812381">
                  <a:extLst>
                    <a:ext uri="{9D8B030D-6E8A-4147-A177-3AD203B41FA5}">
                      <a16:colId xmlns:a16="http://schemas.microsoft.com/office/drawing/2014/main" val="2573621797"/>
                    </a:ext>
                  </a:extLst>
                </a:gridCol>
                <a:gridCol w="1222897">
                  <a:extLst>
                    <a:ext uri="{9D8B030D-6E8A-4147-A177-3AD203B41FA5}">
                      <a16:colId xmlns:a16="http://schemas.microsoft.com/office/drawing/2014/main" val="994311835"/>
                    </a:ext>
                  </a:extLst>
                </a:gridCol>
                <a:gridCol w="1032387">
                  <a:extLst>
                    <a:ext uri="{9D8B030D-6E8A-4147-A177-3AD203B41FA5}">
                      <a16:colId xmlns:a16="http://schemas.microsoft.com/office/drawing/2014/main" val="17147199"/>
                    </a:ext>
                  </a:extLst>
                </a:gridCol>
                <a:gridCol w="736601">
                  <a:extLst>
                    <a:ext uri="{9D8B030D-6E8A-4147-A177-3AD203B41FA5}">
                      <a16:colId xmlns:a16="http://schemas.microsoft.com/office/drawing/2014/main" val="3406673655"/>
                    </a:ext>
                  </a:extLst>
                </a:gridCol>
              </a:tblGrid>
              <a:tr h="236173">
                <a:tc gridSpan="9">
                  <a:txBody>
                    <a:bodyPr/>
                    <a:lstStyle/>
                    <a:p>
                      <a:pPr algn="ctr"/>
                      <a:r>
                        <a:rPr lang="en-GB" sz="900" dirty="0">
                          <a:latin typeface="Arial" panose="020B0604020202020204" pitchFamily="34" charset="0"/>
                          <a:cs typeface="Arial" panose="020B0604020202020204" pitchFamily="34" charset="0"/>
                        </a:rPr>
                        <a:t>Board Membership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dirty="0">
                        <a:latin typeface="Arial" panose="020B0604020202020204" pitchFamily="34" charset="0"/>
                        <a:cs typeface="Arial" panose="020B0604020202020204" pitchFamily="34" charset="0"/>
                      </a:endParaRPr>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3852365202"/>
                  </a:ext>
                </a:extLst>
              </a:tr>
              <a:tr h="236173">
                <a:tc rowSpan="2">
                  <a:txBody>
                    <a:bodyPr/>
                    <a:lstStyle/>
                    <a:p>
                      <a:endParaRPr lang="en-GB"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algn="ctr"/>
                      <a:r>
                        <a:rPr lang="en-GB" sz="900" b="1" dirty="0">
                          <a:solidFill>
                            <a:schemeClr val="bg1"/>
                          </a:solidFill>
                          <a:latin typeface="Arial" panose="020B0604020202020204" pitchFamily="34" charset="0"/>
                          <a:cs typeface="Arial" panose="020B0604020202020204" pitchFamily="34" charset="0"/>
                        </a:rPr>
                        <a:t>2021/22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6AB4"/>
                    </a:solidFill>
                  </a:tcPr>
                </a:tc>
                <a:tc gridSpan="4">
                  <a:txBody>
                    <a:bodyPr/>
                    <a:lstStyle/>
                    <a:p>
                      <a:pPr algn="ctr"/>
                      <a:r>
                        <a:rPr lang="en-GB" sz="900" b="1">
                          <a:solidFill>
                            <a:schemeClr val="bg1"/>
                          </a:solidFill>
                          <a:latin typeface="Arial" panose="020B0604020202020204" pitchFamily="34" charset="0"/>
                          <a:cs typeface="Arial" panose="020B0604020202020204" pitchFamily="34" charset="0"/>
                        </a:rPr>
                        <a:t>2022/23</a:t>
                      </a:r>
                      <a:endParaRPr lang="en-GB"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b="1" dirty="0">
                        <a:latin typeface="Arial" panose="020B0604020202020204" pitchFamily="34" charset="0"/>
                        <a:cs typeface="Arial" panose="020B0604020202020204" pitchFamily="34" charset="0"/>
                      </a:endParaRPr>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3232764191"/>
                  </a:ext>
                </a:extLst>
              </a:tr>
              <a:tr h="236173">
                <a:tc vMerge="1">
                  <a:txBody>
                    <a:bodyPr/>
                    <a:lstStyle/>
                    <a:p>
                      <a:endParaRPr lang="en-GB"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50000"/>
                      </a:schemeClr>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White</a:t>
                      </a:r>
                      <a:endParaRPr lang="en-GB"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Ethnically Diverse Groups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Unknown</a:t>
                      </a:r>
                      <a:endParaRPr lang="en-GB"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a:solidFill>
                            <a:schemeClr val="bg1"/>
                          </a:solidFill>
                          <a:latin typeface="Arial" panose="020B0604020202020204" pitchFamily="34" charset="0"/>
                          <a:cs typeface="Arial" panose="020B0604020202020204" pitchFamily="34" charset="0"/>
                        </a:rPr>
                        <a:t>White</a:t>
                      </a:r>
                      <a:endParaRPr lang="en-GB"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Ethnically Diverse Groups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a:solidFill>
                            <a:schemeClr val="bg1"/>
                          </a:solidFill>
                          <a:latin typeface="Arial" panose="020B0604020202020204" pitchFamily="34" charset="0"/>
                          <a:cs typeface="Arial" panose="020B0604020202020204" pitchFamily="34" charset="0"/>
                        </a:rPr>
                        <a:t>Unknown</a:t>
                      </a:r>
                      <a:endParaRPr lang="en-GB"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a:solidFill>
                            <a:schemeClr val="bg1"/>
                          </a:solidFill>
                          <a:latin typeface="Arial" panose="020B0604020202020204" pitchFamily="34" charset="0"/>
                          <a:cs typeface="Arial" panose="020B0604020202020204" pitchFamily="34" charset="0"/>
                        </a:rPr>
                        <a:t>Total</a:t>
                      </a:r>
                      <a:endParaRPr lang="en-GB"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2844326006"/>
                  </a:ext>
                </a:extLst>
              </a:tr>
              <a:tr h="0">
                <a:tc>
                  <a:txBody>
                    <a:bodyPr/>
                    <a:lstStyle/>
                    <a:p>
                      <a:r>
                        <a:rPr lang="en-GB" sz="900" b="1" dirty="0">
                          <a:solidFill>
                            <a:schemeClr val="bg1"/>
                          </a:solidFill>
                          <a:latin typeface="Arial" panose="020B0604020202020204" pitchFamily="34" charset="0"/>
                          <a:cs typeface="Arial" panose="020B0604020202020204" pitchFamily="34" charset="0"/>
                        </a:rPr>
                        <a:t>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a:solidFill>
                            <a:schemeClr val="tx1"/>
                          </a:solidFill>
                          <a:latin typeface="Arial" panose="020B0604020202020204" pitchFamily="34" charset="0"/>
                          <a:cs typeface="Arial" panose="020B0604020202020204" pitchFamily="34" charset="0"/>
                        </a:rPr>
                        <a:t>1</a:t>
                      </a: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7820578"/>
                  </a:ext>
                </a:extLst>
              </a:tr>
              <a:tr h="236173">
                <a:tc>
                  <a:txBody>
                    <a:bodyPr/>
                    <a:lstStyle/>
                    <a:p>
                      <a:r>
                        <a:rPr lang="en-GB" sz="900" b="1" dirty="0">
                          <a:solidFill>
                            <a:schemeClr val="bg1"/>
                          </a:solidFill>
                          <a:latin typeface="Arial" panose="020B0604020202020204" pitchFamily="34" charset="0"/>
                          <a:cs typeface="Arial" panose="020B06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71.4%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87.5%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9012733"/>
                  </a:ext>
                </a:extLst>
              </a:tr>
              <a:tr h="236173">
                <a:tc gridSpan="9">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No. of Colleagues in Workforce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endParaRPr lang="en-GB"/>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Board Membership</a:t>
                      </a:r>
                      <a:endParaRPr kumimoji="0" lang="en-GB"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Board Membership</a:t>
                      </a:r>
                      <a:endParaRPr kumimoji="0" lang="en-GB"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3682799201"/>
                  </a:ext>
                </a:extLst>
              </a:tr>
              <a:tr h="236173">
                <a:tc rowSpan="2">
                  <a:txBody>
                    <a:bodyPr/>
                    <a:lstStyle/>
                    <a:p>
                      <a:endParaRPr lang="en-GB"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algn="ctr"/>
                      <a:r>
                        <a:rPr lang="en-GB" sz="900" b="1" dirty="0">
                          <a:solidFill>
                            <a:schemeClr val="bg1"/>
                          </a:solidFill>
                          <a:latin typeface="Arial" panose="020B0604020202020204" pitchFamily="34" charset="0"/>
                          <a:cs typeface="Arial" panose="020B0604020202020204" pitchFamily="34" charset="0"/>
                        </a:rPr>
                        <a:t>2021/22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6AB4"/>
                    </a:solidFill>
                  </a:tcPr>
                </a:tc>
                <a:tc gridSpan="4">
                  <a:txBody>
                    <a:bodyPr/>
                    <a:lstStyle/>
                    <a:p>
                      <a:pPr algn="ctr"/>
                      <a:r>
                        <a:rPr lang="en-GB" sz="900" b="1" dirty="0">
                          <a:solidFill>
                            <a:schemeClr val="bg1"/>
                          </a:solidFill>
                          <a:latin typeface="Arial" panose="020B0604020202020204" pitchFamily="34" charset="0"/>
                          <a:cs typeface="Arial" panose="020B0604020202020204" pitchFamily="34" charset="0"/>
                        </a:rPr>
                        <a:t>2022/23</a:t>
                      </a:r>
                      <a:endParaRPr lang="en-GB"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b="1" dirty="0">
                        <a:latin typeface="Arial" panose="020B0604020202020204" pitchFamily="34" charset="0"/>
                        <a:cs typeface="Arial" panose="020B0604020202020204" pitchFamily="34" charset="0"/>
                      </a:endParaRPr>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3870789490"/>
                  </a:ext>
                </a:extLst>
              </a:tr>
              <a:tr h="236173">
                <a:tc vMerge="1">
                  <a:txBody>
                    <a:bodyPr/>
                    <a:lstStyle/>
                    <a:p>
                      <a:endParaRPr lang="en-GB"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50000"/>
                      </a:schemeClr>
                    </a:solidFill>
                  </a:tcPr>
                </a:tc>
                <a:tc>
                  <a:txBody>
                    <a:bodyPr/>
                    <a:lstStyle/>
                    <a:p>
                      <a:pPr algn="ctr"/>
                      <a:r>
                        <a:rPr lang="en-GB" sz="900" b="1">
                          <a:solidFill>
                            <a:schemeClr val="bg1"/>
                          </a:solidFill>
                          <a:latin typeface="Arial" panose="020B0604020202020204" pitchFamily="34" charset="0"/>
                          <a:cs typeface="Arial" panose="020B0604020202020204" pitchFamily="34" charset="0"/>
                        </a:rPr>
                        <a:t>White</a:t>
                      </a:r>
                      <a:endParaRPr lang="en-GB" sz="9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Ethnically Diverse Groups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Unknown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White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Ethnically Diverse Groups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Unknown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597424913"/>
                  </a:ext>
                </a:extLst>
              </a:tr>
              <a:tr h="236173">
                <a:tc>
                  <a:txBody>
                    <a:bodyPr/>
                    <a:lstStyle/>
                    <a:p>
                      <a:r>
                        <a:rPr lang="en-GB" sz="900" b="1" dirty="0">
                          <a:solidFill>
                            <a:schemeClr val="bg1"/>
                          </a:solidFill>
                          <a:latin typeface="Arial" panose="020B0604020202020204" pitchFamily="34" charset="0"/>
                          <a:cs typeface="Arial" panose="020B0604020202020204" pitchFamily="34" charset="0"/>
                        </a:rPr>
                        <a:t>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832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1638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1694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1978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2252022"/>
                  </a:ext>
                </a:extLst>
              </a:tr>
              <a:tr h="236173">
                <a:tc>
                  <a:txBody>
                    <a:bodyPr/>
                    <a:lstStyle/>
                    <a:p>
                      <a:r>
                        <a:rPr lang="en-GB" sz="900" b="1" dirty="0">
                          <a:solidFill>
                            <a:schemeClr val="bg1"/>
                          </a:solidFill>
                          <a:latin typeface="Arial" panose="020B0604020202020204" pitchFamily="34" charset="0"/>
                          <a:cs typeface="Arial" panose="020B0604020202020204" pitchFamily="34" charset="0"/>
                        </a:rPr>
                        <a:t>Percentage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87.4%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85.6%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chemeClr val="tx1"/>
                          </a:solidFill>
                          <a:latin typeface="Arial" panose="020B0604020202020204" pitchFamily="34" charset="0"/>
                          <a:cs typeface="Arial" panose="020B060402020202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53589308"/>
                  </a:ext>
                </a:extLst>
              </a:tr>
            </a:tbl>
          </a:graphicData>
        </a:graphic>
      </p:graphicFrame>
      <p:sp>
        <p:nvSpPr>
          <p:cNvPr id="7" name="TextBox 6">
            <a:extLst>
              <a:ext uri="{FF2B5EF4-FFF2-40B4-BE49-F238E27FC236}">
                <a16:creationId xmlns:a16="http://schemas.microsoft.com/office/drawing/2014/main" id="{302DCD09-CC96-4269-7006-735032ED4171}"/>
              </a:ext>
            </a:extLst>
          </p:cNvPr>
          <p:cNvSpPr txBox="1"/>
          <p:nvPr/>
        </p:nvSpPr>
        <p:spPr>
          <a:xfrm>
            <a:off x="352422" y="4029739"/>
            <a:ext cx="8385175"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The data indicates that the ethnically diverse members on Board (Exec Team) is largely representative of the ethnicity demographics in the workforce. Disclosure of ethnicity has also increased since 2021/22, with all board members sharing their ethnicity.</a:t>
            </a:r>
          </a:p>
        </p:txBody>
      </p:sp>
    </p:spTree>
    <p:extLst>
      <p:ext uri="{BB962C8B-B14F-4D97-AF65-F5344CB8AC3E}">
        <p14:creationId xmlns:p14="http://schemas.microsoft.com/office/powerpoint/2010/main" val="19678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F53DF-8B04-7AF6-C39D-3C83F461E7C2}"/>
              </a:ext>
            </a:extLst>
          </p:cNvPr>
          <p:cNvSpPr>
            <a:spLocks noGrp="1"/>
          </p:cNvSpPr>
          <p:nvPr>
            <p:ph type="ctrTitle"/>
          </p:nvPr>
        </p:nvSpPr>
        <p:spPr/>
        <p:txBody>
          <a:bodyPr/>
          <a:lstStyle/>
          <a:p>
            <a:r>
              <a:rPr lang="en-GB" dirty="0"/>
              <a:t>Summary and Next Steps</a:t>
            </a:r>
          </a:p>
        </p:txBody>
      </p:sp>
    </p:spTree>
    <p:extLst>
      <p:ext uri="{BB962C8B-B14F-4D97-AF65-F5344CB8AC3E}">
        <p14:creationId xmlns:p14="http://schemas.microsoft.com/office/powerpoint/2010/main" val="710139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2324-D34C-363D-82AC-C6A0E5913315}"/>
              </a:ext>
            </a:extLst>
          </p:cNvPr>
          <p:cNvSpPr>
            <a:spLocks noGrp="1"/>
          </p:cNvSpPr>
          <p:nvPr>
            <p:ph type="title"/>
          </p:nvPr>
        </p:nvSpPr>
        <p:spPr/>
        <p:txBody>
          <a:bodyPr/>
          <a:lstStyle/>
          <a:p>
            <a:r>
              <a:rPr lang="en-GB" dirty="0"/>
              <a:t>What have we done well</a:t>
            </a:r>
          </a:p>
        </p:txBody>
      </p:sp>
      <p:sp>
        <p:nvSpPr>
          <p:cNvPr id="3" name="Content Placeholder 2">
            <a:extLst>
              <a:ext uri="{FF2B5EF4-FFF2-40B4-BE49-F238E27FC236}">
                <a16:creationId xmlns:a16="http://schemas.microsoft.com/office/drawing/2014/main" id="{0A6ACDDE-9EBF-6F0D-E3B4-0E89A000FA31}"/>
              </a:ext>
            </a:extLst>
          </p:cNvPr>
          <p:cNvSpPr>
            <a:spLocks noGrp="1"/>
          </p:cNvSpPr>
          <p:nvPr>
            <p:ph sz="quarter" idx="10"/>
          </p:nvPr>
        </p:nvSpPr>
        <p:spPr>
          <a:xfrm>
            <a:off x="352424" y="965946"/>
            <a:ext cx="8385175" cy="3238070"/>
          </a:xfrm>
        </p:spPr>
        <p:txBody>
          <a:bodyPr/>
          <a:lstStyle/>
          <a:p>
            <a:r>
              <a:rPr lang="en-GB" sz="1200" dirty="0"/>
              <a:t>The number of ethnically diverse colleagues within NECS has been consistently increasing since 2020/2021. There has also been an increase in the number of ethnically diverse colleagues for bands 5-7 and 8a-8b, since 2021/22</a:t>
            </a:r>
          </a:p>
          <a:p>
            <a:endParaRPr lang="en-GB" sz="1200" dirty="0"/>
          </a:p>
          <a:p>
            <a:r>
              <a:rPr lang="en-GB" sz="1200" dirty="0"/>
              <a:t>In terms of recruitment, </a:t>
            </a:r>
            <a:r>
              <a:rPr lang="en-GB" sz="1200" dirty="0">
                <a:latin typeface="Arial" panose="020B0604020202020204" pitchFamily="34" charset="0"/>
                <a:cs typeface="Arial" panose="020B0604020202020204" pitchFamily="34" charset="0"/>
              </a:rPr>
              <a:t>there has been an improvement in terms of the relative likelihood of white applicants being appointed when compared with ethnically diverse groups, since 2021/22. There has also been an increase in the number of ethnically diverse applicants appointed to role since 2021/22</a:t>
            </a:r>
          </a:p>
          <a:p>
            <a:endParaRPr lang="en-GB" sz="1200" dirty="0">
              <a:latin typeface="Arial" panose="020B0604020202020204" pitchFamily="34" charset="0"/>
              <a:cs typeface="Arial" panose="020B0604020202020204" pitchFamily="34" charset="0"/>
            </a:endParaRPr>
          </a:p>
          <a:p>
            <a:r>
              <a:rPr lang="en-GB" sz="1200" dirty="0"/>
              <a:t>Since 2021/22, there has been a significant reduction in the relative likelihood of ethnically diverse colleagues entering disciplinary processes when compared with white colleagues.</a:t>
            </a:r>
          </a:p>
          <a:p>
            <a:endParaRPr lang="en-GB" sz="1200" dirty="0"/>
          </a:p>
          <a:p>
            <a:r>
              <a:rPr lang="en-GB" sz="1200" dirty="0"/>
              <a:t>There has been a reduction in the percentage of white and ethnically diverse colleagues experiencing harassment, bullying and abuse from patients, relatives, the public and colleagues over the last 12 months. There has also been an increase in the percentage of white and ethnically diverse colleagues believing the organisation provides equal opportunities for career progression and promotion. </a:t>
            </a:r>
          </a:p>
          <a:p>
            <a:endParaRPr lang="en-GB" sz="1200" dirty="0"/>
          </a:p>
          <a:p>
            <a:r>
              <a:rPr lang="en-GB" sz="1200" dirty="0">
                <a:latin typeface="Arial" panose="020B0604020202020204" pitchFamily="34" charset="0"/>
                <a:cs typeface="Arial" panose="020B0604020202020204" pitchFamily="34" charset="0"/>
              </a:rPr>
              <a:t>In terms of the Executive Team, the ethnic diversity of members are largely representative of the workforce and there has also been an improvement in ethnicity disclosure rates.</a:t>
            </a:r>
          </a:p>
          <a:p>
            <a:endParaRPr lang="en-GB" sz="1200" dirty="0">
              <a:latin typeface="Arial" panose="020B060402020202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274626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B4659-290C-54AD-9C0A-AA21B2325D24}"/>
              </a:ext>
            </a:extLst>
          </p:cNvPr>
          <p:cNvSpPr>
            <a:spLocks noGrp="1"/>
          </p:cNvSpPr>
          <p:nvPr>
            <p:ph type="title"/>
          </p:nvPr>
        </p:nvSpPr>
        <p:spPr/>
        <p:txBody>
          <a:bodyPr/>
          <a:lstStyle/>
          <a:p>
            <a:r>
              <a:rPr lang="en-GB" dirty="0"/>
              <a:t>Where we need to improve</a:t>
            </a:r>
          </a:p>
        </p:txBody>
      </p:sp>
      <p:sp>
        <p:nvSpPr>
          <p:cNvPr id="3" name="Content Placeholder 2">
            <a:extLst>
              <a:ext uri="{FF2B5EF4-FFF2-40B4-BE49-F238E27FC236}">
                <a16:creationId xmlns:a16="http://schemas.microsoft.com/office/drawing/2014/main" id="{DEDB66DE-3163-6BBE-97CE-90022C23BF9F}"/>
              </a:ext>
            </a:extLst>
          </p:cNvPr>
          <p:cNvSpPr>
            <a:spLocks noGrp="1"/>
          </p:cNvSpPr>
          <p:nvPr>
            <p:ph sz="quarter" idx="10"/>
          </p:nvPr>
        </p:nvSpPr>
        <p:spPr>
          <a:xfrm>
            <a:off x="352424" y="1084006"/>
            <a:ext cx="8385175" cy="3289690"/>
          </a:xfrm>
        </p:spPr>
        <p:txBody>
          <a:bodyPr/>
          <a:lstStyle/>
          <a:p>
            <a:r>
              <a:rPr lang="en-GB" sz="1200" dirty="0"/>
              <a:t>T</a:t>
            </a:r>
            <a:r>
              <a:rPr lang="en-GB" sz="1200" dirty="0">
                <a:latin typeface="Arial" panose="020B0604020202020204" pitchFamily="34" charset="0"/>
                <a:cs typeface="Arial" panose="020B0604020202020204" pitchFamily="34" charset="0"/>
              </a:rPr>
              <a:t>he percentage of colleagues from ethnically diverse groups (11.5%) is lower than the population in England and Wales (18.3%, 2021 Census). Additionally, work should be done to ensure that the ethnic diversity of the workforce for each office location is representative of the local population demographics. In terms of banding, there has been a reduction in the number of colleagues from ethnically diverse groups for bands 1-4. It should also be noted that there has been an increase in the number of colleagues from an unknown ethnicity for each band except 8c-VSM</a:t>
            </a:r>
          </a:p>
          <a:p>
            <a:endParaRPr lang="en-GB" sz="1200" dirty="0">
              <a:latin typeface="Arial" panose="020B0604020202020204" pitchFamily="34" charset="0"/>
              <a:cs typeface="Arial" panose="020B0604020202020204" pitchFamily="34" charset="0"/>
            </a:endParaRPr>
          </a:p>
          <a:p>
            <a:r>
              <a:rPr lang="en-GB" sz="1200" dirty="0"/>
              <a:t>While there has been an increase in the number of ethnically diverse applicants appointed and an improvement in the likelihood of appointment, white applicants are still more likely to be appointed to post than ethnically diverse applicants</a:t>
            </a:r>
          </a:p>
          <a:p>
            <a:endParaRPr lang="en-GB" sz="1200" dirty="0"/>
          </a:p>
          <a:p>
            <a:r>
              <a:rPr lang="en-GB" sz="1200" dirty="0"/>
              <a:t>Ethnically diverse colleagues are still more likely to be subject to a formal disciplinary process than white colleagues</a:t>
            </a:r>
          </a:p>
          <a:p>
            <a:endParaRPr lang="en-GB" sz="1200" dirty="0"/>
          </a:p>
          <a:p>
            <a:r>
              <a:rPr lang="en-GB" sz="1200" dirty="0">
                <a:latin typeface="Arial" panose="020B0604020202020204" pitchFamily="34" charset="0"/>
                <a:cs typeface="Arial" panose="020B0604020202020204" pitchFamily="34" charset="0"/>
              </a:rPr>
              <a:t>The likelihood of white colleagues accessing non-mandatory training and CPD is higher than colleagues from ethnically diverse groups.</a:t>
            </a:r>
            <a:endParaRPr lang="en-GB" sz="1200" dirty="0"/>
          </a:p>
          <a:p>
            <a:endParaRPr lang="en-GB" sz="1200" dirty="0"/>
          </a:p>
          <a:p>
            <a:endParaRPr lang="en-GB" sz="1200" dirty="0"/>
          </a:p>
          <a:p>
            <a:endParaRPr lang="en-GB" sz="1200" dirty="0"/>
          </a:p>
          <a:p>
            <a:endParaRPr lang="en-GB" sz="1200" dirty="0"/>
          </a:p>
          <a:p>
            <a:endParaRPr lang="en-GB" sz="1200" dirty="0"/>
          </a:p>
        </p:txBody>
      </p:sp>
    </p:spTree>
    <p:extLst>
      <p:ext uri="{BB962C8B-B14F-4D97-AF65-F5344CB8AC3E}">
        <p14:creationId xmlns:p14="http://schemas.microsoft.com/office/powerpoint/2010/main" val="201213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B4659-290C-54AD-9C0A-AA21B2325D24}"/>
              </a:ext>
            </a:extLst>
          </p:cNvPr>
          <p:cNvSpPr>
            <a:spLocks noGrp="1"/>
          </p:cNvSpPr>
          <p:nvPr>
            <p:ph type="title"/>
          </p:nvPr>
        </p:nvSpPr>
        <p:spPr/>
        <p:txBody>
          <a:bodyPr/>
          <a:lstStyle/>
          <a:p>
            <a:r>
              <a:rPr lang="en-GB" dirty="0"/>
              <a:t>Where we need to improve continued</a:t>
            </a:r>
          </a:p>
        </p:txBody>
      </p:sp>
      <p:sp>
        <p:nvSpPr>
          <p:cNvPr id="3" name="Content Placeholder 2">
            <a:extLst>
              <a:ext uri="{FF2B5EF4-FFF2-40B4-BE49-F238E27FC236}">
                <a16:creationId xmlns:a16="http://schemas.microsoft.com/office/drawing/2014/main" id="{DEDB66DE-3163-6BBE-97CE-90022C23BF9F}"/>
              </a:ext>
            </a:extLst>
          </p:cNvPr>
          <p:cNvSpPr>
            <a:spLocks noGrp="1"/>
          </p:cNvSpPr>
          <p:nvPr>
            <p:ph sz="quarter" idx="10"/>
          </p:nvPr>
        </p:nvSpPr>
        <p:spPr>
          <a:xfrm>
            <a:off x="352424" y="1084006"/>
            <a:ext cx="8385175" cy="3289690"/>
          </a:xfrm>
        </p:spPr>
        <p:txBody>
          <a:bodyPr/>
          <a:lstStyle/>
          <a:p>
            <a:r>
              <a:rPr lang="en-GB" sz="1200" dirty="0"/>
              <a:t>Since 2021/22, more white and ethnically diverse colleagues are experiencing discrimination from managers, team leaders or other colleagues over the last 12months. Additionally, while colleague experience has improved overall, it can be seen that colleagues from ethnically diverse groups have a better experience than their white counterparts for harassment, bullying or abuse from patients, relatives, members of the public or other colleagues. However less colleagues from ethnically diverse groups than white colleagues believe the organisation provides equal opportunities for career progression or promotion and more ethnically diverse colleagues have experienced discrimination from managers/, team leaders or other colleagues than white colleagues</a:t>
            </a:r>
          </a:p>
          <a:p>
            <a:endParaRPr lang="en-GB" sz="1200" dirty="0"/>
          </a:p>
          <a:p>
            <a:r>
              <a:rPr lang="en-GB" sz="1200" dirty="0"/>
              <a:t>ESR disclosure rates need to be improved across the organisation. </a:t>
            </a:r>
            <a:r>
              <a:rPr lang="en-GB" sz="1200" dirty="0">
                <a:latin typeface="Arial" panose="020B0604020202020204" pitchFamily="34" charset="0"/>
                <a:cs typeface="Arial" panose="020B0604020202020204" pitchFamily="34" charset="0"/>
              </a:rPr>
              <a:t>Colleague reluctance to share demographic information </a:t>
            </a:r>
            <a:r>
              <a:rPr lang="en-GB" sz="1200" dirty="0"/>
              <a:t>often relates to their level of </a:t>
            </a:r>
            <a:r>
              <a:rPr lang="en-GB" sz="1200" dirty="0">
                <a:latin typeface="Arial" panose="020B0604020202020204" pitchFamily="34" charset="0"/>
                <a:cs typeface="Arial" panose="020B0604020202020204" pitchFamily="34" charset="0"/>
              </a:rPr>
              <a:t>trust in an organisation and psychological safety</a:t>
            </a:r>
          </a:p>
          <a:p>
            <a:endParaRPr lang="en-GB" sz="1200" dirty="0"/>
          </a:p>
          <a:p>
            <a:r>
              <a:rPr lang="en-GB" sz="1200" dirty="0"/>
              <a:t>An action plan has been pulled together to tackle the issues highlighted and to improve inclusion throughout the organisation. This relates to all protected characteristics and aims to improve staff experience</a:t>
            </a:r>
          </a:p>
          <a:p>
            <a:endParaRPr lang="en-GB" sz="1200" dirty="0"/>
          </a:p>
          <a:p>
            <a:endParaRPr lang="en-GB" sz="1200" dirty="0"/>
          </a:p>
          <a:p>
            <a:endParaRPr lang="en-GB" sz="1200" dirty="0"/>
          </a:p>
        </p:txBody>
      </p:sp>
    </p:spTree>
    <p:extLst>
      <p:ext uri="{BB962C8B-B14F-4D97-AF65-F5344CB8AC3E}">
        <p14:creationId xmlns:p14="http://schemas.microsoft.com/office/powerpoint/2010/main" val="3232544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BD7E8B1-0F07-7180-20C5-4747816B0289}"/>
              </a:ext>
            </a:extLst>
          </p:cNvPr>
          <p:cNvSpPr>
            <a:spLocks noGrp="1" noChangeArrowheads="1"/>
          </p:cNvSpPr>
          <p:nvPr>
            <p:ph type="title"/>
          </p:nvPr>
        </p:nvSpPr>
        <p:spPr bwMode="auto">
          <a:xfrm>
            <a:off x="1054100" y="425450"/>
            <a:ext cx="76835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GB" altLang="en-US" dirty="0"/>
              <a:t>Inclusion and Equality Strategy 2023</a:t>
            </a:r>
          </a:p>
        </p:txBody>
      </p:sp>
      <p:pic>
        <p:nvPicPr>
          <p:cNvPr id="18435" name="Content Placeholder 5">
            <a:extLst>
              <a:ext uri="{FF2B5EF4-FFF2-40B4-BE49-F238E27FC236}">
                <a16:creationId xmlns:a16="http://schemas.microsoft.com/office/drawing/2014/main" id="{F1B341D8-5432-A242-C1A4-BD462A7DEEE9}"/>
              </a:ext>
            </a:extLst>
          </p:cNvPr>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762000" y="998538"/>
            <a:ext cx="7594600" cy="3719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941DA48-D57D-D2FE-3719-B4FDCCB32F68}"/>
              </a:ext>
            </a:extLst>
          </p:cNvPr>
          <p:cNvSpPr>
            <a:spLocks noGrp="1" noChangeArrowheads="1"/>
          </p:cNvSpPr>
          <p:nvPr>
            <p:ph type="title"/>
          </p:nvPr>
        </p:nvSpPr>
        <p:spPr bwMode="auto">
          <a:xfrm>
            <a:off x="1054100" y="425450"/>
            <a:ext cx="76835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GB" dirty="0"/>
              <a:t>The WRES - Background and Context </a:t>
            </a:r>
            <a:endParaRPr lang="en-GB" altLang="en-US" dirty="0"/>
          </a:p>
        </p:txBody>
      </p:sp>
      <p:sp>
        <p:nvSpPr>
          <p:cNvPr id="4" name="Content Placeholder 2">
            <a:extLst>
              <a:ext uri="{FF2B5EF4-FFF2-40B4-BE49-F238E27FC236}">
                <a16:creationId xmlns:a16="http://schemas.microsoft.com/office/drawing/2014/main" id="{32C8D811-028E-8906-A301-EA480046D16D}"/>
              </a:ext>
            </a:extLst>
          </p:cNvPr>
          <p:cNvSpPr txBox="1">
            <a:spLocks/>
          </p:cNvSpPr>
          <p:nvPr/>
        </p:nvSpPr>
        <p:spPr>
          <a:xfrm>
            <a:off x="379412" y="1195320"/>
            <a:ext cx="8385175" cy="3044958"/>
          </a:xfrm>
          <a:prstGeom prst="rect">
            <a:avLst/>
          </a:prstGeom>
        </p:spPr>
        <p:txBody>
          <a:bodyPr vert="horz"/>
          <a:lstStyle>
            <a:lvl1pPr marL="285750" indent="-285750" algn="l" defTabSz="457200" rtl="0" eaLnBrk="0" fontAlgn="base" hangingPunct="0">
              <a:spcBef>
                <a:spcPct val="20000"/>
              </a:spcBef>
              <a:spcAft>
                <a:spcPct val="0"/>
              </a:spcAft>
              <a:buClr>
                <a:srgbClr val="0A53A7"/>
              </a:buClr>
              <a:buFont typeface="Arial" panose="020B0604020202020204" pitchFamily="34" charset="0"/>
              <a:buChar char="•"/>
              <a:defRPr sz="1600" kern="1200" baseline="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4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rgbClr val="0067C6"/>
              </a:buClr>
              <a:buNone/>
              <a:defRPr/>
            </a:pPr>
            <a:r>
              <a:rPr lang="en-GB" sz="1400" dirty="0"/>
              <a:t>Following the Snowy White Peaks Report by Professor Roger Kline in 2014, the NHS Equality and Diversity Council announced on 31 July 2014 that it had agreed action to ensure employees from black and minority ethnic (BME) backgrounds had equal access to career opportunities and received fair treatment in the workplace. </a:t>
            </a:r>
          </a:p>
          <a:p>
            <a:pPr marL="0" indent="0">
              <a:buClr>
                <a:srgbClr val="0067C6"/>
              </a:buClr>
              <a:buNone/>
              <a:defRPr/>
            </a:pPr>
            <a:endParaRPr lang="en-GB" sz="1400" dirty="0"/>
          </a:p>
          <a:p>
            <a:pPr marL="0" indent="0">
              <a:buClr>
                <a:srgbClr val="0067C6"/>
              </a:buClr>
              <a:buNone/>
              <a:defRPr/>
            </a:pPr>
            <a:r>
              <a:rPr lang="en-GB" sz="1400" dirty="0"/>
              <a:t>Further to this, the NHS introduced the Workforce Race Equality Standards (WRES) in April 2015 in an attempt to review and close gaps in workplace inequalities between Black, Asian and Minority Ethnic (BAME) staff members and White staff members. </a:t>
            </a:r>
          </a:p>
          <a:p>
            <a:pPr marL="0" indent="0">
              <a:buClr>
                <a:srgbClr val="0067C6"/>
              </a:buClr>
              <a:buNone/>
              <a:defRPr/>
            </a:pPr>
            <a:endParaRPr lang="en-GB" sz="1400" dirty="0">
              <a:solidFill>
                <a:srgbClr val="141313"/>
              </a:solidFill>
              <a:latin typeface="Arial"/>
              <a:cs typeface="+mn-cs"/>
            </a:endParaRPr>
          </a:p>
          <a:p>
            <a:pPr marL="0" indent="0">
              <a:buClr>
                <a:srgbClr val="0067C6"/>
              </a:buClr>
              <a:buNone/>
              <a:defRPr/>
            </a:pPr>
            <a:r>
              <a:rPr lang="en-GB" sz="1400" dirty="0">
                <a:solidFill>
                  <a:srgbClr val="141313"/>
                </a:solidFill>
                <a:latin typeface="Arial"/>
                <a:cs typeface="+mn-cs"/>
              </a:rPr>
              <a:t>All NHS organisations were encouraged, and Trusts were mandated, to implement the WRES in an open and transparent way to demonstrate how they were addressing race equality issues. It is also now a requirement for Commissioning Support Units (CSUs) to report on their WRES data.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7A18-D6DB-EC7B-CD58-2F8ACC2B95A7}"/>
              </a:ext>
            </a:extLst>
          </p:cNvPr>
          <p:cNvSpPr>
            <a:spLocks noGrp="1"/>
          </p:cNvSpPr>
          <p:nvPr>
            <p:ph type="title"/>
          </p:nvPr>
        </p:nvSpPr>
        <p:spPr/>
        <p:txBody>
          <a:bodyPr/>
          <a:lstStyle/>
          <a:p>
            <a:r>
              <a:rPr lang="en-GB" dirty="0"/>
              <a:t>The WRES - Background and Context </a:t>
            </a:r>
          </a:p>
        </p:txBody>
      </p:sp>
      <p:sp>
        <p:nvSpPr>
          <p:cNvPr id="3" name="Content Placeholder 2">
            <a:extLst>
              <a:ext uri="{FF2B5EF4-FFF2-40B4-BE49-F238E27FC236}">
                <a16:creationId xmlns:a16="http://schemas.microsoft.com/office/drawing/2014/main" id="{E6738A25-80F5-B56F-3113-D43EFE8ADD40}"/>
              </a:ext>
            </a:extLst>
          </p:cNvPr>
          <p:cNvSpPr>
            <a:spLocks noGrp="1"/>
          </p:cNvSpPr>
          <p:nvPr>
            <p:ph sz="quarter" idx="10"/>
          </p:nvPr>
        </p:nvSpPr>
        <p:spPr>
          <a:xfrm>
            <a:off x="352424" y="1049271"/>
            <a:ext cx="8385175" cy="3044958"/>
          </a:xfrm>
        </p:spPr>
        <p:txBody>
          <a:bodyPr/>
          <a:lstStyle/>
          <a:p>
            <a:pPr marL="0" indent="0">
              <a:buClr>
                <a:srgbClr val="0067C6"/>
              </a:buClr>
              <a:buNone/>
              <a:defRPr/>
            </a:pPr>
            <a:r>
              <a:rPr lang="en-GB" sz="1400" dirty="0">
                <a:solidFill>
                  <a:srgbClr val="202A30"/>
                </a:solidFill>
              </a:rPr>
              <a:t>NHS providers are expected to show progress against a number of indicators of workforce equality, including a specific indicator to address the low numbers of board members from Ethnically Diverse Groups across the organisation</a:t>
            </a:r>
          </a:p>
          <a:p>
            <a:pPr>
              <a:buClr>
                <a:srgbClr val="0067C6"/>
              </a:buClr>
              <a:defRPr/>
            </a:pPr>
            <a:endParaRPr lang="en-GB" sz="1400" dirty="0">
              <a:solidFill>
                <a:srgbClr val="141313"/>
              </a:solidFill>
              <a:latin typeface="Arial"/>
              <a:cs typeface="+mn-cs"/>
            </a:endParaRPr>
          </a:p>
          <a:p>
            <a:pPr marL="0" indent="0">
              <a:buClr>
                <a:srgbClr val="0067C6"/>
              </a:buClr>
              <a:buNone/>
              <a:defRPr/>
            </a:pPr>
            <a:r>
              <a:rPr lang="en-GB" sz="1400" dirty="0">
                <a:solidFill>
                  <a:srgbClr val="141313"/>
                </a:solidFill>
                <a:latin typeface="Arial"/>
                <a:cs typeface="+mn-cs"/>
              </a:rPr>
              <a:t>NECS has produced a WRES report since 2016 with the aim of making improvements against the 9 indicators </a:t>
            </a:r>
          </a:p>
          <a:p>
            <a:pPr>
              <a:buClr>
                <a:srgbClr val="0067C6"/>
              </a:buClr>
              <a:defRPr/>
            </a:pPr>
            <a:endParaRPr lang="en-GB" sz="1400" dirty="0">
              <a:solidFill>
                <a:srgbClr val="141313"/>
              </a:solidFill>
              <a:latin typeface="Arial"/>
              <a:cs typeface="+mn-cs"/>
            </a:endParaRPr>
          </a:p>
          <a:p>
            <a:pPr marL="0" indent="0">
              <a:buClr>
                <a:srgbClr val="0067C6"/>
              </a:buClr>
              <a:buNone/>
              <a:defRPr/>
            </a:pPr>
            <a:r>
              <a:rPr lang="en-GB" sz="1400" dirty="0">
                <a:solidFill>
                  <a:srgbClr val="202A30"/>
                </a:solidFill>
              </a:rPr>
              <a:t>The WRES will continue to work to evidence the outcomes of the work that is done, publishing data intelligence and supporting the system by sharing replicable good practice</a:t>
            </a:r>
          </a:p>
          <a:p>
            <a:pPr>
              <a:spcBef>
                <a:spcPct val="0"/>
              </a:spcBef>
              <a:buClr>
                <a:srgbClr val="0067C6"/>
              </a:buClr>
              <a:defRPr/>
            </a:pPr>
            <a:endParaRPr kumimoji="0" lang="en-GB" sz="1400" b="0" i="0" u="none" strike="noStrike" kern="1200" cap="none" spc="0" normalizeH="0" baseline="0" noProof="0" dirty="0">
              <a:ln>
                <a:noFill/>
              </a:ln>
              <a:solidFill>
                <a:srgbClr val="141313"/>
              </a:solidFill>
              <a:effectLst/>
              <a:uLnTx/>
              <a:uFillTx/>
              <a:latin typeface="Arial"/>
              <a:ea typeface="+mn-ea"/>
              <a:cs typeface="+mn-cs"/>
            </a:endParaRPr>
          </a:p>
          <a:p>
            <a:pPr marL="0" indent="0">
              <a:spcBef>
                <a:spcPct val="0"/>
              </a:spcBef>
              <a:buClr>
                <a:srgbClr val="0067C6"/>
              </a:buClr>
              <a:buNone/>
              <a:defRPr/>
            </a:pPr>
            <a:r>
              <a:rPr kumimoji="0" lang="en-GB" sz="1400" b="0" i="0" u="none" strike="noStrike" kern="1200" cap="none" spc="0" normalizeH="0" baseline="0" noProof="0" dirty="0">
                <a:ln>
                  <a:noFill/>
                </a:ln>
                <a:solidFill>
                  <a:srgbClr val="141313"/>
                </a:solidFill>
                <a:effectLst/>
                <a:uLnTx/>
                <a:uFillTx/>
                <a:latin typeface="Arial"/>
                <a:ea typeface="+mn-ea"/>
                <a:cs typeface="+mn-cs"/>
              </a:rPr>
              <a:t>The WRES data is usually reported on by 31</a:t>
            </a:r>
            <a:r>
              <a:rPr kumimoji="0" lang="en-GB" sz="1400" b="0" i="0" u="none" strike="noStrike" kern="1200" cap="none" spc="0" normalizeH="0" baseline="30000" noProof="0" dirty="0">
                <a:ln>
                  <a:noFill/>
                </a:ln>
                <a:solidFill>
                  <a:srgbClr val="141313"/>
                </a:solidFill>
                <a:effectLst/>
                <a:uLnTx/>
                <a:uFillTx/>
                <a:latin typeface="Arial"/>
                <a:ea typeface="+mn-ea"/>
                <a:cs typeface="+mn-cs"/>
              </a:rPr>
              <a:t>st</a:t>
            </a:r>
            <a:r>
              <a:rPr kumimoji="0" lang="en-GB" sz="1400" b="0" i="0" u="none" strike="noStrike" kern="1200" cap="none" spc="0" normalizeH="0" baseline="0" noProof="0" dirty="0">
                <a:ln>
                  <a:noFill/>
                </a:ln>
                <a:solidFill>
                  <a:srgbClr val="141313"/>
                </a:solidFill>
                <a:effectLst/>
                <a:uLnTx/>
                <a:uFillTx/>
                <a:latin typeface="Arial"/>
                <a:ea typeface="+mn-ea"/>
                <a:cs typeface="+mn-cs"/>
              </a:rPr>
              <a:t> August and an action plan is required by 31</a:t>
            </a:r>
            <a:r>
              <a:rPr kumimoji="0" lang="en-GB" sz="1400" b="0" i="0" u="none" strike="noStrike" kern="1200" cap="none" spc="0" normalizeH="0" baseline="30000" noProof="0" dirty="0">
                <a:ln>
                  <a:noFill/>
                </a:ln>
                <a:solidFill>
                  <a:srgbClr val="141313"/>
                </a:solidFill>
                <a:effectLst/>
                <a:uLnTx/>
                <a:uFillTx/>
                <a:latin typeface="Arial"/>
                <a:ea typeface="+mn-ea"/>
                <a:cs typeface="+mn-cs"/>
              </a:rPr>
              <a:t>st</a:t>
            </a:r>
            <a:r>
              <a:rPr kumimoji="0" lang="en-GB" sz="1400" b="0" i="0" u="none" strike="noStrike" kern="1200" cap="none" spc="0" normalizeH="0" baseline="0" noProof="0" dirty="0">
                <a:ln>
                  <a:noFill/>
                </a:ln>
                <a:solidFill>
                  <a:srgbClr val="141313"/>
                </a:solidFill>
                <a:effectLst/>
                <a:uLnTx/>
                <a:uFillTx/>
                <a:latin typeface="Arial"/>
                <a:ea typeface="+mn-ea"/>
                <a:cs typeface="+mn-cs"/>
              </a:rPr>
              <a:t> October. However, as of 2022, the reporting period defined by NHSE changed to 31</a:t>
            </a:r>
            <a:r>
              <a:rPr kumimoji="0" lang="en-GB" sz="1400" b="0" i="0" u="none" strike="noStrike" kern="1200" cap="none" spc="0" normalizeH="0" baseline="30000" noProof="0" dirty="0">
                <a:ln>
                  <a:noFill/>
                </a:ln>
                <a:solidFill>
                  <a:srgbClr val="141313"/>
                </a:solidFill>
                <a:effectLst/>
                <a:uLnTx/>
                <a:uFillTx/>
                <a:latin typeface="Arial"/>
                <a:ea typeface="+mn-ea"/>
                <a:cs typeface="+mn-cs"/>
              </a:rPr>
              <a:t>st</a:t>
            </a:r>
            <a:r>
              <a:rPr kumimoji="0" lang="en-GB" sz="1400" b="0" i="0" u="none" strike="noStrike" kern="1200" cap="none" spc="0" normalizeH="0" baseline="0" noProof="0" dirty="0">
                <a:ln>
                  <a:noFill/>
                </a:ln>
                <a:solidFill>
                  <a:srgbClr val="141313"/>
                </a:solidFill>
                <a:effectLst/>
                <a:uLnTx/>
                <a:uFillTx/>
                <a:latin typeface="Arial"/>
                <a:ea typeface="+mn-ea"/>
                <a:cs typeface="+mn-cs"/>
              </a:rPr>
              <a:t> May of each year for NHS Trusts. There is currently no requirement for CSUs to report on their WRES data for 2023, but further instruction on data submissions will be provided for the 2024 reporting period. However, in line with best practice and to ensure continuous improvement, we are continuing with reporting and action plan development as usual for 2023</a:t>
            </a:r>
          </a:p>
        </p:txBody>
      </p:sp>
    </p:spTree>
    <p:extLst>
      <p:ext uri="{BB962C8B-B14F-4D97-AF65-F5344CB8AC3E}">
        <p14:creationId xmlns:p14="http://schemas.microsoft.com/office/powerpoint/2010/main" val="163482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40FB-54BA-858D-A5B7-305726360100}"/>
              </a:ext>
            </a:extLst>
          </p:cNvPr>
          <p:cNvSpPr>
            <a:spLocks noGrp="1"/>
          </p:cNvSpPr>
          <p:nvPr>
            <p:ph type="title"/>
          </p:nvPr>
        </p:nvSpPr>
        <p:spPr/>
        <p:txBody>
          <a:bodyPr/>
          <a:lstStyle/>
          <a:p>
            <a:r>
              <a:rPr lang="en-GB" dirty="0"/>
              <a:t>WRES Indicators</a:t>
            </a:r>
          </a:p>
        </p:txBody>
      </p:sp>
      <p:pic>
        <p:nvPicPr>
          <p:cNvPr id="6" name="Content Placeholder 5">
            <a:extLst>
              <a:ext uri="{FF2B5EF4-FFF2-40B4-BE49-F238E27FC236}">
                <a16:creationId xmlns:a16="http://schemas.microsoft.com/office/drawing/2014/main" id="{5A65F048-8FA2-3ED4-5AC5-A075E4D921A1}"/>
              </a:ext>
            </a:extLst>
          </p:cNvPr>
          <p:cNvPicPr>
            <a:picLocks noGrp="1" noChangeAspect="1"/>
          </p:cNvPicPr>
          <p:nvPr>
            <p:ph sz="quarter" idx="10"/>
          </p:nvPr>
        </p:nvPicPr>
        <p:blipFill>
          <a:blip r:embed="rId2"/>
          <a:stretch>
            <a:fillRect/>
          </a:stretch>
        </p:blipFill>
        <p:spPr>
          <a:xfrm>
            <a:off x="558209" y="1074058"/>
            <a:ext cx="8027581" cy="3534228"/>
          </a:xfrm>
        </p:spPr>
      </p:pic>
    </p:spTree>
    <p:extLst>
      <p:ext uri="{BB962C8B-B14F-4D97-AF65-F5344CB8AC3E}">
        <p14:creationId xmlns:p14="http://schemas.microsoft.com/office/powerpoint/2010/main" val="86555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BA3F-3ECA-8EAC-F8EC-2D62D2B46487}"/>
              </a:ext>
            </a:extLst>
          </p:cNvPr>
          <p:cNvSpPr>
            <a:spLocks noGrp="1"/>
          </p:cNvSpPr>
          <p:nvPr>
            <p:ph type="ctrTitle"/>
          </p:nvPr>
        </p:nvSpPr>
        <p:spPr/>
        <p:txBody>
          <a:bodyPr/>
          <a:lstStyle/>
          <a:p>
            <a:r>
              <a:rPr lang="en-GB" dirty="0"/>
              <a:t>NECS Performance Against the WRES Indicators</a:t>
            </a:r>
          </a:p>
        </p:txBody>
      </p:sp>
    </p:spTree>
    <p:extLst>
      <p:ext uri="{BB962C8B-B14F-4D97-AF65-F5344CB8AC3E}">
        <p14:creationId xmlns:p14="http://schemas.microsoft.com/office/powerpoint/2010/main" val="382166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AD7B-E254-76F8-1893-8E513BF77CD1}"/>
              </a:ext>
            </a:extLst>
          </p:cNvPr>
          <p:cNvSpPr>
            <a:spLocks noGrp="1"/>
          </p:cNvSpPr>
          <p:nvPr>
            <p:ph type="title"/>
          </p:nvPr>
        </p:nvSpPr>
        <p:spPr>
          <a:xfrm>
            <a:off x="1053327" y="425034"/>
            <a:ext cx="8014473" cy="533538"/>
          </a:xfrm>
        </p:spPr>
        <p:txBody>
          <a:bodyPr/>
          <a:lstStyle/>
          <a:p>
            <a:r>
              <a:rPr lang="en-GB" dirty="0"/>
              <a:t>WRES Indicator 1: Overall Breakdown of Workforce Data</a:t>
            </a:r>
          </a:p>
        </p:txBody>
      </p:sp>
      <p:sp>
        <p:nvSpPr>
          <p:cNvPr id="5" name="TextBox 4">
            <a:extLst>
              <a:ext uri="{FF2B5EF4-FFF2-40B4-BE49-F238E27FC236}">
                <a16:creationId xmlns:a16="http://schemas.microsoft.com/office/drawing/2014/main" id="{8A7AA889-D3BF-D113-38B7-F13482B41B8D}"/>
              </a:ext>
            </a:extLst>
          </p:cNvPr>
          <p:cNvSpPr txBox="1"/>
          <p:nvPr/>
        </p:nvSpPr>
        <p:spPr>
          <a:xfrm>
            <a:off x="352424" y="1081468"/>
            <a:ext cx="8385175" cy="461665"/>
          </a:xfrm>
          <a:prstGeom prst="rect">
            <a:avLst/>
          </a:prstGeom>
          <a:solidFill>
            <a:srgbClr val="006AB4"/>
          </a:solidFill>
          <a:ln>
            <a:solidFill>
              <a:schemeClr val="bg1"/>
            </a:solidFill>
          </a:ln>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Percentage of colleagues in each of the </a:t>
            </a:r>
            <a:r>
              <a:rPr lang="en-GB" sz="1200" dirty="0" err="1">
                <a:solidFill>
                  <a:schemeClr val="bg1"/>
                </a:solidFill>
                <a:latin typeface="Arial" panose="020B0604020202020204" pitchFamily="34" charset="0"/>
                <a:cs typeface="Arial" panose="020B0604020202020204" pitchFamily="34" charset="0"/>
              </a:rPr>
              <a:t>AfC</a:t>
            </a:r>
            <a:r>
              <a:rPr lang="en-GB" sz="1200" dirty="0">
                <a:solidFill>
                  <a:schemeClr val="bg1"/>
                </a:solidFill>
                <a:latin typeface="Arial" panose="020B0604020202020204" pitchFamily="34" charset="0"/>
                <a:cs typeface="Arial" panose="020B0604020202020204" pitchFamily="34" charset="0"/>
              </a:rPr>
              <a:t> Bands 1-9 or medical and dental subgroups and VSM (including executive board members) compared with the percentage of colleagues in the overall workforce </a:t>
            </a:r>
            <a:r>
              <a:rPr lang="en-GB" sz="1200" b="1" dirty="0">
                <a:solidFill>
                  <a:schemeClr val="bg1"/>
                </a:solidFill>
                <a:latin typeface="Arial" panose="020B0604020202020204" pitchFamily="34" charset="0"/>
              </a:rPr>
              <a:t> </a:t>
            </a:r>
          </a:p>
        </p:txBody>
      </p:sp>
      <p:graphicFrame>
        <p:nvGraphicFramePr>
          <p:cNvPr id="6" name="Table 5">
            <a:extLst>
              <a:ext uri="{FF2B5EF4-FFF2-40B4-BE49-F238E27FC236}">
                <a16:creationId xmlns:a16="http://schemas.microsoft.com/office/drawing/2014/main" id="{3C004F48-A8C5-775B-4246-146578F030AD}"/>
              </a:ext>
            </a:extLst>
          </p:cNvPr>
          <p:cNvGraphicFramePr>
            <a:graphicFrameLocks noGrp="1"/>
          </p:cNvGraphicFramePr>
          <p:nvPr>
            <p:extLst>
              <p:ext uri="{D42A27DB-BD31-4B8C-83A1-F6EECF244321}">
                <p14:modId xmlns:p14="http://schemas.microsoft.com/office/powerpoint/2010/main" val="3434392601"/>
              </p:ext>
            </p:extLst>
          </p:nvPr>
        </p:nvGraphicFramePr>
        <p:xfrm>
          <a:off x="352425" y="2384885"/>
          <a:ext cx="3942257" cy="1866337"/>
        </p:xfrm>
        <a:graphic>
          <a:graphicData uri="http://schemas.openxmlformats.org/drawingml/2006/table">
            <a:tbl>
              <a:tblPr firstRow="1" bandRow="1">
                <a:tableStyleId>{5C22544A-7EE6-4342-B048-85BDC9FD1C3A}</a:tableStyleId>
              </a:tblPr>
              <a:tblGrid>
                <a:gridCol w="726724">
                  <a:extLst>
                    <a:ext uri="{9D8B030D-6E8A-4147-A177-3AD203B41FA5}">
                      <a16:colId xmlns:a16="http://schemas.microsoft.com/office/drawing/2014/main" val="3090704156"/>
                    </a:ext>
                  </a:extLst>
                </a:gridCol>
                <a:gridCol w="644720">
                  <a:extLst>
                    <a:ext uri="{9D8B030D-6E8A-4147-A177-3AD203B41FA5}">
                      <a16:colId xmlns:a16="http://schemas.microsoft.com/office/drawing/2014/main" val="1329993876"/>
                    </a:ext>
                  </a:extLst>
                </a:gridCol>
                <a:gridCol w="644577">
                  <a:extLst>
                    <a:ext uri="{9D8B030D-6E8A-4147-A177-3AD203B41FA5}">
                      <a16:colId xmlns:a16="http://schemas.microsoft.com/office/drawing/2014/main" val="860402990"/>
                    </a:ext>
                  </a:extLst>
                </a:gridCol>
                <a:gridCol w="637082">
                  <a:extLst>
                    <a:ext uri="{9D8B030D-6E8A-4147-A177-3AD203B41FA5}">
                      <a16:colId xmlns:a16="http://schemas.microsoft.com/office/drawing/2014/main" val="682633701"/>
                    </a:ext>
                  </a:extLst>
                </a:gridCol>
                <a:gridCol w="1289154">
                  <a:extLst>
                    <a:ext uri="{9D8B030D-6E8A-4147-A177-3AD203B41FA5}">
                      <a16:colId xmlns:a16="http://schemas.microsoft.com/office/drawing/2014/main" val="3424403105"/>
                    </a:ext>
                  </a:extLst>
                </a:gridCol>
              </a:tblGrid>
              <a:tr h="403026">
                <a:tc>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Arial" panose="020B0604020202020204" pitchFamily="34" charset="0"/>
                          <a:cs typeface="Arial" panose="020B0604020202020204" pitchFamily="34" charset="0"/>
                        </a:rPr>
                        <a:t>2020/21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dirty="0">
                          <a:latin typeface="Arial" panose="020B0604020202020204" pitchFamily="34" charset="0"/>
                          <a:cs typeface="Arial" panose="020B0604020202020204" pitchFamily="34" charset="0"/>
                        </a:rPr>
                        <a:t>2021/22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dirty="0">
                          <a:latin typeface="Arial" panose="020B0604020202020204" pitchFamily="34" charset="0"/>
                          <a:cs typeface="Arial" panose="020B0604020202020204" pitchFamily="34" charset="0"/>
                        </a:rPr>
                        <a:t>2022/23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dirty="0">
                          <a:latin typeface="Arial" panose="020B0604020202020204" pitchFamily="34" charset="0"/>
                          <a:cs typeface="Arial" panose="020B0604020202020204" pitchFamily="34" charset="0"/>
                        </a:rPr>
                        <a:t>2022/23 Performance compared with</a:t>
                      </a:r>
                      <a:r>
                        <a:rPr lang="en-GB" sz="900" baseline="0" dirty="0">
                          <a:latin typeface="Arial" panose="020B0604020202020204" pitchFamily="34" charset="0"/>
                          <a:cs typeface="Arial" panose="020B0604020202020204" pitchFamily="34" charset="0"/>
                        </a:rPr>
                        <a:t> 2021/22 (%)</a:t>
                      </a:r>
                      <a:endParaRPr lang="en-GB"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170062870"/>
                  </a:ext>
                </a:extLst>
              </a:tr>
              <a:tr h="323818">
                <a:tc>
                  <a:txBody>
                    <a:bodyPr/>
                    <a:lstStyle/>
                    <a:p>
                      <a:r>
                        <a:rPr lang="en-GB" sz="900" b="1" dirty="0">
                          <a:solidFill>
                            <a:schemeClr val="bg1"/>
                          </a:solidFill>
                          <a:latin typeface="Arial" panose="020B0604020202020204" pitchFamily="34" charset="0"/>
                          <a:cs typeface="Arial" panose="020B0604020202020204" pitchFamily="34" charset="0"/>
                        </a:rPr>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algn="ctr" defTabSz="457200" rtl="0" eaLnBrk="1" fontAlgn="b" latinLnBrk="0" hangingPunct="1"/>
                      <a:r>
                        <a:rPr lang="en-GB" sz="900" b="0" i="0" u="none" strike="noStrike" kern="1200" dirty="0">
                          <a:solidFill>
                            <a:schemeClr val="dk1"/>
                          </a:solidFill>
                          <a:effectLst/>
                          <a:latin typeface="Arial" panose="020B0604020202020204" pitchFamily="34" charset="0"/>
                          <a:ea typeface="+mn-ea"/>
                          <a:cs typeface="+mn-cs"/>
                        </a:rPr>
                        <a:t>86.4%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87.4%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85.6%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4150873"/>
                  </a:ext>
                </a:extLst>
              </a:tr>
              <a:tr h="292309">
                <a:tc>
                  <a:txBody>
                    <a:bodyPr/>
                    <a:lstStyle/>
                    <a:p>
                      <a:r>
                        <a:rPr lang="en-GB" sz="900" b="1" dirty="0">
                          <a:solidFill>
                            <a:schemeClr val="bg1"/>
                          </a:solidFill>
                          <a:latin typeface="Arial" panose="020B0604020202020204" pitchFamily="34" charset="0"/>
                          <a:cs typeface="Arial" panose="020B0604020202020204" pitchFamily="34" charset="0"/>
                        </a:rPr>
                        <a:t>Ethnically Diverse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algn="ctr" defTabSz="457200" rtl="0" eaLnBrk="1" fontAlgn="b" latinLnBrk="0" hangingPunct="1"/>
                      <a:r>
                        <a:rPr lang="en-GB" sz="900" b="0" i="0" u="none" strike="noStrike" kern="1200" dirty="0">
                          <a:solidFill>
                            <a:schemeClr val="dk1"/>
                          </a:solidFill>
                          <a:effectLst/>
                          <a:latin typeface="Arial" panose="020B0604020202020204" pitchFamily="34" charset="0"/>
                          <a:ea typeface="+mn-ea"/>
                          <a:cs typeface="+mn-cs"/>
                        </a:rPr>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10.3%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11.5%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0355684"/>
                  </a:ext>
                </a:extLst>
              </a:tr>
              <a:tr h="399519">
                <a:tc>
                  <a:txBody>
                    <a:bodyPr/>
                    <a:lstStyle/>
                    <a:p>
                      <a:r>
                        <a:rPr lang="en-GB" sz="900" b="1" dirty="0">
                          <a:solidFill>
                            <a:schemeClr val="bg1"/>
                          </a:solidFill>
                          <a:latin typeface="Arial" panose="020B0604020202020204" pitchFamily="34" charset="0"/>
                          <a:cs typeface="Arial" panose="020B0604020202020204" pitchFamily="34" charset="0"/>
                        </a:rPr>
                        <a:t>Unknown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algn="ctr" defTabSz="457200" rtl="0" eaLnBrk="1" fontAlgn="b" latinLnBrk="0" hangingPunct="1"/>
                      <a:r>
                        <a:rPr lang="en-GB" sz="900" b="0" i="0" u="none" strike="noStrike" kern="1200" dirty="0">
                          <a:solidFill>
                            <a:schemeClr val="dk1"/>
                          </a:solidFill>
                          <a:effectLst/>
                          <a:latin typeface="Arial" panose="020B0604020202020204" pitchFamily="34" charset="0"/>
                          <a:ea typeface="+mn-ea"/>
                          <a:cs typeface="+mn-cs"/>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effectLst/>
                          <a:latin typeface="Arial" panose="020B0604020202020204" pitchFamily="34" charset="0"/>
                        </a:rPr>
                        <a:t>2.8%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rPr>
                        <a:t>+0.5%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9536834"/>
                  </a:ext>
                </a:extLst>
              </a:tr>
            </a:tbl>
          </a:graphicData>
        </a:graphic>
      </p:graphicFrame>
      <p:graphicFrame>
        <p:nvGraphicFramePr>
          <p:cNvPr id="7" name="Chart 6">
            <a:extLst>
              <a:ext uri="{FF2B5EF4-FFF2-40B4-BE49-F238E27FC236}">
                <a16:creationId xmlns:a16="http://schemas.microsoft.com/office/drawing/2014/main" id="{A61AE2AD-9ABC-682F-DCB5-4B2056EBDEC4}"/>
              </a:ext>
            </a:extLst>
          </p:cNvPr>
          <p:cNvGraphicFramePr>
            <a:graphicFrameLocks/>
          </p:cNvGraphicFramePr>
          <p:nvPr>
            <p:extLst>
              <p:ext uri="{D42A27DB-BD31-4B8C-83A1-F6EECF244321}">
                <p14:modId xmlns:p14="http://schemas.microsoft.com/office/powerpoint/2010/main" val="3044939071"/>
              </p:ext>
            </p:extLst>
          </p:nvPr>
        </p:nvGraphicFramePr>
        <p:xfrm>
          <a:off x="4384624" y="1644387"/>
          <a:ext cx="4352976" cy="3347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220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AD7B-E254-76F8-1893-8E513BF77CD1}"/>
              </a:ext>
            </a:extLst>
          </p:cNvPr>
          <p:cNvSpPr>
            <a:spLocks noGrp="1"/>
          </p:cNvSpPr>
          <p:nvPr>
            <p:ph type="title"/>
          </p:nvPr>
        </p:nvSpPr>
        <p:spPr>
          <a:xfrm>
            <a:off x="1024650" y="377700"/>
            <a:ext cx="7930664" cy="533538"/>
          </a:xfrm>
        </p:spPr>
        <p:txBody>
          <a:bodyPr/>
          <a:lstStyle/>
          <a:p>
            <a:r>
              <a:rPr lang="en-GB" dirty="0"/>
              <a:t>WRES Indicator 1: Overall Breakdown of Workforce Data</a:t>
            </a:r>
          </a:p>
        </p:txBody>
      </p:sp>
      <p:sp>
        <p:nvSpPr>
          <p:cNvPr id="5" name="TextBox 4">
            <a:extLst>
              <a:ext uri="{FF2B5EF4-FFF2-40B4-BE49-F238E27FC236}">
                <a16:creationId xmlns:a16="http://schemas.microsoft.com/office/drawing/2014/main" id="{8A7AA889-D3BF-D113-38B7-F13482B41B8D}"/>
              </a:ext>
            </a:extLst>
          </p:cNvPr>
          <p:cNvSpPr txBox="1"/>
          <p:nvPr/>
        </p:nvSpPr>
        <p:spPr>
          <a:xfrm>
            <a:off x="345167" y="958572"/>
            <a:ext cx="8385175" cy="461665"/>
          </a:xfrm>
          <a:prstGeom prst="rect">
            <a:avLst/>
          </a:prstGeom>
          <a:solidFill>
            <a:srgbClr val="006AB4"/>
          </a:solidFill>
          <a:ln>
            <a:solidFill>
              <a:schemeClr val="bg1"/>
            </a:solidFill>
          </a:ln>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Percentage of colleagues in each of the </a:t>
            </a:r>
            <a:r>
              <a:rPr lang="en-GB" sz="1200" dirty="0" err="1">
                <a:solidFill>
                  <a:schemeClr val="bg1"/>
                </a:solidFill>
                <a:latin typeface="Arial" panose="020B0604020202020204" pitchFamily="34" charset="0"/>
                <a:cs typeface="Arial" panose="020B0604020202020204" pitchFamily="34" charset="0"/>
              </a:rPr>
              <a:t>AfC</a:t>
            </a:r>
            <a:r>
              <a:rPr lang="en-GB" sz="1200" dirty="0">
                <a:solidFill>
                  <a:schemeClr val="bg1"/>
                </a:solidFill>
                <a:latin typeface="Arial" panose="020B0604020202020204" pitchFamily="34" charset="0"/>
                <a:cs typeface="Arial" panose="020B0604020202020204" pitchFamily="34" charset="0"/>
              </a:rPr>
              <a:t> Bands 1-9 or medical and dental subgroups and VSM (including executive board members) compared with the percentage of colleagues in the overall workforce </a:t>
            </a:r>
            <a:r>
              <a:rPr lang="en-GB" sz="1200" b="1" dirty="0">
                <a:solidFill>
                  <a:schemeClr val="bg1"/>
                </a:solidFill>
                <a:latin typeface="Arial" panose="020B0604020202020204" pitchFamily="34" charset="0"/>
              </a:rPr>
              <a:t> </a:t>
            </a:r>
          </a:p>
        </p:txBody>
      </p:sp>
      <p:graphicFrame>
        <p:nvGraphicFramePr>
          <p:cNvPr id="4" name="Table 3">
            <a:extLst>
              <a:ext uri="{FF2B5EF4-FFF2-40B4-BE49-F238E27FC236}">
                <a16:creationId xmlns:a16="http://schemas.microsoft.com/office/drawing/2014/main" id="{7078907A-16AE-C3C5-00CB-FBCC0CD4455E}"/>
              </a:ext>
            </a:extLst>
          </p:cNvPr>
          <p:cNvGraphicFramePr>
            <a:graphicFrameLocks noGrp="1"/>
          </p:cNvGraphicFramePr>
          <p:nvPr>
            <p:extLst>
              <p:ext uri="{D42A27DB-BD31-4B8C-83A1-F6EECF244321}">
                <p14:modId xmlns:p14="http://schemas.microsoft.com/office/powerpoint/2010/main" val="4029840625"/>
              </p:ext>
            </p:extLst>
          </p:nvPr>
        </p:nvGraphicFramePr>
        <p:xfrm>
          <a:off x="352424" y="1493737"/>
          <a:ext cx="8385175" cy="1942690"/>
        </p:xfrm>
        <a:graphic>
          <a:graphicData uri="http://schemas.openxmlformats.org/drawingml/2006/table">
            <a:tbl>
              <a:tblPr firstRow="1" bandRow="1">
                <a:tableStyleId>{5C22544A-7EE6-4342-B048-85BDC9FD1C3A}</a:tableStyleId>
              </a:tblPr>
              <a:tblGrid>
                <a:gridCol w="1027975">
                  <a:extLst>
                    <a:ext uri="{9D8B030D-6E8A-4147-A177-3AD203B41FA5}">
                      <a16:colId xmlns:a16="http://schemas.microsoft.com/office/drawing/2014/main" val="1686272608"/>
                    </a:ext>
                  </a:extLst>
                </a:gridCol>
                <a:gridCol w="919650">
                  <a:extLst>
                    <a:ext uri="{9D8B030D-6E8A-4147-A177-3AD203B41FA5}">
                      <a16:colId xmlns:a16="http://schemas.microsoft.com/office/drawing/2014/main" val="113839854"/>
                    </a:ext>
                  </a:extLst>
                </a:gridCol>
                <a:gridCol w="919650">
                  <a:extLst>
                    <a:ext uri="{9D8B030D-6E8A-4147-A177-3AD203B41FA5}">
                      <a16:colId xmlns:a16="http://schemas.microsoft.com/office/drawing/2014/main" val="500915541"/>
                    </a:ext>
                  </a:extLst>
                </a:gridCol>
                <a:gridCol w="919650">
                  <a:extLst>
                    <a:ext uri="{9D8B030D-6E8A-4147-A177-3AD203B41FA5}">
                      <a16:colId xmlns:a16="http://schemas.microsoft.com/office/drawing/2014/main" val="460292243"/>
                    </a:ext>
                  </a:extLst>
                </a:gridCol>
                <a:gridCol w="919650">
                  <a:extLst>
                    <a:ext uri="{9D8B030D-6E8A-4147-A177-3AD203B41FA5}">
                      <a16:colId xmlns:a16="http://schemas.microsoft.com/office/drawing/2014/main" val="361263464"/>
                    </a:ext>
                  </a:extLst>
                </a:gridCol>
                <a:gridCol w="919650">
                  <a:extLst>
                    <a:ext uri="{9D8B030D-6E8A-4147-A177-3AD203B41FA5}">
                      <a16:colId xmlns:a16="http://schemas.microsoft.com/office/drawing/2014/main" val="2472583036"/>
                    </a:ext>
                  </a:extLst>
                </a:gridCol>
                <a:gridCol w="919650">
                  <a:extLst>
                    <a:ext uri="{9D8B030D-6E8A-4147-A177-3AD203B41FA5}">
                      <a16:colId xmlns:a16="http://schemas.microsoft.com/office/drawing/2014/main" val="3468867129"/>
                    </a:ext>
                  </a:extLst>
                </a:gridCol>
                <a:gridCol w="919650">
                  <a:extLst>
                    <a:ext uri="{9D8B030D-6E8A-4147-A177-3AD203B41FA5}">
                      <a16:colId xmlns:a16="http://schemas.microsoft.com/office/drawing/2014/main" val="2493048227"/>
                    </a:ext>
                  </a:extLst>
                </a:gridCol>
                <a:gridCol w="919650">
                  <a:extLst>
                    <a:ext uri="{9D8B030D-6E8A-4147-A177-3AD203B41FA5}">
                      <a16:colId xmlns:a16="http://schemas.microsoft.com/office/drawing/2014/main" val="2024869701"/>
                    </a:ext>
                  </a:extLst>
                </a:gridCol>
              </a:tblGrid>
              <a:tr h="241574">
                <a:tc gridSpan="9">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Ethnicity Split for Each Banding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89109334"/>
                  </a:ext>
                </a:extLst>
              </a:tr>
              <a:tr h="241574">
                <a:tc rowSpan="2">
                  <a:txBody>
                    <a:bodyPr/>
                    <a:lstStyle/>
                    <a:p>
                      <a:endParaRPr lang="en-GB"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2021-22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a:endParaRPr lang="en-GB"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2022-23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2108488595"/>
                  </a:ext>
                </a:extLst>
              </a:tr>
              <a:tr h="381169">
                <a:tc vMerge="1">
                  <a:txBody>
                    <a:bodyPr/>
                    <a:lstStyle/>
                    <a:p>
                      <a:endParaRPr lang="en-GB"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Bands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Arial" panose="020B0604020202020204" pitchFamily="34" charset="0"/>
                          <a:cs typeface="Arial" panose="020B06040202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Bands </a:t>
                      </a:r>
                    </a:p>
                    <a:p>
                      <a:pPr algn="ctr"/>
                      <a:r>
                        <a:rPr lang="en-GB" sz="900" b="1" dirty="0">
                          <a:solidFill>
                            <a:schemeClr val="bg1"/>
                          </a:solidFill>
                          <a:latin typeface="Arial" panose="020B0604020202020204" pitchFamily="34" charset="0"/>
                          <a:cs typeface="Arial" panose="020B0604020202020204" pitchFamily="34" charset="0"/>
                        </a:rPr>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Bands </a:t>
                      </a:r>
                    </a:p>
                    <a:p>
                      <a:pPr algn="ctr"/>
                      <a:r>
                        <a:rPr lang="en-GB" sz="900" b="1" dirty="0">
                          <a:solidFill>
                            <a:schemeClr val="bg1"/>
                          </a:solidFill>
                          <a:latin typeface="Arial" panose="020B0604020202020204" pitchFamily="34" charset="0"/>
                          <a:cs typeface="Arial" panose="020B0604020202020204" pitchFamily="34" charset="0"/>
                        </a:rPr>
                        <a:t>8a-8b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a:r>
                        <a:rPr lang="en-GB" sz="900" b="1" dirty="0">
                          <a:solidFill>
                            <a:schemeClr val="bg1"/>
                          </a:solidFill>
                          <a:latin typeface="Arial" panose="020B0604020202020204" pitchFamily="34" charset="0"/>
                          <a:cs typeface="Arial" panose="020B0604020202020204" pitchFamily="34" charset="0"/>
                        </a:rPr>
                        <a:t>Bands </a:t>
                      </a:r>
                    </a:p>
                    <a:p>
                      <a:pPr algn="ctr"/>
                      <a:r>
                        <a:rPr lang="en-GB" sz="900" b="1" dirty="0">
                          <a:solidFill>
                            <a:schemeClr val="bg1"/>
                          </a:solidFill>
                          <a:latin typeface="Arial" panose="020B0604020202020204" pitchFamily="34" charset="0"/>
                          <a:cs typeface="Arial" panose="020B0604020202020204" pitchFamily="34" charset="0"/>
                        </a:rPr>
                        <a:t>8c-VSM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Bands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Bands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Bands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8a-8b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Bands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bg1"/>
                          </a:solidFill>
                          <a:latin typeface="Arial" panose="020B0604020202020204" pitchFamily="34" charset="0"/>
                          <a:ea typeface="+mn-ea"/>
                          <a:cs typeface="Arial" panose="020B0604020202020204" pitchFamily="34" charset="0"/>
                        </a:rPr>
                        <a:t>8c-VSM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219405016"/>
                  </a:ext>
                </a:extLst>
              </a:tr>
              <a:tr h="239766">
                <a:tc>
                  <a:txBody>
                    <a:bodyPr/>
                    <a:lstStyle/>
                    <a:p>
                      <a:r>
                        <a:rPr lang="en-GB" sz="900" b="1" dirty="0">
                          <a:solidFill>
                            <a:schemeClr val="bg1"/>
                          </a:solidFill>
                          <a:latin typeface="Arial" panose="020B0604020202020204" pitchFamily="34" charset="0"/>
                          <a:cs typeface="Arial" panose="020B0604020202020204" pitchFamily="34" charset="0"/>
                        </a:rPr>
                        <a:t>White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82.8%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a:solidFill>
                            <a:srgbClr val="000000"/>
                          </a:solidFill>
                          <a:effectLst/>
                          <a:latin typeface="Arial" panose="020B0604020202020204" pitchFamily="34" charset="0"/>
                          <a:cs typeface="Arial" panose="020B0604020202020204" pitchFamily="34" charset="0"/>
                        </a:rPr>
                        <a:t>88.4%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87.5%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92.1%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83.6%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86.0%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Arial" panose="020B0604020202020204" pitchFamily="34" charset="0"/>
                          <a:cs typeface="Arial" panose="020B0604020202020204" pitchFamily="34" charset="0"/>
                        </a:rPr>
                        <a:t>83.5%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92.7%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984754"/>
                  </a:ext>
                </a:extLst>
              </a:tr>
              <a:tr h="524107">
                <a:tc>
                  <a:txBody>
                    <a:bodyPr/>
                    <a:lstStyle/>
                    <a:p>
                      <a:r>
                        <a:rPr lang="en-GB" sz="900" b="1" dirty="0">
                          <a:solidFill>
                            <a:schemeClr val="bg1"/>
                          </a:solidFill>
                          <a:latin typeface="Arial" panose="020B0604020202020204" pitchFamily="34" charset="0"/>
                          <a:cs typeface="Arial" panose="020B0604020202020204" pitchFamily="34" charset="0"/>
                        </a:rPr>
                        <a:t>Ethnically Diverse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15.0%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9.5%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9.8%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4.8%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12.4%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11.7%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13.1%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4.8%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0397108"/>
                  </a:ext>
                </a:extLst>
              </a:tr>
              <a:tr h="314500">
                <a:tc>
                  <a:txBody>
                    <a:bodyPr/>
                    <a:lstStyle/>
                    <a:p>
                      <a:r>
                        <a:rPr lang="en-GB" sz="900" b="1" dirty="0">
                          <a:solidFill>
                            <a:schemeClr val="bg1"/>
                          </a:solidFill>
                          <a:latin typeface="Arial" panose="020B0604020202020204" pitchFamily="34" charset="0"/>
                          <a:cs typeface="Arial" panose="020B0604020202020204" pitchFamily="34" charset="0"/>
                        </a:rPr>
                        <a:t>Unknown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2.1%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2.6%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3.2%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4.0%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Arial" panose="020B0604020202020204" pitchFamily="34" charset="0"/>
                          <a:cs typeface="Arial" panose="020B0604020202020204" pitchFamily="34" charset="0"/>
                        </a:rPr>
                        <a:t>3.3%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Arial" panose="020B0604020202020204" pitchFamily="34" charset="0"/>
                          <a:cs typeface="Arial" panose="020B0604020202020204" pitchFamily="34" charset="0"/>
                        </a:rPr>
                        <a:t>2.4%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6250071"/>
                  </a:ext>
                </a:extLst>
              </a:tr>
            </a:tbl>
          </a:graphicData>
        </a:graphic>
      </p:graphicFrame>
      <p:sp>
        <p:nvSpPr>
          <p:cNvPr id="9" name="TextBox 8">
            <a:extLst>
              <a:ext uri="{FF2B5EF4-FFF2-40B4-BE49-F238E27FC236}">
                <a16:creationId xmlns:a16="http://schemas.microsoft.com/office/drawing/2014/main" id="{40C03F1A-9C6F-E1E9-3CF4-794812594E17}"/>
              </a:ext>
            </a:extLst>
          </p:cNvPr>
          <p:cNvSpPr txBox="1"/>
          <p:nvPr/>
        </p:nvSpPr>
        <p:spPr>
          <a:xfrm>
            <a:off x="352425" y="3509927"/>
            <a:ext cx="8385175" cy="161582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There is a consistent overall increase in the number of colleagues from ethnically diverse groups since 2020/21. However, there has also been a slight increase in the number of colleagues from an unknown ethnicity since 2021/22, which indicates a reduction in ESR completion rates. Additionally, the percentage of colleagues from ethnically diverse groups (11.5%) is lower than the population in England and Wales (18.3%, 2021 Census)</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In terms of banding, there has been a reduction in the number of colleagues members from ethnically diverse groups for bands 1-4 but an increase for bands 5-7 and 8a-8b, since 2021/22. The number of colleagues from ethnically diverse groups for bands 8c-VSM has not changed. It should also be noted that there has been an increase in the number of colleagues from an unknown ethnicity for each band except 8c-VSM.</a:t>
            </a:r>
          </a:p>
        </p:txBody>
      </p:sp>
    </p:spTree>
    <p:extLst>
      <p:ext uri="{BB962C8B-B14F-4D97-AF65-F5344CB8AC3E}">
        <p14:creationId xmlns:p14="http://schemas.microsoft.com/office/powerpoint/2010/main" val="303959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B2F6-A081-6930-7C45-FA8B7E1CC1A7}"/>
              </a:ext>
            </a:extLst>
          </p:cNvPr>
          <p:cNvSpPr>
            <a:spLocks noGrp="1"/>
          </p:cNvSpPr>
          <p:nvPr>
            <p:ph type="title"/>
          </p:nvPr>
        </p:nvSpPr>
        <p:spPr/>
        <p:txBody>
          <a:bodyPr/>
          <a:lstStyle/>
          <a:p>
            <a:r>
              <a:rPr lang="en-GB" dirty="0"/>
              <a:t>WRES Indicator 2: Recruitment</a:t>
            </a:r>
          </a:p>
        </p:txBody>
      </p:sp>
      <p:sp>
        <p:nvSpPr>
          <p:cNvPr id="5" name="TextBox 4">
            <a:extLst>
              <a:ext uri="{FF2B5EF4-FFF2-40B4-BE49-F238E27FC236}">
                <a16:creationId xmlns:a16="http://schemas.microsoft.com/office/drawing/2014/main" id="{8CFC5937-521C-69CC-B19A-B9C450099B0B}"/>
              </a:ext>
            </a:extLst>
          </p:cNvPr>
          <p:cNvSpPr txBox="1"/>
          <p:nvPr/>
        </p:nvSpPr>
        <p:spPr>
          <a:xfrm>
            <a:off x="352424" y="988392"/>
            <a:ext cx="8385175" cy="276999"/>
          </a:xfrm>
          <a:prstGeom prst="rect">
            <a:avLst/>
          </a:prstGeom>
          <a:solidFill>
            <a:srgbClr val="006AB4"/>
          </a:solidFill>
          <a:ln>
            <a:solidFill>
              <a:schemeClr val="accent1"/>
            </a:solidFill>
          </a:ln>
        </p:spPr>
        <p:txBody>
          <a:bodyPr wrap="square" rtlCol="0">
            <a:spAutoFit/>
          </a:bodyPr>
          <a:lstStyle/>
          <a:p>
            <a:r>
              <a:rPr lang="en-GB" sz="1200" dirty="0">
                <a:solidFill>
                  <a:schemeClr val="bg1"/>
                </a:solidFill>
                <a:latin typeface="Arial" panose="020B0604020202020204" pitchFamily="34" charset="0"/>
              </a:rPr>
              <a:t>Ethnicity comparison for: Relative likelihood of colleagues being appointed from shortlisting across all posts </a:t>
            </a:r>
          </a:p>
        </p:txBody>
      </p:sp>
      <p:graphicFrame>
        <p:nvGraphicFramePr>
          <p:cNvPr id="6" name="Table 5">
            <a:extLst>
              <a:ext uri="{FF2B5EF4-FFF2-40B4-BE49-F238E27FC236}">
                <a16:creationId xmlns:a16="http://schemas.microsoft.com/office/drawing/2014/main" id="{4AC25922-818A-6424-73DF-5E51DE796D3B}"/>
              </a:ext>
            </a:extLst>
          </p:cNvPr>
          <p:cNvGraphicFramePr>
            <a:graphicFrameLocks noGrp="1"/>
          </p:cNvGraphicFramePr>
          <p:nvPr>
            <p:extLst>
              <p:ext uri="{D42A27DB-BD31-4B8C-83A1-F6EECF244321}">
                <p14:modId xmlns:p14="http://schemas.microsoft.com/office/powerpoint/2010/main" val="1879739767"/>
              </p:ext>
            </p:extLst>
          </p:nvPr>
        </p:nvGraphicFramePr>
        <p:xfrm>
          <a:off x="352424" y="1330818"/>
          <a:ext cx="8385176" cy="1706393"/>
        </p:xfrm>
        <a:graphic>
          <a:graphicData uri="http://schemas.openxmlformats.org/drawingml/2006/table">
            <a:tbl>
              <a:tblPr>
                <a:tableStyleId>{5C22544A-7EE6-4342-B048-85BDC9FD1C3A}</a:tableStyleId>
              </a:tblPr>
              <a:tblGrid>
                <a:gridCol w="857081">
                  <a:extLst>
                    <a:ext uri="{9D8B030D-6E8A-4147-A177-3AD203B41FA5}">
                      <a16:colId xmlns:a16="http://schemas.microsoft.com/office/drawing/2014/main" val="4184279541"/>
                    </a:ext>
                  </a:extLst>
                </a:gridCol>
                <a:gridCol w="1002485">
                  <a:extLst>
                    <a:ext uri="{9D8B030D-6E8A-4147-A177-3AD203B41FA5}">
                      <a16:colId xmlns:a16="http://schemas.microsoft.com/office/drawing/2014/main" val="1469260205"/>
                    </a:ext>
                  </a:extLst>
                </a:gridCol>
                <a:gridCol w="1002485">
                  <a:extLst>
                    <a:ext uri="{9D8B030D-6E8A-4147-A177-3AD203B41FA5}">
                      <a16:colId xmlns:a16="http://schemas.microsoft.com/office/drawing/2014/main" val="2493008312"/>
                    </a:ext>
                  </a:extLst>
                </a:gridCol>
                <a:gridCol w="1625195">
                  <a:extLst>
                    <a:ext uri="{9D8B030D-6E8A-4147-A177-3AD203B41FA5}">
                      <a16:colId xmlns:a16="http://schemas.microsoft.com/office/drawing/2014/main" val="2392919218"/>
                    </a:ext>
                  </a:extLst>
                </a:gridCol>
                <a:gridCol w="1136367">
                  <a:extLst>
                    <a:ext uri="{9D8B030D-6E8A-4147-A177-3AD203B41FA5}">
                      <a16:colId xmlns:a16="http://schemas.microsoft.com/office/drawing/2014/main" val="151607636"/>
                    </a:ext>
                  </a:extLst>
                </a:gridCol>
                <a:gridCol w="1145141">
                  <a:extLst>
                    <a:ext uri="{9D8B030D-6E8A-4147-A177-3AD203B41FA5}">
                      <a16:colId xmlns:a16="http://schemas.microsoft.com/office/drawing/2014/main" val="1552018305"/>
                    </a:ext>
                  </a:extLst>
                </a:gridCol>
                <a:gridCol w="1616422">
                  <a:extLst>
                    <a:ext uri="{9D8B030D-6E8A-4147-A177-3AD203B41FA5}">
                      <a16:colId xmlns:a16="http://schemas.microsoft.com/office/drawing/2014/main" val="4211709852"/>
                    </a:ext>
                  </a:extLst>
                </a:gridCol>
              </a:tblGrid>
              <a:tr h="224697">
                <a:tc gridSpan="4">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2021/22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2022/23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fontAlgn="b"/>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hMerge="1">
                  <a:txBody>
                    <a:bodyPr/>
                    <a:lstStyle/>
                    <a:p>
                      <a:pPr algn="ctr" fontAlgn="b"/>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2935734536"/>
                  </a:ext>
                </a:extLst>
              </a:tr>
              <a:tr h="423962">
                <a:tc>
                  <a:txBody>
                    <a:bodyPr/>
                    <a:lstStyle/>
                    <a:p>
                      <a:pPr algn="ctr" fontAlgn="b"/>
                      <a:endParaRPr lang="en-GB" sz="1200" b="0" i="0" u="none" strike="noStrike" dirty="0">
                        <a:solidFill>
                          <a:schemeClr val="bg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Shortlisted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Appointed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Relative likelihood of white applicants being appointed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Shortlisted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Appointed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Relative likelihood of white applicants being appointed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AB4"/>
                    </a:solidFill>
                  </a:tcPr>
                </a:tc>
                <a:extLst>
                  <a:ext uri="{0D108BD9-81ED-4DB2-BD59-A6C34878D82A}">
                    <a16:rowId xmlns:a16="http://schemas.microsoft.com/office/drawing/2014/main" val="1339569243"/>
                  </a:ext>
                </a:extLst>
              </a:tr>
              <a:tr h="422833">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Ethnically Diverse Groups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700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52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2.44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697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63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1.46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2534564"/>
                  </a:ext>
                </a:extLst>
              </a:tr>
              <a:tr h="273300">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White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2068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375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fontAlgn="b"/>
                      <a:endParaRPr lang="en-GB"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1414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187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96260284"/>
                  </a:ext>
                </a:extLst>
              </a:tr>
              <a:tr h="361601">
                <a:tc>
                  <a:txBody>
                    <a:bodyPr/>
                    <a:lstStyle/>
                    <a:p>
                      <a:pPr algn="ctr" fontAlgn="b"/>
                      <a:r>
                        <a:rPr lang="en-GB" sz="900" b="1" i="0" u="none" strike="noStrike" dirty="0">
                          <a:solidFill>
                            <a:schemeClr val="bg1"/>
                          </a:solidFill>
                          <a:effectLst/>
                          <a:latin typeface="Arial" panose="020B0604020202020204" pitchFamily="34" charset="0"/>
                          <a:cs typeface="Arial" panose="020B0604020202020204" pitchFamily="34" charset="0"/>
                        </a:rPr>
                        <a:t>Unknown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68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900" b="0" i="0" u="none" strike="noStrike" dirty="0">
                          <a:solidFill>
                            <a:schemeClr val="tx1"/>
                          </a:solidFill>
                          <a:effectLst/>
                          <a:latin typeface="Arial" panose="020B0604020202020204" pitchFamily="34" charset="0"/>
                          <a:cs typeface="Arial" panose="020B0604020202020204" pitchFamily="34" charset="0"/>
                        </a:rPr>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fontAlgn="b"/>
                      <a:endParaRPr lang="en-GB"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42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b" latinLnBrk="0" hangingPunct="1"/>
                      <a:r>
                        <a:rPr lang="en-GB" sz="900" b="0" i="0" u="none" strike="noStrike" kern="1200" dirty="0">
                          <a:solidFill>
                            <a:schemeClr val="tx1"/>
                          </a:solidFill>
                          <a:effectLst/>
                          <a:latin typeface="Arial" panose="020B0604020202020204" pitchFamily="34" charset="0"/>
                          <a:ea typeface="+mn-ea"/>
                          <a:cs typeface="Arial" panose="020B0604020202020204" pitchFamily="34" charset="0"/>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457200" rtl="0" eaLnBrk="1" fontAlgn="b" latinLnBrk="0" hangingPunct="1"/>
                      <a:endParaRPr lang="en-GB" sz="12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4541878"/>
                  </a:ext>
                </a:extLst>
              </a:tr>
            </a:tbl>
          </a:graphicData>
        </a:graphic>
      </p:graphicFrame>
      <p:sp>
        <p:nvSpPr>
          <p:cNvPr id="7" name="TextBox 6">
            <a:extLst>
              <a:ext uri="{FF2B5EF4-FFF2-40B4-BE49-F238E27FC236}">
                <a16:creationId xmlns:a16="http://schemas.microsoft.com/office/drawing/2014/main" id="{9CB2CEA9-A617-67D5-C8E8-EE91BE47D635}"/>
              </a:ext>
            </a:extLst>
          </p:cNvPr>
          <p:cNvSpPr txBox="1"/>
          <p:nvPr/>
        </p:nvSpPr>
        <p:spPr>
          <a:xfrm>
            <a:off x="352422" y="3102639"/>
            <a:ext cx="8275384" cy="161582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In 2021/22, the white applicants were 2.44 times more likely to be appointed than applicants from ethnically diverse groups. This has significantly reduced since then, with white applicants now being 1.46 times more likely to be appointed than applicants from ethnically diverse groups.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While this reduction is positive, more work still needs to be done to ensure that the likelihood of appointment is equal for all applicants regardless of ethnicity.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NB. It should be noted that due to the switch over to the new NHS Jobs platform some recruitment data was lost. As such the figures above may not be entirely representative.</a:t>
            </a:r>
          </a:p>
        </p:txBody>
      </p:sp>
    </p:spTree>
    <p:extLst>
      <p:ext uri="{BB962C8B-B14F-4D97-AF65-F5344CB8AC3E}">
        <p14:creationId xmlns:p14="http://schemas.microsoft.com/office/powerpoint/2010/main" val="28695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ED749-1DDF-9E43-23B4-CD256AE10C56}"/>
              </a:ext>
            </a:extLst>
          </p:cNvPr>
          <p:cNvSpPr>
            <a:spLocks noGrp="1"/>
          </p:cNvSpPr>
          <p:nvPr>
            <p:ph type="title"/>
          </p:nvPr>
        </p:nvSpPr>
        <p:spPr/>
        <p:txBody>
          <a:bodyPr/>
          <a:lstStyle/>
          <a:p>
            <a:r>
              <a:rPr kumimoji="0" lang="en-GB" sz="2400" i="0" u="none" strike="noStrike" kern="1200" cap="none" spc="0" normalizeH="0" baseline="0" noProof="0" dirty="0">
                <a:ln>
                  <a:noFill/>
                </a:ln>
                <a:solidFill>
                  <a:srgbClr val="005EB8"/>
                </a:solidFill>
                <a:effectLst/>
                <a:uLnTx/>
                <a:uFillTx/>
                <a:latin typeface="Arial" panose="020B0604020202020204" pitchFamily="34" charset="0"/>
                <a:ea typeface="+mn-ea"/>
                <a:cs typeface="Arial" panose="020B0604020202020204" pitchFamily="34" charset="0"/>
              </a:rPr>
              <a:t>WRES Indicator 3: Colleagues Entering Formal Disciplinary Processes</a:t>
            </a:r>
            <a:br>
              <a:rPr kumimoji="0" lang="en-GB" sz="2400" i="0" u="none" strike="noStrike" kern="1200" cap="none" spc="0" normalizeH="0" baseline="0" noProof="0" dirty="0">
                <a:ln>
                  <a:noFill/>
                </a:ln>
                <a:solidFill>
                  <a:srgbClr val="005EB8"/>
                </a:solidFill>
                <a:effectLst/>
                <a:uLnTx/>
                <a:uFillTx/>
                <a:latin typeface="Arial" panose="020B0604020202020204" pitchFamily="34" charset="0"/>
                <a:ea typeface="+mn-ea"/>
                <a:cs typeface="Arial" panose="020B0604020202020204" pitchFamily="34" charset="0"/>
              </a:rPr>
            </a:br>
            <a:br>
              <a:rPr lang="en-GB" dirty="0"/>
            </a:br>
            <a:endParaRPr lang="en-GB" dirty="0"/>
          </a:p>
        </p:txBody>
      </p:sp>
      <p:sp>
        <p:nvSpPr>
          <p:cNvPr id="3" name="Content Placeholder 2">
            <a:extLst>
              <a:ext uri="{FF2B5EF4-FFF2-40B4-BE49-F238E27FC236}">
                <a16:creationId xmlns:a16="http://schemas.microsoft.com/office/drawing/2014/main" id="{865E1EC8-A685-D304-14A1-7D9E47DB1011}"/>
              </a:ext>
            </a:extLst>
          </p:cNvPr>
          <p:cNvSpPr>
            <a:spLocks noGrp="1"/>
          </p:cNvSpPr>
          <p:nvPr>
            <p:ph sz="quarter" idx="10"/>
          </p:nvPr>
        </p:nvSpPr>
        <p:spPr>
          <a:xfrm>
            <a:off x="352424" y="1915102"/>
            <a:ext cx="8385175" cy="2682782"/>
          </a:xfrm>
        </p:spPr>
        <p:txBody>
          <a:bodyPr/>
          <a:lstStyle/>
          <a:p>
            <a:pPr marL="285750" marR="0" lvl="0" indent="-285750" algn="l" defTabSz="457200" rtl="0" eaLnBrk="0" fontAlgn="base" latinLnBrk="0" hangingPunct="0">
              <a:lnSpc>
                <a:spcPct val="100000"/>
              </a:lnSpc>
              <a:spcBef>
                <a:spcPct val="20000"/>
              </a:spcBef>
              <a:spcAft>
                <a:spcPct val="0"/>
              </a:spcAft>
              <a:buClr>
                <a:srgbClr val="0A53A7"/>
              </a:buClr>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NECS records and monitors all disciplinary cases based on protected characteristics</a:t>
            </a:r>
          </a:p>
          <a:p>
            <a:pPr marL="285750" marR="0" lvl="0" indent="-285750" algn="l" defTabSz="457200" rtl="0" eaLnBrk="0" fontAlgn="base" latinLnBrk="0" hangingPunct="0">
              <a:lnSpc>
                <a:spcPct val="100000"/>
              </a:lnSpc>
              <a:spcBef>
                <a:spcPct val="20000"/>
              </a:spcBef>
              <a:spcAft>
                <a:spcPct val="0"/>
              </a:spcAft>
              <a:buClr>
                <a:srgbClr val="0A53A7"/>
              </a:buClr>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0" fontAlgn="base" latinLnBrk="0" hangingPunct="0">
              <a:lnSpc>
                <a:spcPct val="100000"/>
              </a:lnSpc>
              <a:spcBef>
                <a:spcPct val="20000"/>
              </a:spcBef>
              <a:spcAft>
                <a:spcPct val="0"/>
              </a:spcAft>
              <a:buClr>
                <a:srgbClr val="0A53A7"/>
              </a:buClr>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Where the number of colleagues entering a formal disciplinary process is 5 or less, NECS will not disclose or publish the information for reporting purposes to maintain confidentiality and anonymity of individuals subject to such processes</a:t>
            </a:r>
          </a:p>
          <a:p>
            <a:pPr marL="285750" marR="0" lvl="0" indent="-285750" algn="l" defTabSz="457200" rtl="0" eaLnBrk="0" fontAlgn="base" latinLnBrk="0" hangingPunct="0">
              <a:lnSpc>
                <a:spcPct val="100000"/>
              </a:lnSpc>
              <a:spcBef>
                <a:spcPct val="20000"/>
              </a:spcBef>
              <a:spcAft>
                <a:spcPct val="0"/>
              </a:spcAft>
              <a:buClr>
                <a:srgbClr val="0A53A7"/>
              </a:buClr>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0" fontAlgn="base" latinLnBrk="0" hangingPunct="0">
              <a:lnSpc>
                <a:spcPct val="100000"/>
              </a:lnSpc>
              <a:spcBef>
                <a:spcPct val="20000"/>
              </a:spcBef>
              <a:spcAft>
                <a:spcPct val="0"/>
              </a:spcAft>
              <a:buClr>
                <a:srgbClr val="0A53A7"/>
              </a:buClr>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total number of colleagues that entered a formal disciplinary process across all of NECS for the period 1</a:t>
            </a:r>
            <a:r>
              <a:rPr kumimoji="0" lang="en-GB" sz="1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st</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April 2022 to 31</a:t>
            </a:r>
            <a:r>
              <a:rPr kumimoji="0" lang="en-GB" sz="1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st</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March 2023 is 5 or less and therefore this information has not been presented in this report. However, it can be seen that colleagues from ethnically diverse groups are 2.48 times more likely to enter a disciplinary process than white colleagues. This is a significant reduction since 2021/22, where ethnically diverse colleagues were 8.52 times more likely to enter a disciplinary process than their white counterparts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a:extLst>
              <a:ext uri="{FF2B5EF4-FFF2-40B4-BE49-F238E27FC236}">
                <a16:creationId xmlns:a16="http://schemas.microsoft.com/office/drawing/2014/main" id="{25F5C41F-BC49-C0D1-BEF5-4CF475D511CF}"/>
              </a:ext>
            </a:extLst>
          </p:cNvPr>
          <p:cNvSpPr txBox="1"/>
          <p:nvPr/>
        </p:nvSpPr>
        <p:spPr>
          <a:xfrm>
            <a:off x="352423" y="1265486"/>
            <a:ext cx="8385176" cy="461665"/>
          </a:xfrm>
          <a:prstGeom prst="rect">
            <a:avLst/>
          </a:prstGeom>
          <a:solidFill>
            <a:srgbClr val="006AB4"/>
          </a:solidFill>
          <a:ln>
            <a:solidFill>
              <a:schemeClr val="bg1"/>
            </a:solidFill>
          </a:ln>
        </p:spPr>
        <p:txBody>
          <a:bodyPr wrap="square" rtlCol="0">
            <a:spAutoFit/>
          </a:bodyPr>
          <a:lstStyle/>
          <a:p>
            <a:r>
              <a:rPr lang="en-GB" sz="1200" dirty="0">
                <a:solidFill>
                  <a:schemeClr val="bg1"/>
                </a:solidFill>
                <a:latin typeface="Arial" panose="020B0604020202020204" pitchFamily="34" charset="0"/>
              </a:rPr>
              <a:t>The </a:t>
            </a:r>
            <a:r>
              <a:rPr lang="en-GB" sz="1200" dirty="0">
                <a:solidFill>
                  <a:schemeClr val="bg1"/>
                </a:solidFill>
                <a:latin typeface="Arial" panose="020B0604020202020204" pitchFamily="34" charset="0"/>
                <a:cs typeface="Arial" panose="020B0604020202020204" pitchFamily="34" charset="0"/>
              </a:rPr>
              <a:t>Relative likelihood of ethnically diverse colleagues entering the formal disciplinary process compared with white colleagues, as measured by entry into a formal disciplinary investigation</a:t>
            </a:r>
            <a:r>
              <a:rPr lang="en-GB" sz="1200" dirty="0">
                <a:solidFill>
                  <a:schemeClr val="bg1"/>
                </a:solidFill>
                <a:latin typeface="Arial" panose="020B0604020202020204" pitchFamily="34" charset="0"/>
              </a:rPr>
              <a:t> </a:t>
            </a:r>
          </a:p>
        </p:txBody>
      </p:sp>
    </p:spTree>
    <p:extLst>
      <p:ext uri="{BB962C8B-B14F-4D97-AF65-F5344CB8AC3E}">
        <p14:creationId xmlns:p14="http://schemas.microsoft.com/office/powerpoint/2010/main" val="303276672"/>
      </p:ext>
    </p:extLst>
  </p:cSld>
  <p:clrMapOvr>
    <a:masterClrMapping/>
  </p:clrMapOvr>
</p:sld>
</file>

<file path=ppt/theme/theme1.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lIns="0" tIns="0" rIns="0" bIns="0" anchor="t" anchorCtr="0">
        <a:normAutofit/>
      </a:bodyPr>
      <a:lstStyle>
        <a:defPPr>
          <a:defRPr sz="3200" b="0" i="0" dirty="0" smtClean="0">
            <a:solidFill>
              <a:srgbClr val="FFFFFF"/>
            </a:solidFill>
            <a:latin typeface="BL Frutiger Black"/>
            <a:cs typeface="BL Frutiger Black"/>
          </a:defRPr>
        </a:defPPr>
      </a:lstStyle>
    </a:txDef>
  </a:objectDefaults>
  <a:extraClrSchemeLst/>
  <a:extLst>
    <a:ext uri="{05A4C25C-085E-4340-85A3-A5531E510DB2}">
      <thm15:themeFamily xmlns:thm15="http://schemas.microsoft.com/office/thememl/2012/main" name="Employee Recognition Proposal" id="{8EE495C5-5D3D-4FAB-BFB8-87B5D5721E9C}" vid="{B578E6E2-3021-4CD2-94D1-18C680E5788F}"/>
    </a:ext>
  </a:extLst>
</a:theme>
</file>

<file path=ppt/theme/theme2.xml><?xml version="1.0" encoding="utf-8"?>
<a:theme xmlns:a="http://schemas.openxmlformats.org/drawingml/2006/main" name="Section Title Whi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ployee Recognition Proposal" id="{8EE495C5-5D3D-4FAB-BFB8-87B5D5721E9C}" vid="{79C02CAA-4133-43E6-9203-7F342E92FF50}"/>
    </a:ext>
  </a:extLst>
</a:theme>
</file>

<file path=ppt/theme/theme3.xml><?xml version="1.0" encoding="utf-8"?>
<a:theme xmlns:a="http://schemas.openxmlformats.org/drawingml/2006/main" name="Main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mployee Recognition Proposal" id="{8EE495C5-5D3D-4FAB-BFB8-87B5D5721E9C}" vid="{9F943AC3-3A44-4F9E-8DDC-555A4AB57FF9}"/>
    </a:ext>
  </a:extLst>
</a:theme>
</file>

<file path=ppt/theme/theme4.xml><?xml version="1.0" encoding="utf-8"?>
<a:theme xmlns:a="http://schemas.openxmlformats.org/drawingml/2006/main" name="Pictur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ctr"/>
      <a:lstStyle>
        <a:def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000" baseline="0" dirty="0" smtClean="0">
            <a:solidFill>
              <a:schemeClr val="bg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Employee Recognition Proposal" id="{8EE495C5-5D3D-4FAB-BFB8-87B5D5721E9C}" vid="{FB127C2E-F37A-419E-860F-B8E35B71F21D}"/>
    </a:ext>
  </a:extLst>
</a:theme>
</file>

<file path=ppt/theme/theme5.xml><?xml version="1.0" encoding="utf-8"?>
<a:theme xmlns:a="http://schemas.openxmlformats.org/drawingml/2006/main" name="1_Contact Slide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ployee Recognition Proposal" id="{8EE495C5-5D3D-4FAB-BFB8-87B5D5721E9C}" vid="{42D8F706-12FA-4484-ACF6-E609D89DF65C}"/>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ployee Recognition Proposal" id="{8EE495C5-5D3D-4FAB-BFB8-87B5D5721E9C}" vid="{7DDEBF19-2A7D-4B13-ABAB-A738BB707D0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31cc2de61354a65adf2cda03c29b240 xmlns="6ba60d8d-e734-46fa-8a9a-f5238d939f0b">
      <Terms xmlns="http://schemas.microsoft.com/office/infopath/2007/PartnerControls"/>
    </d31cc2de61354a65adf2cda03c29b240>
    <TaxCatchAll xmlns="6ba60d8d-e734-46fa-8a9a-f5238d939f0b"/>
    <Synopsis xmlns="6ba60d8d-e734-46fa-8a9a-f5238d939f0b"/>
    <l049dc515815430ea682699d068b347e xmlns="6ba60d8d-e734-46fa-8a9a-f5238d939f0b">
      <Terms xmlns="http://schemas.microsoft.com/office/infopath/2007/PartnerControls"/>
    </l049dc515815430ea682699d068b347e>
    <_dlc_DocIdPersistId xmlns="6ba60d8d-e734-46fa-8a9a-f5238d939f0b" xsi:nil="true"/>
    <_dlc_DocId xmlns="6ba60d8d-e734-46fa-8a9a-f5238d939f0b" xsi:nil="true"/>
    <_dlc_DocIdUrl xmlns="6ba60d8d-e734-46fa-8a9a-f5238d939f0b">
      <Url xsi:nil="true"/>
      <Description xsi:nil="true"/>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Intranet Document" ma:contentTypeID="0x0101009194E06F2F8CD442A37B104D0DD4B2A200B5876DB33C265747ACC12E0065D10AB8" ma:contentTypeVersion="12" ma:contentTypeDescription="" ma:contentTypeScope="" ma:versionID="d6f965553dda228140f83cbc66d5313a">
  <xsd:schema xmlns:xsd="http://www.w3.org/2001/XMLSchema" xmlns:xs="http://www.w3.org/2001/XMLSchema" xmlns:p="http://schemas.microsoft.com/office/2006/metadata/properties" xmlns:ns2="6ba60d8d-e734-46fa-8a9a-f5238d939f0b" targetNamespace="http://schemas.microsoft.com/office/2006/metadata/properties" ma:root="true" ma:fieldsID="dde5a96cda04f24b68aa2322826583f1" ns2:_="">
    <xsd:import namespace="6ba60d8d-e734-46fa-8a9a-f5238d939f0b"/>
    <xsd:element name="properties">
      <xsd:complexType>
        <xsd:sequence>
          <xsd:element name="documentManagement">
            <xsd:complexType>
              <xsd:all>
                <xsd:element ref="ns2:_dlc_DocId" minOccurs="0"/>
                <xsd:element ref="ns2:_dlc_DocIdUrl" minOccurs="0"/>
                <xsd:element ref="ns2:_dlc_DocIdPersistId" minOccurs="0"/>
                <xsd:element ref="ns2:Synopsis"/>
                <xsd:element ref="ns2:l049dc515815430ea682699d068b347e" minOccurs="0"/>
                <xsd:element ref="ns2:TaxCatchAll" minOccurs="0"/>
                <xsd:element ref="ns2:TaxCatchAllLabel" minOccurs="0"/>
                <xsd:element ref="ns2:d31cc2de61354a65adf2cda03c29b24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a60d8d-e734-46fa-8a9a-f5238d939f0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ynopsis" ma:index="11" ma:displayName="Synopsis" ma:internalName="Synopsis" ma:readOnly="false">
      <xsd:simpleType>
        <xsd:restriction base="dms:Note">
          <xsd:maxLength value="255"/>
        </xsd:restriction>
      </xsd:simpleType>
    </xsd:element>
    <xsd:element name="l049dc515815430ea682699d068b347e" ma:index="12" ma:taxonomy="true" ma:internalName="l049dc515815430ea682699d068b347e" ma:taxonomyFieldName="Document_x0020_Type" ma:displayName="Document Type" ma:readOnly="false" ma:default="" ma:fieldId="{5049dc51-5815-430e-a682-699d068b347e}" ma:taxonomyMulti="true" ma:sspId="a09905f7-1119-4daa-83ef-63afe7f8d683" ma:termSetId="521bd60a-6a40-4ac6-a581-313755251673" ma:anchorId="93070dd4-3219-46ee-987a-e9c6156880e8" ma:open="false" ma:isKeyword="false">
      <xsd:complexType>
        <xsd:sequence>
          <xsd:element ref="pc:Terms" minOccurs="0" maxOccurs="1"/>
        </xsd:sequence>
      </xsd:complexType>
    </xsd:element>
    <xsd:element name="TaxCatchAll" ma:index="13" nillable="true" ma:displayName="Taxonomy Catch All Column" ma:hidden="true" ma:list="{aa475690-03b9-4407-9dae-ac4150a248ff}" ma:internalName="TaxCatchAll" ma:showField="CatchAllData" ma:web="6ba60d8d-e734-46fa-8a9a-f5238d939f0b">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aa475690-03b9-4407-9dae-ac4150a248ff}" ma:internalName="TaxCatchAllLabel" ma:readOnly="true" ma:showField="CatchAllDataLabel" ma:web="6ba60d8d-e734-46fa-8a9a-f5238d939f0b">
      <xsd:complexType>
        <xsd:complexContent>
          <xsd:extension base="dms:MultiChoiceLookup">
            <xsd:sequence>
              <xsd:element name="Value" type="dms:Lookup" maxOccurs="unbounded" minOccurs="0" nillable="true"/>
            </xsd:sequence>
          </xsd:extension>
        </xsd:complexContent>
      </xsd:complexType>
    </xsd:element>
    <xsd:element name="d31cc2de61354a65adf2cda03c29b240" ma:index="16" nillable="true" ma:taxonomy="true" ma:internalName="d31cc2de61354a65adf2cda03c29b240" ma:taxonomyFieldName="DocClassification" ma:displayName="Classification" ma:default="" ma:fieldId="{d31cc2de-6135-4a65-adf2-cda03c29b240}" ma:taxonomyMulti="true" ma:sspId="a09905f7-1119-4daa-83ef-63afe7f8d683" ma:termSetId="521bd60a-6a40-4ac6-a581-313755251673" ma:anchorId="647ae7c7-ecb8-464f-9714-d7440cb076bf"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EE75D0A-B5D4-41CD-8166-BC569E7A037E}">
  <ds:schemaRef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6ba60d8d-e734-46fa-8a9a-f5238d939f0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99E33D1-8A99-40EB-88D2-B0D396F6C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a60d8d-e734-46fa-8a9a-f5238d939f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811FAE-303E-424D-BCAC-3203FB777C57}">
  <ds:schemaRefs>
    <ds:schemaRef ds:uri="http://schemas.microsoft.com/sharepoint/v3/contenttype/forms"/>
  </ds:schemaRefs>
</ds:datastoreItem>
</file>

<file path=customXml/itemProps4.xml><?xml version="1.0" encoding="utf-8"?>
<ds:datastoreItem xmlns:ds="http://schemas.openxmlformats.org/officeDocument/2006/customXml" ds:itemID="{E69A6F10-5B0A-48B9-8E27-6E98E562135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Employee Recognition Proposal</Template>
  <TotalTime>3197</TotalTime>
  <Words>2249</Words>
  <Application>Microsoft Office PowerPoint</Application>
  <PresentationFormat>On-screen Show (16:9)</PresentationFormat>
  <Paragraphs>278</Paragraphs>
  <Slides>17</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17</vt:i4>
      </vt:variant>
    </vt:vector>
  </HeadingPairs>
  <TitlesOfParts>
    <vt:vector size="28" baseType="lpstr">
      <vt:lpstr>Arial</vt:lpstr>
      <vt:lpstr>BL Frutiger Black</vt:lpstr>
      <vt:lpstr>Calibri</vt:lpstr>
      <vt:lpstr>Calibri Light</vt:lpstr>
      <vt:lpstr>Wingdings</vt:lpstr>
      <vt:lpstr>Title</vt:lpstr>
      <vt:lpstr>Section Title White</vt:lpstr>
      <vt:lpstr>Main Slide</vt:lpstr>
      <vt:lpstr>Picture Slide</vt:lpstr>
      <vt:lpstr>1_Contact Slide White</vt:lpstr>
      <vt:lpstr>Custom Design</vt:lpstr>
      <vt:lpstr>Workforce Race Equality Standard Report (WRES) 2023</vt:lpstr>
      <vt:lpstr>The WRES - Background and Context </vt:lpstr>
      <vt:lpstr>The WRES - Background and Context </vt:lpstr>
      <vt:lpstr>WRES Indicators</vt:lpstr>
      <vt:lpstr>NECS Performance Against the WRES Indicators</vt:lpstr>
      <vt:lpstr>WRES Indicator 1: Overall Breakdown of Workforce Data</vt:lpstr>
      <vt:lpstr>WRES Indicator 1: Overall Breakdown of Workforce Data</vt:lpstr>
      <vt:lpstr>WRES Indicator 2: Recruitment</vt:lpstr>
      <vt:lpstr>WRES Indicator 3: Colleagues Entering Formal Disciplinary Processes  </vt:lpstr>
      <vt:lpstr>WRES Indicator 4: Non-mandatory training and continuous professional development  </vt:lpstr>
      <vt:lpstr>WRES Indicators 5-8: Staff Survey Questions</vt:lpstr>
      <vt:lpstr>WRES Indicator 9: Board Membership Representation</vt:lpstr>
      <vt:lpstr>Summary and Next Steps</vt:lpstr>
      <vt:lpstr>What have we done well</vt:lpstr>
      <vt:lpstr>Where we need to improve</vt:lpstr>
      <vt:lpstr>Where we need to improve continued</vt:lpstr>
      <vt:lpstr>Inclusion and Equality Strategy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WRES 2023</dc:title>
  <dc:creator>Yeshentha Naidoo</dc:creator>
  <cp:keywords/>
  <cp:lastModifiedBy>NAIDOO, Yeshentha (NHS NORTH OF ENGLAND COMMISSIONING SUPPORT UNIT)</cp:lastModifiedBy>
  <cp:revision>56</cp:revision>
  <dcterms:created xsi:type="dcterms:W3CDTF">2023-01-26T15:58:09Z</dcterms:created>
  <dcterms:modified xsi:type="dcterms:W3CDTF">2023-10-13T09:27:36Z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0x0101009194E06F2F8CD442A37B104D0DD4B2A200B5876DB33C265747ACC12E0065D10AB8</vt:lpwstr>
  </property>
  <property fmtid="{D5CDD505-2E9C-101B-9397-08002B2CF9AE}" pid="3" name="_dlc_DocIdItemGuid">
    <vt:lpwstr>5376642b-3fc6-4cbf-a3fa-57ac25f7e173</vt:lpwstr>
  </property>
  <property fmtid="{D5CDD505-2E9C-101B-9397-08002B2CF9AE}" pid="4" name="TaxKeyword">
    <vt:lpwstr/>
  </property>
  <property fmtid="{D5CDD505-2E9C-101B-9397-08002B2CF9AE}" pid="5" name="DocClassification">
    <vt:lpwstr>42;#Communications and Engagement|9cdde06b-fa6f-4f7c-b0a1-930284a407c4</vt:lpwstr>
  </property>
  <property fmtid="{D5CDD505-2E9C-101B-9397-08002B2CF9AE}" pid="6" name="Document Type0">
    <vt:lpwstr>236;#Branding ＆ Templates|c405ef4f-2564-4e03-91fa-ae6ef68da814</vt:lpwstr>
  </property>
  <property fmtid="{D5CDD505-2E9C-101B-9397-08002B2CF9AE}" pid="7" name="Document Type">
    <vt:lpwstr>236;#Branding ＆ Templates|c405ef4f-2564-4e03-91fa-ae6ef68da814</vt:lpwstr>
  </property>
</Properties>
</file>