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5"/>
    <p:sldMasterId id="2147483681" r:id="rId6"/>
    <p:sldMasterId id="2147483652" r:id="rId7"/>
    <p:sldMasterId id="2147483669" r:id="rId8"/>
    <p:sldMasterId id="2147483718" r:id="rId9"/>
    <p:sldMasterId id="2147483720" r:id="rId10"/>
  </p:sldMasterIdLst>
  <p:notesMasterIdLst>
    <p:notesMasterId r:id="rId29"/>
  </p:notesMasterIdLst>
  <p:sldIdLst>
    <p:sldId id="278" r:id="rId11"/>
    <p:sldId id="290" r:id="rId12"/>
    <p:sldId id="291" r:id="rId13"/>
    <p:sldId id="292" r:id="rId14"/>
    <p:sldId id="307" r:id="rId15"/>
    <p:sldId id="306" r:id="rId16"/>
    <p:sldId id="293" r:id="rId17"/>
    <p:sldId id="295" r:id="rId18"/>
    <p:sldId id="296" r:id="rId19"/>
    <p:sldId id="297" r:id="rId20"/>
    <p:sldId id="298" r:id="rId21"/>
    <p:sldId id="299" r:id="rId22"/>
    <p:sldId id="308" r:id="rId23"/>
    <p:sldId id="301" r:id="rId24"/>
    <p:sldId id="305" r:id="rId25"/>
    <p:sldId id="302" r:id="rId26"/>
    <p:sldId id="304" r:id="rId27"/>
    <p:sldId id="288" r:id="rId28"/>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6A6543-9680-6029-F678-B82D3ECA3A20}" name="GOODAY, Claire (NHS NORTH OF ENGLAND COMMISSIONING SUPPORT UNIT)" initials="GC(NOECSU" userId="S::claire.gooday@nhs.net::a6f62932-e54a-4713-9650-581e45a3c08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C4107"/>
    <a:srgbClr val="92D050"/>
    <a:srgbClr val="006BB1"/>
    <a:srgbClr val="0A53A7"/>
    <a:srgbClr val="0069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605" autoAdjust="0"/>
    <p:restoredTop sz="95226" autoAdjust="0"/>
  </p:normalViewPr>
  <p:slideViewPr>
    <p:cSldViewPr snapToGrid="0" snapToObjects="1">
      <p:cViewPr varScale="1">
        <p:scale>
          <a:sx n="104" d="100"/>
          <a:sy n="104" d="100"/>
        </p:scale>
        <p:origin x="684" y="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microsoft.com/office/2018/10/relationships/authors" Target="authors.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 Id="rId8" Type="http://schemas.openxmlformats.org/officeDocument/2006/relationships/slideMaster" Target="slideMasters/slideMaster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F0CC07-7C41-FE38-69B6-B1D7F84A815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9F66A8D-87CF-4A18-D29D-D4D1BCF4F04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FBA2D1D-BCF6-498D-AB3C-35F54B244E91}" type="datetimeFigureOut">
              <a:rPr lang="en-US"/>
              <a:pPr>
                <a:defRPr/>
              </a:pPr>
              <a:t>9/12/2024</a:t>
            </a:fld>
            <a:endParaRPr lang="en-US"/>
          </a:p>
        </p:txBody>
      </p:sp>
      <p:sp>
        <p:nvSpPr>
          <p:cNvPr id="4" name="Slide Image Placeholder 3">
            <a:extLst>
              <a:ext uri="{FF2B5EF4-FFF2-40B4-BE49-F238E27FC236}">
                <a16:creationId xmlns:a16="http://schemas.microsoft.com/office/drawing/2014/main" id="{6A37493E-B661-FDCF-50B3-3E98E6DFE120}"/>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1AC3C32-ED77-C0F9-9CD7-249EE582049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66D8E38F-1475-E539-2DE9-A24E6828C66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13724C87-6F0D-D3FA-CA8C-AD5B9D641DD3}"/>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D0AAFC0-05DE-4345-A8AD-B3C096835B0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855D52-3B2A-5DB0-EF76-DBF2246467C6}"/>
              </a:ext>
            </a:extLst>
          </p:cNvPr>
          <p:cNvSpPr txBox="1"/>
          <p:nvPr userDrawn="1"/>
        </p:nvSpPr>
        <p:spPr>
          <a:xfrm>
            <a:off x="1968500" y="3371850"/>
            <a:ext cx="0" cy="0"/>
          </a:xfrm>
          <a:prstGeom prst="rect">
            <a:avLst/>
          </a:prstGeom>
        </p:spPr>
        <p:txBody>
          <a:bodyPr wrap="none" lIns="0" tIns="0" rIns="0" bIns="0">
            <a:normAutofit fontScale="25000" lnSpcReduction="20000"/>
          </a:bodyPr>
          <a:lstStyle/>
          <a:p>
            <a:pPr eaLnBrk="1" fontAlgn="auto" hangingPunct="1">
              <a:spcBef>
                <a:spcPts val="0"/>
              </a:spcBef>
              <a:spcAft>
                <a:spcPts val="0"/>
              </a:spcAft>
              <a:defRPr/>
            </a:pPr>
            <a:endParaRPr lang="en-US" sz="3200" dirty="0">
              <a:solidFill>
                <a:srgbClr val="FFFFFF"/>
              </a:solidFill>
              <a:latin typeface="BL Frutiger Black"/>
              <a:cs typeface="BL Frutiger Black"/>
            </a:endParaRPr>
          </a:p>
        </p:txBody>
      </p:sp>
      <p:sp>
        <p:nvSpPr>
          <p:cNvPr id="10" name="Title 9"/>
          <p:cNvSpPr>
            <a:spLocks noGrp="1"/>
          </p:cNvSpPr>
          <p:nvPr>
            <p:ph type="title"/>
          </p:nvPr>
        </p:nvSpPr>
        <p:spPr>
          <a:xfrm>
            <a:off x="297070" y="3471794"/>
            <a:ext cx="3390808" cy="584775"/>
          </a:xfrm>
          <a:prstGeom prst="rect">
            <a:avLst/>
          </a:prstGeom>
        </p:spPr>
        <p:txBody>
          <a:bodyPr vert="horz" wrap="square">
            <a:spAutoFit/>
          </a:bodyPr>
          <a:lstStyle>
            <a:lvl1pPr algn="l">
              <a:defRPr sz="3200" b="0" baseline="0">
                <a:solidFill>
                  <a:srgbClr val="FFFFFF"/>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544228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7" name="Title 1"/>
          <p:cNvSpPr>
            <a:spLocks noGrp="1"/>
          </p:cNvSpPr>
          <p:nvPr>
            <p:ph type="ctrTitle"/>
          </p:nvPr>
        </p:nvSpPr>
        <p:spPr>
          <a:xfrm>
            <a:off x="995874" y="1717040"/>
            <a:ext cx="7152252" cy="1280160"/>
          </a:xfrm>
          <a:prstGeom prst="rect">
            <a:avLst/>
          </a:prstGeom>
        </p:spPr>
        <p:txBody>
          <a:bodyPr anchor="ctr"/>
          <a:lstStyle>
            <a:lvl1pPr algn="ctr">
              <a:defRPr>
                <a:solidFill>
                  <a:srgbClr val="0070C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1565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lide">
    <p:spTree>
      <p:nvGrpSpPr>
        <p:cNvPr id="1" name=""/>
        <p:cNvGrpSpPr/>
        <p:nvPr/>
      </p:nvGrpSpPr>
      <p:grpSpPr>
        <a:xfrm>
          <a:off x="0" y="0"/>
          <a:ext cx="0" cy="0"/>
          <a:chOff x="0" y="0"/>
          <a:chExt cx="0" cy="0"/>
        </a:xfrm>
      </p:grpSpPr>
      <p:sp>
        <p:nvSpPr>
          <p:cNvPr id="2" name="Vertical Title 1"/>
          <p:cNvSpPr>
            <a:spLocks noGrp="1"/>
          </p:cNvSpPr>
          <p:nvPr>
            <p:ph type="title"/>
          </p:nvPr>
        </p:nvSpPr>
        <p:spPr>
          <a:xfrm>
            <a:off x="1053327" y="425034"/>
            <a:ext cx="7684273" cy="533538"/>
          </a:xfrm>
          <a:prstGeom prst="rect">
            <a:avLst/>
          </a:prstGeom>
        </p:spPr>
        <p:txBody>
          <a:bodyPr vert="horz"/>
          <a:lstStyle>
            <a:lvl1pPr algn="l">
              <a:defRPr sz="2400" baseline="0">
                <a:solidFill>
                  <a:srgbClr val="0070C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352424" y="1328738"/>
            <a:ext cx="8385175" cy="3044958"/>
          </a:xfrm>
          <a:prstGeom prst="rect">
            <a:avLst/>
          </a:prstGeom>
        </p:spPr>
        <p:txBody>
          <a:bodyPr vert="horz"/>
          <a:lstStyle>
            <a:lvl1pPr marL="285750" indent="-285750">
              <a:buClr>
                <a:srgbClr val="0A53A7"/>
              </a:buClr>
              <a:buFont typeface="Arial" panose="020B0604020202020204" pitchFamily="34" charset="0"/>
              <a:buChar char="•"/>
              <a:defRPr sz="1600" baseline="0">
                <a:solidFill>
                  <a:schemeClr val="tx1">
                    <a:lumMod val="75000"/>
                    <a:lumOff val="25000"/>
                  </a:schemeClr>
                </a:solidFill>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1400" baseline="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00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sz="quarter" idx="12"/>
          </p:nvPr>
        </p:nvSpPr>
        <p:spPr>
          <a:xfrm>
            <a:off x="286266" y="4644316"/>
            <a:ext cx="2187021" cy="26369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a:solidFill>
                  <a:srgbClr val="0070C0"/>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57319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855D52-3B2A-5DB0-EF76-DBF2246467C6}"/>
              </a:ext>
            </a:extLst>
          </p:cNvPr>
          <p:cNvSpPr txBox="1"/>
          <p:nvPr userDrawn="1"/>
        </p:nvSpPr>
        <p:spPr>
          <a:xfrm>
            <a:off x="1968500" y="3371850"/>
            <a:ext cx="0" cy="0"/>
          </a:xfrm>
          <a:prstGeom prst="rect">
            <a:avLst/>
          </a:prstGeom>
        </p:spPr>
        <p:txBody>
          <a:bodyPr wrap="none" lIns="0" tIns="0" rIns="0" bIns="0">
            <a:normAutofit fontScale="25000" lnSpcReduction="20000"/>
          </a:bodyPr>
          <a:lstStyle/>
          <a:p>
            <a:pPr eaLnBrk="1" fontAlgn="auto" hangingPunct="1">
              <a:spcBef>
                <a:spcPts val="0"/>
              </a:spcBef>
              <a:spcAft>
                <a:spcPts val="0"/>
              </a:spcAft>
              <a:defRPr/>
            </a:pPr>
            <a:endParaRPr lang="en-US" sz="3200" dirty="0">
              <a:solidFill>
                <a:srgbClr val="FFFFFF"/>
              </a:solidFill>
              <a:latin typeface="BL Frutiger Black"/>
              <a:cs typeface="BL Frutiger Black"/>
            </a:endParaRPr>
          </a:p>
        </p:txBody>
      </p:sp>
      <p:sp>
        <p:nvSpPr>
          <p:cNvPr id="10" name="Title 9"/>
          <p:cNvSpPr>
            <a:spLocks noGrp="1"/>
          </p:cNvSpPr>
          <p:nvPr>
            <p:ph type="title"/>
          </p:nvPr>
        </p:nvSpPr>
        <p:spPr>
          <a:xfrm>
            <a:off x="297070" y="3471794"/>
            <a:ext cx="3390808" cy="584775"/>
          </a:xfrm>
          <a:prstGeom prst="rect">
            <a:avLst/>
          </a:prstGeom>
        </p:spPr>
        <p:txBody>
          <a:bodyPr vert="horz" wrap="square">
            <a:spAutoFit/>
          </a:bodyPr>
          <a:lstStyle>
            <a:lvl1pPr algn="l">
              <a:defRPr sz="3200" b="0" baseline="0">
                <a:solidFill>
                  <a:srgbClr val="FFFFFF"/>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3546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3646449" y="0"/>
            <a:ext cx="5497551" cy="5143500"/>
          </a:xfrm>
          <a:prstGeom prst="rect">
            <a:avLst/>
          </a:prstGeom>
        </p:spPr>
        <p:txBody>
          <a:bodyPr anchor="t"/>
          <a:lstStyle>
            <a:lvl1pPr marL="0" indent="0" algn="ctr">
              <a:buNone/>
              <a:defRPr/>
            </a:lvl1pPr>
          </a:lstStyle>
          <a:p>
            <a:pPr lvl="0"/>
            <a:endParaRPr lang="en-US" noProof="0" dirty="0"/>
          </a:p>
        </p:txBody>
      </p:sp>
      <p:sp>
        <p:nvSpPr>
          <p:cNvPr id="3" name="Text Placeholder 2"/>
          <p:cNvSpPr>
            <a:spLocks noGrp="1"/>
          </p:cNvSpPr>
          <p:nvPr>
            <p:ph type="body" sz="quarter" idx="11"/>
          </p:nvPr>
        </p:nvSpPr>
        <p:spPr>
          <a:xfrm>
            <a:off x="386080" y="1142143"/>
            <a:ext cx="2536575" cy="425008"/>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3pPr marL="914400" indent="0">
              <a:buNone/>
              <a:defRPr/>
            </a:lvl3pPr>
            <a:lvl4pPr marL="1371600" indent="0" algn="l">
              <a:buNone/>
              <a:defRPr/>
            </a:lvl4pPr>
          </a:lstStyle>
          <a:p>
            <a:pPr lvl="0"/>
            <a:r>
              <a:rPr lang="en-US"/>
              <a:t>Click to edit Master text styles</a:t>
            </a:r>
          </a:p>
        </p:txBody>
      </p:sp>
      <p:sp>
        <p:nvSpPr>
          <p:cNvPr id="7" name="Text Placeholder 2"/>
          <p:cNvSpPr>
            <a:spLocks noGrp="1"/>
          </p:cNvSpPr>
          <p:nvPr>
            <p:ph type="body" sz="quarter" idx="12"/>
          </p:nvPr>
        </p:nvSpPr>
        <p:spPr>
          <a:xfrm>
            <a:off x="386080" y="2097018"/>
            <a:ext cx="3169920" cy="606425"/>
          </a:xfrm>
          <a:prstGeom prst="rect">
            <a:avLst/>
          </a:prstGeom>
        </p:spPr>
        <p:txBody>
          <a:bodyPr/>
          <a:lstStyle>
            <a:lvl1pPr marL="0" indent="0">
              <a:buNone/>
              <a:defRPr sz="1400">
                <a:solidFill>
                  <a:schemeClr val="bg1"/>
                </a:solidFill>
                <a:latin typeface="Arial" panose="020B0604020202020204" pitchFamily="34" charset="0"/>
                <a:cs typeface="Arial" panose="020B0604020202020204" pitchFamily="34" charset="0"/>
              </a:defRPr>
            </a:lvl1pPr>
            <a:lvl3pPr marL="914400" indent="0">
              <a:buNone/>
              <a:defRPr/>
            </a:lvl3pPr>
            <a:lvl4pPr marL="1371600" indent="0" algn="l">
              <a:buNone/>
              <a:defRPr/>
            </a:lvl4pPr>
          </a:lstStyle>
          <a:p>
            <a:pPr lvl="0"/>
            <a:r>
              <a:rPr lang="en-US"/>
              <a:t>Click to edit Master text styles</a:t>
            </a:r>
          </a:p>
        </p:txBody>
      </p:sp>
      <p:sp>
        <p:nvSpPr>
          <p:cNvPr id="6" name="Text Placeholder 3"/>
          <p:cNvSpPr>
            <a:spLocks noGrp="1"/>
          </p:cNvSpPr>
          <p:nvPr>
            <p:ph type="body" sz="quarter" idx="14"/>
          </p:nvPr>
        </p:nvSpPr>
        <p:spPr>
          <a:xfrm>
            <a:off x="264894" y="4694793"/>
            <a:ext cx="968105" cy="215216"/>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i="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475936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act Slide White">
    <p:spTree>
      <p:nvGrpSpPr>
        <p:cNvPr id="1" name=""/>
        <p:cNvGrpSpPr/>
        <p:nvPr/>
      </p:nvGrpSpPr>
      <p:grpSpPr>
        <a:xfrm>
          <a:off x="0" y="0"/>
          <a:ext cx="0" cy="0"/>
          <a:chOff x="0" y="0"/>
          <a:chExt cx="0" cy="0"/>
        </a:xfrm>
      </p:grpSpPr>
      <p:sp>
        <p:nvSpPr>
          <p:cNvPr id="8" name="Text Placeholder 3"/>
          <p:cNvSpPr>
            <a:spLocks noGrp="1"/>
          </p:cNvSpPr>
          <p:nvPr>
            <p:ph type="body" sz="quarter" idx="13"/>
          </p:nvPr>
        </p:nvSpPr>
        <p:spPr>
          <a:xfrm>
            <a:off x="604369" y="4139081"/>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
        <p:nvSpPr>
          <p:cNvPr id="9" name="Text Placeholder 3"/>
          <p:cNvSpPr>
            <a:spLocks noGrp="1"/>
          </p:cNvSpPr>
          <p:nvPr>
            <p:ph type="body" sz="quarter" idx="14"/>
          </p:nvPr>
        </p:nvSpPr>
        <p:spPr>
          <a:xfrm>
            <a:off x="604369" y="4364270"/>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
        <p:nvSpPr>
          <p:cNvPr id="10" name="Text Placeholder 3"/>
          <p:cNvSpPr>
            <a:spLocks noGrp="1"/>
          </p:cNvSpPr>
          <p:nvPr>
            <p:ph type="body" sz="quarter" idx="15"/>
          </p:nvPr>
        </p:nvSpPr>
        <p:spPr>
          <a:xfrm>
            <a:off x="604369" y="4582634"/>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Tree>
    <p:extLst>
      <p:ext uri="{BB962C8B-B14F-4D97-AF65-F5344CB8AC3E}">
        <p14:creationId xmlns:p14="http://schemas.microsoft.com/office/powerpoint/2010/main" val="3089470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8E2AEE-0C0D-FA57-B502-BC2E9D405CB5}"/>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B1BE742-C915-4E4E-BED6-40B59AAE8FAD}" type="datetimeFigureOut">
              <a:rPr lang="en-US"/>
              <a:pPr>
                <a:defRPr/>
              </a:pPr>
              <a:t>9/12/2024</a:t>
            </a:fld>
            <a:endParaRPr lang="en-US"/>
          </a:p>
        </p:txBody>
      </p:sp>
      <p:sp>
        <p:nvSpPr>
          <p:cNvPr id="5" name="Footer Placeholder 4">
            <a:extLst>
              <a:ext uri="{FF2B5EF4-FFF2-40B4-BE49-F238E27FC236}">
                <a16:creationId xmlns:a16="http://schemas.microsoft.com/office/drawing/2014/main" id="{5AF83DAD-0A19-DC0E-AED4-A71BC02598E0}"/>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657E466D-731B-104F-C9C0-E047611AE0A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DD652AB-86CD-434B-B663-0E6D8C4702E1}" type="slidenum">
              <a:rPr lang="en-US"/>
              <a:pPr>
                <a:defRPr/>
              </a:pPr>
              <a:t>‹#›</a:t>
            </a:fld>
            <a:endParaRPr lang="en-US"/>
          </a:p>
        </p:txBody>
      </p:sp>
    </p:spTree>
    <p:extLst>
      <p:ext uri="{BB962C8B-B14F-4D97-AF65-F5344CB8AC3E}">
        <p14:creationId xmlns:p14="http://schemas.microsoft.com/office/powerpoint/2010/main" val="2620163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FEFA3-510D-EE94-0FE3-1E6AD7458EB1}"/>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73A4475B-528F-4412-8DBF-7C905F988564}" type="datetimeFigureOut">
              <a:rPr lang="en-US"/>
              <a:pPr>
                <a:defRPr/>
              </a:pPr>
              <a:t>9/12/2024</a:t>
            </a:fld>
            <a:endParaRPr lang="en-US"/>
          </a:p>
        </p:txBody>
      </p:sp>
      <p:sp>
        <p:nvSpPr>
          <p:cNvPr id="5" name="Footer Placeholder 4">
            <a:extLst>
              <a:ext uri="{FF2B5EF4-FFF2-40B4-BE49-F238E27FC236}">
                <a16:creationId xmlns:a16="http://schemas.microsoft.com/office/drawing/2014/main" id="{A3167439-40BE-8965-EC54-D92BE6D254E4}"/>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08A2DC1B-BEFA-EDFE-E8BF-619A371DECC0}"/>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62FA5F6-9CB0-4027-BF0E-5AD8EE240BC2}" type="slidenum">
              <a:rPr lang="en-US"/>
              <a:pPr>
                <a:defRPr/>
              </a:pPr>
              <a:t>‹#›</a:t>
            </a:fld>
            <a:endParaRPr lang="en-US"/>
          </a:p>
        </p:txBody>
      </p:sp>
    </p:spTree>
    <p:extLst>
      <p:ext uri="{BB962C8B-B14F-4D97-AF65-F5344CB8AC3E}">
        <p14:creationId xmlns:p14="http://schemas.microsoft.com/office/powerpoint/2010/main" val="1110692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BE804D5-C95D-DCFA-3902-6647C16208F9}"/>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1608FF82-32A8-487F-8452-47A3C2DE7197}" type="datetimeFigureOut">
              <a:rPr lang="en-US"/>
              <a:pPr>
                <a:defRPr/>
              </a:pPr>
              <a:t>9/12/2024</a:t>
            </a:fld>
            <a:endParaRPr lang="en-US"/>
          </a:p>
        </p:txBody>
      </p:sp>
      <p:sp>
        <p:nvSpPr>
          <p:cNvPr id="5" name="Footer Placeholder 4">
            <a:extLst>
              <a:ext uri="{FF2B5EF4-FFF2-40B4-BE49-F238E27FC236}">
                <a16:creationId xmlns:a16="http://schemas.microsoft.com/office/drawing/2014/main" id="{3E7C092F-5CEB-672C-56F6-5D7595B22702}"/>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46C33DE-61C1-F827-9E5A-8D4DCA3D2007}"/>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B03F491-8856-4C5F-ACC4-33B961F8E1B0}" type="slidenum">
              <a:rPr lang="en-US"/>
              <a:pPr>
                <a:defRPr/>
              </a:pPr>
              <a:t>‹#›</a:t>
            </a:fld>
            <a:endParaRPr lang="en-US"/>
          </a:p>
        </p:txBody>
      </p:sp>
    </p:spTree>
    <p:extLst>
      <p:ext uri="{BB962C8B-B14F-4D97-AF65-F5344CB8AC3E}">
        <p14:creationId xmlns:p14="http://schemas.microsoft.com/office/powerpoint/2010/main" val="55671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13C9B8-198D-A9DC-542E-2393E94543B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A6F2D33B-1908-449A-852A-587869B8DBEF}" type="datetimeFigureOut">
              <a:rPr lang="en-US"/>
              <a:pPr>
                <a:defRPr/>
              </a:pPr>
              <a:t>9/12/2024</a:t>
            </a:fld>
            <a:endParaRPr lang="en-US"/>
          </a:p>
        </p:txBody>
      </p:sp>
      <p:sp>
        <p:nvSpPr>
          <p:cNvPr id="6" name="Footer Placeholder 5">
            <a:extLst>
              <a:ext uri="{FF2B5EF4-FFF2-40B4-BE49-F238E27FC236}">
                <a16:creationId xmlns:a16="http://schemas.microsoft.com/office/drawing/2014/main" id="{9C257B27-4284-D6C3-0D9C-D46DFAD7E6BE}"/>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842FAA58-ECF1-033E-F6F5-B16145C7664D}"/>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FE6674D-E1B1-47FD-A54A-787C5EA3E020}" type="slidenum">
              <a:rPr lang="en-US"/>
              <a:pPr>
                <a:defRPr/>
              </a:pPr>
              <a:t>‹#›</a:t>
            </a:fld>
            <a:endParaRPr lang="en-US"/>
          </a:p>
        </p:txBody>
      </p:sp>
    </p:spTree>
    <p:extLst>
      <p:ext uri="{BB962C8B-B14F-4D97-AF65-F5344CB8AC3E}">
        <p14:creationId xmlns:p14="http://schemas.microsoft.com/office/powerpoint/2010/main" val="3748093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4C0AB5-C017-D2AB-0E21-9DEE1C885BD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56A7B519-0B69-4184-A433-B0BBA0F74D58}" type="datetimeFigureOut">
              <a:rPr lang="en-US"/>
              <a:pPr>
                <a:defRPr/>
              </a:pPr>
              <a:t>9/12/2024</a:t>
            </a:fld>
            <a:endParaRPr lang="en-US"/>
          </a:p>
        </p:txBody>
      </p:sp>
      <p:sp>
        <p:nvSpPr>
          <p:cNvPr id="8" name="Footer Placeholder 7">
            <a:extLst>
              <a:ext uri="{FF2B5EF4-FFF2-40B4-BE49-F238E27FC236}">
                <a16:creationId xmlns:a16="http://schemas.microsoft.com/office/drawing/2014/main" id="{1B4BEA59-EA89-CED8-1019-06E5E4E4FB25}"/>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9" name="Slide Number Placeholder 8">
            <a:extLst>
              <a:ext uri="{FF2B5EF4-FFF2-40B4-BE49-F238E27FC236}">
                <a16:creationId xmlns:a16="http://schemas.microsoft.com/office/drawing/2014/main" id="{6CFF3F0B-D42C-792E-D0EF-C1E9A39BB42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325ADDA4-F4EF-4BD5-B65A-1DEDA76823E3}" type="slidenum">
              <a:rPr lang="en-US"/>
              <a:pPr>
                <a:defRPr/>
              </a:pPr>
              <a:t>‹#›</a:t>
            </a:fld>
            <a:endParaRPr lang="en-US"/>
          </a:p>
        </p:txBody>
      </p:sp>
    </p:spTree>
    <p:extLst>
      <p:ext uri="{BB962C8B-B14F-4D97-AF65-F5344CB8AC3E}">
        <p14:creationId xmlns:p14="http://schemas.microsoft.com/office/powerpoint/2010/main" val="3970258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FAD5046-DFC5-E770-AFA4-1A048A882022}"/>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A6162772-842C-4DC3-B984-C005F8447B45}" type="datetimeFigureOut">
              <a:rPr lang="en-US"/>
              <a:pPr>
                <a:defRPr/>
              </a:pPr>
              <a:t>9/12/2024</a:t>
            </a:fld>
            <a:endParaRPr lang="en-US"/>
          </a:p>
        </p:txBody>
      </p:sp>
      <p:sp>
        <p:nvSpPr>
          <p:cNvPr id="4" name="Footer Placeholder 3">
            <a:extLst>
              <a:ext uri="{FF2B5EF4-FFF2-40B4-BE49-F238E27FC236}">
                <a16:creationId xmlns:a16="http://schemas.microsoft.com/office/drawing/2014/main" id="{CCC9C909-DB17-3904-A4C0-6708E86B5046}"/>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5" name="Slide Number Placeholder 4">
            <a:extLst>
              <a:ext uri="{FF2B5EF4-FFF2-40B4-BE49-F238E27FC236}">
                <a16:creationId xmlns:a16="http://schemas.microsoft.com/office/drawing/2014/main" id="{937AA7EF-AEA8-B8C1-E809-869DEB47635D}"/>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E119E58E-7F28-4E08-A29C-1C40406A8C45}" type="slidenum">
              <a:rPr lang="en-US"/>
              <a:pPr>
                <a:defRPr/>
              </a:pPr>
              <a:t>‹#›</a:t>
            </a:fld>
            <a:endParaRPr lang="en-US"/>
          </a:p>
        </p:txBody>
      </p:sp>
    </p:spTree>
    <p:extLst>
      <p:ext uri="{BB962C8B-B14F-4D97-AF65-F5344CB8AC3E}">
        <p14:creationId xmlns:p14="http://schemas.microsoft.com/office/powerpoint/2010/main" val="2347313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30CBC4-0D26-086D-9715-A652A82679B7}"/>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B152C45A-18EF-490B-89AA-4A2F9A0B3A21}" type="datetimeFigureOut">
              <a:rPr lang="en-US"/>
              <a:pPr>
                <a:defRPr/>
              </a:pPr>
              <a:t>9/12/2024</a:t>
            </a:fld>
            <a:endParaRPr lang="en-US"/>
          </a:p>
        </p:txBody>
      </p:sp>
      <p:sp>
        <p:nvSpPr>
          <p:cNvPr id="3" name="Footer Placeholder 2">
            <a:extLst>
              <a:ext uri="{FF2B5EF4-FFF2-40B4-BE49-F238E27FC236}">
                <a16:creationId xmlns:a16="http://schemas.microsoft.com/office/drawing/2014/main" id="{A8BBB0AE-E874-8821-D0F7-A9AACB4B0558}"/>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4" name="Slide Number Placeholder 3">
            <a:extLst>
              <a:ext uri="{FF2B5EF4-FFF2-40B4-BE49-F238E27FC236}">
                <a16:creationId xmlns:a16="http://schemas.microsoft.com/office/drawing/2014/main" id="{D9472F05-5F92-7587-E0AC-90C990E0D4E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0EAFF809-BE6B-489C-A4AD-A17966E08274}" type="slidenum">
              <a:rPr lang="en-US"/>
              <a:pPr>
                <a:defRPr/>
              </a:pPr>
              <a:t>‹#›</a:t>
            </a:fld>
            <a:endParaRPr lang="en-US"/>
          </a:p>
        </p:txBody>
      </p:sp>
    </p:spTree>
    <p:extLst>
      <p:ext uri="{BB962C8B-B14F-4D97-AF65-F5344CB8AC3E}">
        <p14:creationId xmlns:p14="http://schemas.microsoft.com/office/powerpoint/2010/main" val="3965037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03E6D1C-2392-D689-842D-C3D819BB997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270B603B-7664-4153-8AF4-5A478CA9780E}" type="datetimeFigureOut">
              <a:rPr lang="en-US"/>
              <a:pPr>
                <a:defRPr/>
              </a:pPr>
              <a:t>9/12/2024</a:t>
            </a:fld>
            <a:endParaRPr lang="en-US"/>
          </a:p>
        </p:txBody>
      </p:sp>
      <p:sp>
        <p:nvSpPr>
          <p:cNvPr id="6" name="Footer Placeholder 5">
            <a:extLst>
              <a:ext uri="{FF2B5EF4-FFF2-40B4-BE49-F238E27FC236}">
                <a16:creationId xmlns:a16="http://schemas.microsoft.com/office/drawing/2014/main" id="{02B841D9-8635-52D1-FEB5-9A8E310DC49D}"/>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0CCE043D-4524-9C08-5DBF-38F035C539F5}"/>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481181F2-9E3C-41A1-B9C4-43C7D116DE3B}" type="slidenum">
              <a:rPr lang="en-US"/>
              <a:pPr>
                <a:defRPr/>
              </a:pPr>
              <a:t>‹#›</a:t>
            </a:fld>
            <a:endParaRPr lang="en-US"/>
          </a:p>
        </p:txBody>
      </p:sp>
    </p:spTree>
    <p:extLst>
      <p:ext uri="{BB962C8B-B14F-4D97-AF65-F5344CB8AC3E}">
        <p14:creationId xmlns:p14="http://schemas.microsoft.com/office/powerpoint/2010/main" val="934041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E54A54-29C6-A778-2721-030323CD38D6}"/>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7685BD4-1C98-4CA1-A627-FC31179EF56E}" type="datetimeFigureOut">
              <a:rPr lang="en-US"/>
              <a:pPr>
                <a:defRPr/>
              </a:pPr>
              <a:t>9/12/2024</a:t>
            </a:fld>
            <a:endParaRPr lang="en-US"/>
          </a:p>
        </p:txBody>
      </p:sp>
      <p:sp>
        <p:nvSpPr>
          <p:cNvPr id="6" name="Footer Placeholder 5">
            <a:extLst>
              <a:ext uri="{FF2B5EF4-FFF2-40B4-BE49-F238E27FC236}">
                <a16:creationId xmlns:a16="http://schemas.microsoft.com/office/drawing/2014/main" id="{6C9540AB-533B-27EF-8649-04174AADDCF0}"/>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62693FAE-8554-E731-F29C-DCCCBF511C7E}"/>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57CF5ABA-9176-49C7-87A9-DCE706BABDBE}" type="slidenum">
              <a:rPr lang="en-US"/>
              <a:pPr>
                <a:defRPr/>
              </a:pPr>
              <a:t>‹#›</a:t>
            </a:fld>
            <a:endParaRPr lang="en-US"/>
          </a:p>
        </p:txBody>
      </p:sp>
    </p:spTree>
    <p:extLst>
      <p:ext uri="{BB962C8B-B14F-4D97-AF65-F5344CB8AC3E}">
        <p14:creationId xmlns:p14="http://schemas.microsoft.com/office/powerpoint/2010/main" val="2043928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370013"/>
            <a:ext cx="7886700" cy="3262312"/>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D3B0CF-1324-345A-BB33-3E3C466D020E}"/>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D5D0CAE1-B267-4B4C-A9D2-C2186A362D1F}" type="datetimeFigureOut">
              <a:rPr lang="en-US"/>
              <a:pPr>
                <a:defRPr/>
              </a:pPr>
              <a:t>9/12/2024</a:t>
            </a:fld>
            <a:endParaRPr lang="en-US"/>
          </a:p>
        </p:txBody>
      </p:sp>
      <p:sp>
        <p:nvSpPr>
          <p:cNvPr id="5" name="Footer Placeholder 4">
            <a:extLst>
              <a:ext uri="{FF2B5EF4-FFF2-40B4-BE49-F238E27FC236}">
                <a16:creationId xmlns:a16="http://schemas.microsoft.com/office/drawing/2014/main" id="{986D53AB-5B3C-5812-ABAE-B2C2EA4716A5}"/>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F1910846-6727-03AE-FAFD-DE2DDBCAA4A1}"/>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28B156D7-DB22-4760-9670-2C99033743E5}" type="slidenum">
              <a:rPr lang="en-US"/>
              <a:pPr>
                <a:defRPr/>
              </a:pPr>
              <a:t>‹#›</a:t>
            </a:fld>
            <a:endParaRPr lang="en-US"/>
          </a:p>
        </p:txBody>
      </p:sp>
    </p:spTree>
    <p:extLst>
      <p:ext uri="{BB962C8B-B14F-4D97-AF65-F5344CB8AC3E}">
        <p14:creationId xmlns:p14="http://schemas.microsoft.com/office/powerpoint/2010/main" val="2361687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4638"/>
            <a:ext cx="5762625" cy="4357687"/>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2DE35A-0FB8-0B63-55AA-5F255E61ED52}"/>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791F614C-0276-4966-985A-0AFFB6713B24}" type="datetimeFigureOut">
              <a:rPr lang="en-US"/>
              <a:pPr>
                <a:defRPr/>
              </a:pPr>
              <a:t>9/12/2024</a:t>
            </a:fld>
            <a:endParaRPr lang="en-US"/>
          </a:p>
        </p:txBody>
      </p:sp>
      <p:sp>
        <p:nvSpPr>
          <p:cNvPr id="5" name="Footer Placeholder 4">
            <a:extLst>
              <a:ext uri="{FF2B5EF4-FFF2-40B4-BE49-F238E27FC236}">
                <a16:creationId xmlns:a16="http://schemas.microsoft.com/office/drawing/2014/main" id="{B9FC33B4-9FA4-01B7-2061-FF82505A2BDF}"/>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3F1B04DB-E169-E96A-AB33-880A47188532}"/>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015345E1-D006-4008-A65D-ECF34BF8C5D1}" type="slidenum">
              <a:rPr lang="en-US"/>
              <a:pPr>
                <a:defRPr/>
              </a:pPr>
              <a:t>‹#›</a:t>
            </a:fld>
            <a:endParaRPr lang="en-US"/>
          </a:p>
        </p:txBody>
      </p:sp>
    </p:spTree>
    <p:extLst>
      <p:ext uri="{BB962C8B-B14F-4D97-AF65-F5344CB8AC3E}">
        <p14:creationId xmlns:p14="http://schemas.microsoft.com/office/powerpoint/2010/main" val="73439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6.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6" r:id="rId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3C6F057-D87E-2554-79AC-4020A4C46DB2}"/>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3D5B4D80-4A8B-4A1C-B0D2-678DDB702EDA}"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2"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4B5722A-34FF-1BD9-BE4F-D6709B71406A}"/>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BCD3A6F0-6020-4C5B-A047-93F76D9A78A2}"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3" r:id="rId1"/>
    <p:sldLayoutId id="2147484068" r:id="rId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C044C89B-3F7D-5DCF-7144-2D9D7183359C}"/>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BB768784-7E22-44A3-B683-D0EC1CC25B3E}"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4"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5"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nhs.sharepoint.com/sites/0AR_NECSLibrary/Publications/Forms/AllItems.aspx?id=%2Fsites%2F0AR%5FNECSLibrary%2FPublications%2FInclusion%20and%20Equality%20Strategy%20Update%20Report%202024%2Epdf&amp;parent=%2Fsites%2F0AR%5FNECSLibrary%2FPublications"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97E4A8-2D57-C340-AE8A-C4717091C0B3}"/>
              </a:ext>
            </a:extLst>
          </p:cNvPr>
          <p:cNvSpPr/>
          <p:nvPr/>
        </p:nvSpPr>
        <p:spPr>
          <a:xfrm>
            <a:off x="0" y="1265237"/>
            <a:ext cx="9144000" cy="3878371"/>
          </a:xfrm>
          <a:prstGeom prst="rect">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636DAFF-F4E7-DC45-BAFC-2C98D2157972}"/>
              </a:ext>
            </a:extLst>
          </p:cNvPr>
          <p:cNvPicPr>
            <a:picLocks noChangeAspect="1"/>
          </p:cNvPicPr>
          <p:nvPr/>
        </p:nvPicPr>
        <p:blipFill>
          <a:blip r:embed="rId2"/>
          <a:stretch>
            <a:fillRect/>
          </a:stretch>
        </p:blipFill>
        <p:spPr>
          <a:xfrm>
            <a:off x="0" y="203498"/>
            <a:ext cx="9144000" cy="961842"/>
          </a:xfrm>
          <a:prstGeom prst="rect">
            <a:avLst/>
          </a:prstGeom>
        </p:spPr>
      </p:pic>
      <p:sp>
        <p:nvSpPr>
          <p:cNvPr id="6" name="Text Placeholder 3">
            <a:extLst>
              <a:ext uri="{FF2B5EF4-FFF2-40B4-BE49-F238E27FC236}">
                <a16:creationId xmlns:a16="http://schemas.microsoft.com/office/drawing/2014/main" id="{58B2DB9F-3F6D-4A48-8182-6739C32574CB}"/>
              </a:ext>
            </a:extLst>
          </p:cNvPr>
          <p:cNvSpPr txBox="1">
            <a:spLocks/>
          </p:cNvSpPr>
          <p:nvPr/>
        </p:nvSpPr>
        <p:spPr>
          <a:xfrm>
            <a:off x="416067" y="4585647"/>
            <a:ext cx="4528930" cy="281443"/>
          </a:xfrm>
          <a:prstGeom prst="rect">
            <a:avLst/>
          </a:prstGeom>
        </p:spPr>
        <p:txBody>
          <a:bodyPr anchor="b"/>
          <a:lstStyle>
            <a:lvl1pPr marL="0" indent="0" algn="l" defTabSz="457200" rtl="0" eaLnBrk="1" latinLnBrk="0" hangingPunct="1">
              <a:lnSpc>
                <a:spcPct val="100000"/>
              </a:lnSpc>
              <a:spcBef>
                <a:spcPct val="20000"/>
              </a:spcBef>
              <a:buFont typeface="Arial"/>
              <a:buNone/>
              <a:defRPr lang="en-GB" sz="1000" kern="1200" baseline="0">
                <a:solidFill>
                  <a:schemeClr val="bg1"/>
                </a:solidFill>
                <a:effectLst/>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br>
              <a:rPr lang="en-US" dirty="0">
                <a:latin typeface="Arial"/>
                <a:ea typeface="Calibri"/>
                <a:cs typeface="Times New Roman"/>
              </a:rPr>
            </a:br>
            <a:r>
              <a:rPr lang="en-US" dirty="0">
                <a:latin typeface="Arial"/>
                <a:ea typeface="Calibri"/>
                <a:cs typeface="Times New Roman"/>
              </a:rPr>
              <a:t>Official</a:t>
            </a:r>
            <a:r>
              <a:rPr lang="en-US" sz="1100" dirty="0">
                <a:latin typeface="+mn-lt"/>
                <a:ea typeface="Calibri"/>
                <a:cs typeface="Times New Roman"/>
              </a:rPr>
              <a:t> </a:t>
            </a:r>
            <a:br>
              <a:rPr lang="en-US" sz="1100" dirty="0">
                <a:latin typeface="+mn-lt"/>
                <a:ea typeface="Calibri"/>
                <a:cs typeface="Times New Roman"/>
              </a:rPr>
            </a:br>
            <a:endParaRPr lang="en-US" sz="1100" dirty="0">
              <a:latin typeface="+mn-lt"/>
              <a:ea typeface="Calibri"/>
              <a:cs typeface="Times New Roman"/>
            </a:endParaRPr>
          </a:p>
        </p:txBody>
      </p:sp>
      <p:sp>
        <p:nvSpPr>
          <p:cNvPr id="2" name="Title 1">
            <a:extLst>
              <a:ext uri="{FF2B5EF4-FFF2-40B4-BE49-F238E27FC236}">
                <a16:creationId xmlns:a16="http://schemas.microsoft.com/office/drawing/2014/main" id="{3DABC7B9-6840-02C1-00F8-1B48B54A71DC}"/>
              </a:ext>
            </a:extLst>
          </p:cNvPr>
          <p:cNvSpPr>
            <a:spLocks noGrp="1" noChangeArrowheads="1"/>
          </p:cNvSpPr>
          <p:nvPr>
            <p:ph type="title"/>
          </p:nvPr>
        </p:nvSpPr>
        <p:spPr bwMode="auto">
          <a:xfrm>
            <a:off x="466724" y="3294063"/>
            <a:ext cx="7967591" cy="584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t" anchorCtr="0" compatLnSpc="1">
            <a:prstTxWarp prst="textNoShape">
              <a:avLst/>
            </a:prstTxWarp>
          </a:bodyPr>
          <a:lstStyle/>
          <a:p>
            <a:r>
              <a:rPr lang="en-GB" altLang="en-US" dirty="0"/>
              <a:t>Workforce Disability Equality Standard Report (WDES) 2024</a:t>
            </a:r>
          </a:p>
        </p:txBody>
      </p:sp>
    </p:spTree>
    <p:extLst>
      <p:ext uri="{BB962C8B-B14F-4D97-AF65-F5344CB8AC3E}">
        <p14:creationId xmlns:p14="http://schemas.microsoft.com/office/powerpoint/2010/main" val="969325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9941DA48-D57D-D2FE-3719-B4FDCCB32F68}"/>
              </a:ext>
            </a:extLst>
          </p:cNvPr>
          <p:cNvSpPr>
            <a:spLocks noGrp="1" noChangeArrowheads="1"/>
          </p:cNvSpPr>
          <p:nvPr>
            <p:ph type="title" idx="4294967295"/>
          </p:nvPr>
        </p:nvSpPr>
        <p:spPr bwMode="auto">
          <a:xfrm>
            <a:off x="179345" y="1226427"/>
            <a:ext cx="3467705" cy="533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ctr"/>
            <a:r>
              <a:rPr lang="en-GB" altLang="en-US" sz="2800" dirty="0">
                <a:solidFill>
                  <a:schemeClr val="bg1"/>
                </a:solidFill>
                <a:latin typeface="Arial" panose="020B0604020202020204" pitchFamily="34" charset="0"/>
                <a:cs typeface="Arial" panose="020B0604020202020204" pitchFamily="34" charset="0"/>
              </a:rPr>
              <a:t>The WDES </a:t>
            </a:r>
            <a:br>
              <a:rPr lang="en-GB" altLang="en-US" sz="2800" dirty="0">
                <a:solidFill>
                  <a:schemeClr val="bg1"/>
                </a:solidFill>
                <a:latin typeface="Arial" panose="020B0604020202020204" pitchFamily="34" charset="0"/>
                <a:cs typeface="Arial" panose="020B0604020202020204" pitchFamily="34" charset="0"/>
              </a:rPr>
            </a:br>
            <a:r>
              <a:rPr lang="en-GB" altLang="en-US" sz="2800" dirty="0">
                <a:solidFill>
                  <a:schemeClr val="bg1"/>
                </a:solidFill>
                <a:latin typeface="Arial" panose="020B0604020202020204" pitchFamily="34" charset="0"/>
                <a:cs typeface="Arial" panose="020B0604020202020204" pitchFamily="34" charset="0"/>
              </a:rPr>
              <a:t>Background and Context</a:t>
            </a:r>
          </a:p>
        </p:txBody>
      </p:sp>
      <p:sp>
        <p:nvSpPr>
          <p:cNvPr id="7" name="TextBox 6">
            <a:extLst>
              <a:ext uri="{FF2B5EF4-FFF2-40B4-BE49-F238E27FC236}">
                <a16:creationId xmlns:a16="http://schemas.microsoft.com/office/drawing/2014/main" id="{B1CEF704-0046-611A-C279-33D407037DD3}"/>
              </a:ext>
            </a:extLst>
          </p:cNvPr>
          <p:cNvSpPr txBox="1"/>
          <p:nvPr/>
        </p:nvSpPr>
        <p:spPr>
          <a:xfrm>
            <a:off x="3647050" y="262810"/>
            <a:ext cx="5317605" cy="4862870"/>
          </a:xfrm>
          <a:prstGeom prst="rect">
            <a:avLst/>
          </a:prstGeom>
          <a:noFill/>
        </p:spPr>
        <p:txBody>
          <a:bodyPr wrap="square">
            <a:spAutoFit/>
          </a:bodyPr>
          <a:lstStyle/>
          <a:p>
            <a:pPr marL="0" indent="0">
              <a:spcBef>
                <a:spcPts val="1800"/>
              </a:spcBef>
              <a:buNone/>
              <a:defRPr/>
            </a:pPr>
            <a:r>
              <a:rPr lang="en-GB" sz="1400" dirty="0">
                <a:solidFill>
                  <a:schemeClr val="tx1"/>
                </a:solidFill>
                <a:latin typeface="Arial" panose="020B0604020202020204" pitchFamily="34" charset="0"/>
                <a:cs typeface="Arial" panose="020B0604020202020204" pitchFamily="34" charset="0"/>
              </a:rPr>
              <a:t>The Workforce Disability Equality Standard (WDES) was introduced within the NHS in 2019.  Its purpose is to ensure that colleagues living with disabilities, long term health conditions, or illnesses have equal access to career opportunities and receive fair treatment in the workplace.</a:t>
            </a:r>
          </a:p>
          <a:p>
            <a:pPr marL="0" indent="0">
              <a:spcBef>
                <a:spcPts val="1800"/>
              </a:spcBef>
              <a:buNone/>
              <a:defRPr/>
            </a:pPr>
            <a:r>
              <a:rPr lang="en-GB" sz="1400" dirty="0">
                <a:solidFill>
                  <a:schemeClr val="tx1"/>
                </a:solidFill>
                <a:latin typeface="Arial" panose="020B0604020202020204" pitchFamily="34" charset="0"/>
                <a:cs typeface="Arial" panose="020B0604020202020204" pitchFamily="34" charset="0"/>
              </a:rPr>
              <a:t>The WDES comprises a set of ten specific measures (metrics) which enables NHS organisations to compare the workplace and career experiences of disabled and non-disabled colleagues. NHS organisations use the metrics data to develop and publish an action plan. Year-on-year comparison enables NHS organisations to demonstrate progress against the indicators of disability equality. </a:t>
            </a:r>
          </a:p>
          <a:p>
            <a:pPr marL="0" indent="0">
              <a:spcBef>
                <a:spcPts val="1800"/>
              </a:spcBef>
              <a:buNone/>
              <a:defRPr/>
            </a:pPr>
            <a:r>
              <a:rPr lang="en-GB" sz="1400" dirty="0">
                <a:solidFill>
                  <a:schemeClr val="tx1"/>
                </a:solidFill>
                <a:latin typeface="Arial" panose="020B0604020202020204" pitchFamily="34" charset="0"/>
                <a:cs typeface="Arial" panose="020B0604020202020204" pitchFamily="34" charset="0"/>
              </a:rPr>
              <a:t>There is a requirement for NHS Trusts to report progress on their performance by publishing their performance and progress against the WDES and submit this information to NHSE on an annual basis. Commissioning Support Units (CSUs) are not required to report on this data by the NHSE WDES team, but it is required by the NHSE Assurance Team. </a:t>
            </a:r>
            <a:r>
              <a:rPr lang="en-GB" sz="1400" dirty="0">
                <a:latin typeface="Arial" panose="020B0604020202020204" pitchFamily="34" charset="0"/>
                <a:cs typeface="Arial" panose="020B0604020202020204" pitchFamily="34" charset="0"/>
              </a:rPr>
              <a:t>T</a:t>
            </a:r>
            <a:r>
              <a:rPr lang="en-GB" sz="1400" dirty="0">
                <a:solidFill>
                  <a:schemeClr val="tx1"/>
                </a:solidFill>
                <a:latin typeface="Arial" panose="020B0604020202020204" pitchFamily="34" charset="0"/>
                <a:cs typeface="Arial" panose="020B0604020202020204" pitchFamily="34" charset="0"/>
              </a:rPr>
              <a:t>his reporting has been undertaken in line with best practice and for furthering organisational inclusion. </a:t>
            </a:r>
          </a:p>
        </p:txBody>
      </p:sp>
      <p:pic>
        <p:nvPicPr>
          <p:cNvPr id="9" name="Graphic 8" descr="Cycle with people outline">
            <a:extLst>
              <a:ext uri="{FF2B5EF4-FFF2-40B4-BE49-F238E27FC236}">
                <a16:creationId xmlns:a16="http://schemas.microsoft.com/office/drawing/2014/main" id="{AA4F91C2-DBC7-2F1F-A1BC-5824133E6B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0923" y="2673255"/>
            <a:ext cx="1420838" cy="142083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293EF53-55A7-EA65-34A8-EAA8EB7BD3F9}"/>
              </a:ext>
            </a:extLst>
          </p:cNvPr>
          <p:cNvSpPr txBox="1">
            <a:spLocks noChangeArrowheads="1"/>
          </p:cNvSpPr>
          <p:nvPr/>
        </p:nvSpPr>
        <p:spPr bwMode="auto">
          <a:xfrm>
            <a:off x="179345" y="1226427"/>
            <a:ext cx="3467705" cy="533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defTabSz="914400"/>
            <a:r>
              <a:rPr lang="en-GB" altLang="en-US" sz="2800">
                <a:solidFill>
                  <a:schemeClr val="bg1"/>
                </a:solidFill>
                <a:latin typeface="Arial" panose="020B0604020202020204" pitchFamily="34" charset="0"/>
                <a:cs typeface="Arial" panose="020B0604020202020204" pitchFamily="34" charset="0"/>
              </a:rPr>
              <a:t>The WDES </a:t>
            </a:r>
            <a:br>
              <a:rPr lang="en-GB" altLang="en-US" sz="2800">
                <a:solidFill>
                  <a:schemeClr val="bg1"/>
                </a:solidFill>
                <a:latin typeface="Arial" panose="020B0604020202020204" pitchFamily="34" charset="0"/>
                <a:cs typeface="Arial" panose="020B0604020202020204" pitchFamily="34" charset="0"/>
              </a:rPr>
            </a:br>
            <a:r>
              <a:rPr lang="en-GB" altLang="en-US" sz="2800">
                <a:solidFill>
                  <a:schemeClr val="bg1"/>
                </a:solidFill>
                <a:latin typeface="Arial" panose="020B0604020202020204" pitchFamily="34" charset="0"/>
                <a:cs typeface="Arial" panose="020B0604020202020204" pitchFamily="34" charset="0"/>
              </a:rPr>
              <a:t>Background and Context</a:t>
            </a:r>
            <a:endParaRPr lang="en-GB" altLang="en-US" sz="2800" dirty="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500528E-5D3B-5928-EC56-D19F2DC5B872}"/>
              </a:ext>
            </a:extLst>
          </p:cNvPr>
          <p:cNvSpPr txBox="1"/>
          <p:nvPr/>
        </p:nvSpPr>
        <p:spPr>
          <a:xfrm>
            <a:off x="3853785" y="175846"/>
            <a:ext cx="5170640" cy="3354765"/>
          </a:xfrm>
          <a:prstGeom prst="rect">
            <a:avLst/>
          </a:prstGeom>
          <a:noFill/>
        </p:spPr>
        <p:txBody>
          <a:bodyPr wrap="square">
            <a:spAutoFit/>
          </a:bodyPr>
          <a:lstStyle/>
          <a:p>
            <a:pPr marL="0" indent="0">
              <a:spcBef>
                <a:spcPts val="1800"/>
              </a:spcBef>
              <a:buNone/>
              <a:defRPr/>
            </a:pPr>
            <a:r>
              <a:rPr lang="en-GB" sz="1400" dirty="0">
                <a:latin typeface="Arial" panose="020B0604020202020204" pitchFamily="34" charset="0"/>
                <a:cs typeface="Arial" panose="020B0604020202020204" pitchFamily="34" charset="0"/>
              </a:rPr>
              <a:t>This report provides information on NECS performance against each of the ten WDES indicators for 2023/24. The report also highlights our key achievements, areas for improvement, and an overview of the 2024 action plan. </a:t>
            </a:r>
          </a:p>
          <a:p>
            <a:pPr marL="0" indent="0">
              <a:spcBef>
                <a:spcPts val="1800"/>
              </a:spcBef>
              <a:buNone/>
              <a:defRPr/>
            </a:pPr>
            <a:r>
              <a:rPr lang="en-GB" sz="1400" dirty="0">
                <a:solidFill>
                  <a:srgbClr val="141313"/>
                </a:solidFill>
                <a:latin typeface="Arial" panose="020B0604020202020204" pitchFamily="34" charset="0"/>
                <a:cs typeface="Arial" panose="020B0604020202020204" pitchFamily="34" charset="0"/>
              </a:rPr>
              <a:t>NECS first produced a WDES report in 2023 and comparisons will be made with the 2022/23 data, with the aim of understanding where improvements are needed against the 10 indicators.</a:t>
            </a:r>
          </a:p>
          <a:p>
            <a:pPr marL="0" indent="0">
              <a:spcBef>
                <a:spcPts val="1800"/>
              </a:spcBef>
              <a:buNone/>
              <a:defRPr/>
            </a:pPr>
            <a:r>
              <a:rPr kumimoji="0" lang="en-GB" sz="1400" b="0" i="0" u="none" strike="noStrike" kern="1200" cap="none" spc="0" normalizeH="0" baseline="0" noProof="0" dirty="0">
                <a:ln>
                  <a:noFill/>
                </a:ln>
                <a:solidFill>
                  <a:srgbClr val="141313"/>
                </a:solidFill>
                <a:effectLst/>
                <a:uLnTx/>
                <a:uFillTx/>
                <a:latin typeface="Arial" panose="020B0604020202020204" pitchFamily="34" charset="0"/>
                <a:cs typeface="Arial" panose="020B0604020202020204" pitchFamily="34" charset="0"/>
              </a:rPr>
              <a:t>There is currently no requirement for CSUs to report on their WDES data by the WDES Team, but it is required by the NHSE Assurance Team. The 2024 WDES report is being undertaken in line with best practice and to ensure continuous improvement</a:t>
            </a:r>
            <a:r>
              <a:rPr lang="en-GB" sz="1400" dirty="0">
                <a:latin typeface="Arial" panose="020B0604020202020204" pitchFamily="34" charset="0"/>
                <a:cs typeface="Arial" panose="020B0604020202020204" pitchFamily="34" charset="0"/>
              </a:rPr>
              <a:t>. </a:t>
            </a:r>
          </a:p>
        </p:txBody>
      </p:sp>
      <p:pic>
        <p:nvPicPr>
          <p:cNvPr id="12" name="Graphic 11" descr="Group outline">
            <a:extLst>
              <a:ext uri="{FF2B5EF4-FFF2-40B4-BE49-F238E27FC236}">
                <a16:creationId xmlns:a16="http://schemas.microsoft.com/office/drawing/2014/main" id="{586B27AE-4045-EABC-70AD-21CDB62D37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23890" y="2571750"/>
            <a:ext cx="1357523" cy="1357523"/>
          </a:xfrm>
          <a:prstGeom prst="rect">
            <a:avLst/>
          </a:prstGeom>
        </p:spPr>
      </p:pic>
    </p:spTree>
    <p:extLst>
      <p:ext uri="{BB962C8B-B14F-4D97-AF65-F5344CB8AC3E}">
        <p14:creationId xmlns:p14="http://schemas.microsoft.com/office/powerpoint/2010/main" val="1382657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6CD9-90F3-2573-F92C-05519AC9B026}"/>
              </a:ext>
            </a:extLst>
          </p:cNvPr>
          <p:cNvSpPr>
            <a:spLocks noGrp="1"/>
          </p:cNvSpPr>
          <p:nvPr>
            <p:ph type="title"/>
          </p:nvPr>
        </p:nvSpPr>
        <p:spPr/>
        <p:txBody>
          <a:bodyPr/>
          <a:lstStyle/>
          <a:p>
            <a:r>
              <a:rPr lang="en-GB" dirty="0"/>
              <a:t>WDES Indicators</a:t>
            </a:r>
          </a:p>
        </p:txBody>
      </p:sp>
      <p:pic>
        <p:nvPicPr>
          <p:cNvPr id="14" name="Content Placeholder 13">
            <a:extLst>
              <a:ext uri="{FF2B5EF4-FFF2-40B4-BE49-F238E27FC236}">
                <a16:creationId xmlns:a16="http://schemas.microsoft.com/office/drawing/2014/main" id="{131C9BF7-0755-1C57-9599-A8624FA8B7B0}"/>
              </a:ext>
            </a:extLst>
          </p:cNvPr>
          <p:cNvPicPr>
            <a:picLocks noGrp="1" noChangeAspect="1"/>
          </p:cNvPicPr>
          <p:nvPr>
            <p:ph sz="quarter" idx="10"/>
          </p:nvPr>
        </p:nvPicPr>
        <p:blipFill>
          <a:blip r:embed="rId2"/>
          <a:stretch>
            <a:fillRect/>
          </a:stretch>
        </p:blipFill>
        <p:spPr>
          <a:xfrm>
            <a:off x="379373" y="1022350"/>
            <a:ext cx="8331276" cy="3568700"/>
          </a:xfrm>
        </p:spPr>
      </p:pic>
    </p:spTree>
    <p:extLst>
      <p:ext uri="{BB962C8B-B14F-4D97-AF65-F5344CB8AC3E}">
        <p14:creationId xmlns:p14="http://schemas.microsoft.com/office/powerpoint/2010/main" val="4088105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97E4A8-2D57-C340-AE8A-C4717091C0B3}"/>
              </a:ext>
            </a:extLst>
          </p:cNvPr>
          <p:cNvSpPr/>
          <p:nvPr/>
        </p:nvSpPr>
        <p:spPr>
          <a:xfrm>
            <a:off x="0" y="1265129"/>
            <a:ext cx="9144000" cy="3878371"/>
          </a:xfrm>
          <a:prstGeom prst="rect">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636DAFF-F4E7-DC45-BAFC-2C98D2157972}"/>
              </a:ext>
            </a:extLst>
          </p:cNvPr>
          <p:cNvPicPr>
            <a:picLocks noChangeAspect="1"/>
          </p:cNvPicPr>
          <p:nvPr/>
        </p:nvPicPr>
        <p:blipFill>
          <a:blip r:embed="rId2"/>
          <a:stretch>
            <a:fillRect/>
          </a:stretch>
        </p:blipFill>
        <p:spPr>
          <a:xfrm>
            <a:off x="0" y="203498"/>
            <a:ext cx="9144000" cy="961842"/>
          </a:xfrm>
          <a:prstGeom prst="rect">
            <a:avLst/>
          </a:prstGeom>
        </p:spPr>
      </p:pic>
      <p:sp>
        <p:nvSpPr>
          <p:cNvPr id="6" name="Text Placeholder 3">
            <a:extLst>
              <a:ext uri="{FF2B5EF4-FFF2-40B4-BE49-F238E27FC236}">
                <a16:creationId xmlns:a16="http://schemas.microsoft.com/office/drawing/2014/main" id="{58B2DB9F-3F6D-4A48-8182-6739C32574CB}"/>
              </a:ext>
            </a:extLst>
          </p:cNvPr>
          <p:cNvSpPr txBox="1">
            <a:spLocks/>
          </p:cNvSpPr>
          <p:nvPr/>
        </p:nvSpPr>
        <p:spPr>
          <a:xfrm>
            <a:off x="416067" y="4585647"/>
            <a:ext cx="4528930" cy="281443"/>
          </a:xfrm>
          <a:prstGeom prst="rect">
            <a:avLst/>
          </a:prstGeom>
        </p:spPr>
        <p:txBody>
          <a:bodyPr anchor="b"/>
          <a:lstStyle>
            <a:lvl1pPr marL="0" indent="0" algn="l" defTabSz="457200" rtl="0" eaLnBrk="1" latinLnBrk="0" hangingPunct="1">
              <a:lnSpc>
                <a:spcPct val="100000"/>
              </a:lnSpc>
              <a:spcBef>
                <a:spcPct val="20000"/>
              </a:spcBef>
              <a:buFont typeface="Arial"/>
              <a:buNone/>
              <a:defRPr lang="en-GB" sz="1000" kern="1200" baseline="0">
                <a:solidFill>
                  <a:schemeClr val="bg1"/>
                </a:solidFill>
                <a:effectLst/>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br>
              <a:rPr lang="en-US" dirty="0">
                <a:latin typeface="Arial"/>
                <a:ea typeface="Calibri"/>
                <a:cs typeface="Times New Roman"/>
              </a:rPr>
            </a:br>
            <a:r>
              <a:rPr lang="en-US" dirty="0">
                <a:latin typeface="Arial"/>
                <a:ea typeface="Calibri"/>
                <a:cs typeface="Times New Roman"/>
              </a:rPr>
              <a:t>Official</a:t>
            </a:r>
            <a:r>
              <a:rPr lang="en-US" sz="1100" dirty="0">
                <a:latin typeface="+mn-lt"/>
                <a:ea typeface="Calibri"/>
                <a:cs typeface="Times New Roman"/>
              </a:rPr>
              <a:t> </a:t>
            </a:r>
            <a:br>
              <a:rPr lang="en-US" sz="1100" dirty="0">
                <a:latin typeface="+mn-lt"/>
                <a:ea typeface="Calibri"/>
                <a:cs typeface="Times New Roman"/>
              </a:rPr>
            </a:br>
            <a:endParaRPr lang="en-US" sz="1100" dirty="0">
              <a:latin typeface="+mn-lt"/>
              <a:ea typeface="Calibri"/>
              <a:cs typeface="Times New Roman"/>
            </a:endParaRPr>
          </a:p>
        </p:txBody>
      </p:sp>
      <p:sp>
        <p:nvSpPr>
          <p:cNvPr id="7" name="Title 1">
            <a:extLst>
              <a:ext uri="{FF2B5EF4-FFF2-40B4-BE49-F238E27FC236}">
                <a16:creationId xmlns:a16="http://schemas.microsoft.com/office/drawing/2014/main" id="{ED37931B-1A8C-2453-14BB-6F022DD3B7D9}"/>
              </a:ext>
            </a:extLst>
          </p:cNvPr>
          <p:cNvSpPr>
            <a:spLocks noGrp="1"/>
          </p:cNvSpPr>
          <p:nvPr>
            <p:ph type="title"/>
          </p:nvPr>
        </p:nvSpPr>
        <p:spPr>
          <a:xfrm>
            <a:off x="296863" y="3471863"/>
            <a:ext cx="6247238" cy="584200"/>
          </a:xfrm>
        </p:spPr>
        <p:txBody>
          <a:bodyPr/>
          <a:lstStyle/>
          <a:p>
            <a:r>
              <a:rPr lang="en-GB" dirty="0"/>
              <a:t>NECS Performance Against the WDES Indicators</a:t>
            </a:r>
          </a:p>
        </p:txBody>
      </p:sp>
    </p:spTree>
    <p:extLst>
      <p:ext uri="{BB962C8B-B14F-4D97-AF65-F5344CB8AC3E}">
        <p14:creationId xmlns:p14="http://schemas.microsoft.com/office/powerpoint/2010/main" val="108912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22F04-EC72-37D7-302C-B5C530C345E7}"/>
              </a:ext>
            </a:extLst>
          </p:cNvPr>
          <p:cNvSpPr>
            <a:spLocks noGrp="1"/>
          </p:cNvSpPr>
          <p:nvPr>
            <p:ph type="title"/>
          </p:nvPr>
        </p:nvSpPr>
        <p:spPr>
          <a:xfrm>
            <a:off x="1053327" y="425034"/>
            <a:ext cx="7957323" cy="533538"/>
          </a:xfrm>
        </p:spPr>
        <p:txBody>
          <a:bodyPr/>
          <a:lstStyle/>
          <a:p>
            <a:r>
              <a:rPr lang="en-GB" dirty="0"/>
              <a:t>WDES Indicator 1: Overall Breakdown of Workforce Data</a:t>
            </a:r>
          </a:p>
        </p:txBody>
      </p:sp>
      <p:sp>
        <p:nvSpPr>
          <p:cNvPr id="5" name="TextBox 4">
            <a:extLst>
              <a:ext uri="{FF2B5EF4-FFF2-40B4-BE49-F238E27FC236}">
                <a16:creationId xmlns:a16="http://schemas.microsoft.com/office/drawing/2014/main" id="{71DF3078-9BF5-0EAB-D91A-68F9F187E107}"/>
              </a:ext>
            </a:extLst>
          </p:cNvPr>
          <p:cNvSpPr txBox="1"/>
          <p:nvPr/>
        </p:nvSpPr>
        <p:spPr>
          <a:xfrm>
            <a:off x="352423" y="958572"/>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rPr>
              <a:t>Percentage of colleagues in each of the </a:t>
            </a:r>
            <a:r>
              <a:rPr lang="en-GB" sz="1200" dirty="0" err="1">
                <a:solidFill>
                  <a:schemeClr val="bg1"/>
                </a:solidFill>
                <a:latin typeface="Arial" panose="020B0604020202020204" pitchFamily="34" charset="0"/>
                <a:cs typeface="Arial" panose="020B0604020202020204" pitchFamily="34" charset="0"/>
              </a:rPr>
              <a:t>AfC</a:t>
            </a:r>
            <a:r>
              <a:rPr lang="en-GB" sz="1200" dirty="0">
                <a:solidFill>
                  <a:schemeClr val="bg1"/>
                </a:solidFill>
                <a:latin typeface="Arial" panose="020B0604020202020204" pitchFamily="34" charset="0"/>
                <a:cs typeface="Arial" panose="020B0604020202020204" pitchFamily="34" charset="0"/>
              </a:rPr>
              <a:t> Bands 1-9 or medical and dental subgroups and VSM (including executive board members) compared with the percentage of colleagues in the overall workforce </a:t>
            </a:r>
            <a:r>
              <a:rPr lang="en-GB" sz="1200" b="1" dirty="0">
                <a:solidFill>
                  <a:schemeClr val="bg1"/>
                </a:solidFill>
                <a:latin typeface="Arial" panose="020B0604020202020204" pitchFamily="34" charset="0"/>
              </a:rPr>
              <a:t> </a:t>
            </a:r>
          </a:p>
        </p:txBody>
      </p:sp>
      <p:graphicFrame>
        <p:nvGraphicFramePr>
          <p:cNvPr id="3" name="Table 2">
            <a:extLst>
              <a:ext uri="{FF2B5EF4-FFF2-40B4-BE49-F238E27FC236}">
                <a16:creationId xmlns:a16="http://schemas.microsoft.com/office/drawing/2014/main" id="{E5092C2A-37EC-497D-AFF6-EA51BF0A50BF}"/>
              </a:ext>
            </a:extLst>
          </p:cNvPr>
          <p:cNvGraphicFramePr>
            <a:graphicFrameLocks noGrp="1"/>
          </p:cNvGraphicFramePr>
          <p:nvPr>
            <p:extLst>
              <p:ext uri="{D42A27DB-BD31-4B8C-83A1-F6EECF244321}">
                <p14:modId xmlns:p14="http://schemas.microsoft.com/office/powerpoint/2010/main" val="1104279838"/>
              </p:ext>
            </p:extLst>
          </p:nvPr>
        </p:nvGraphicFramePr>
        <p:xfrm>
          <a:off x="352423" y="1724675"/>
          <a:ext cx="4680435" cy="1418672"/>
        </p:xfrm>
        <a:graphic>
          <a:graphicData uri="http://schemas.openxmlformats.org/drawingml/2006/table">
            <a:tbl>
              <a:tblPr firstRow="1" bandRow="1">
                <a:tableStyleId>{5C22544A-7EE6-4342-B048-85BDC9FD1C3A}</a:tableStyleId>
              </a:tblPr>
              <a:tblGrid>
                <a:gridCol w="1082323">
                  <a:extLst>
                    <a:ext uri="{9D8B030D-6E8A-4147-A177-3AD203B41FA5}">
                      <a16:colId xmlns:a16="http://schemas.microsoft.com/office/drawing/2014/main" val="3090704156"/>
                    </a:ext>
                  </a:extLst>
                </a:gridCol>
                <a:gridCol w="869335">
                  <a:extLst>
                    <a:ext uri="{9D8B030D-6E8A-4147-A177-3AD203B41FA5}">
                      <a16:colId xmlns:a16="http://schemas.microsoft.com/office/drawing/2014/main" val="860402990"/>
                    </a:ext>
                  </a:extLst>
                </a:gridCol>
                <a:gridCol w="869335">
                  <a:extLst>
                    <a:ext uri="{9D8B030D-6E8A-4147-A177-3AD203B41FA5}">
                      <a16:colId xmlns:a16="http://schemas.microsoft.com/office/drawing/2014/main" val="682633701"/>
                    </a:ext>
                  </a:extLst>
                </a:gridCol>
                <a:gridCol w="1859442">
                  <a:extLst>
                    <a:ext uri="{9D8B030D-6E8A-4147-A177-3AD203B41FA5}">
                      <a16:colId xmlns:a16="http://schemas.microsoft.com/office/drawing/2014/main" val="3424403105"/>
                    </a:ext>
                  </a:extLst>
                </a:gridCol>
              </a:tblGrid>
              <a:tr h="403026">
                <a:tc>
                  <a:txBody>
                    <a:bodyPr/>
                    <a:lstStyle/>
                    <a:p>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2023/24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2023/24 Performance compared with</a:t>
                      </a:r>
                      <a:r>
                        <a:rPr lang="en-GB" sz="900" baseline="0" dirty="0">
                          <a:latin typeface="Arial" panose="020B0604020202020204" pitchFamily="34" charset="0"/>
                          <a:cs typeface="Arial" panose="020B0604020202020204" pitchFamily="34" charset="0"/>
                        </a:rPr>
                        <a:t> 2022/23 (%)</a:t>
                      </a: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70062870"/>
                  </a:ext>
                </a:extLst>
              </a:tr>
              <a:tr h="323818">
                <a:tc>
                  <a:txBody>
                    <a:bodyPr/>
                    <a:lstStyle/>
                    <a:p>
                      <a:r>
                        <a:rPr lang="en-GB" sz="900" b="1" dirty="0">
                          <a:solidFill>
                            <a:schemeClr val="bg1"/>
                          </a:solidFill>
                          <a:latin typeface="Arial" panose="020B0604020202020204" pitchFamily="34" charset="0"/>
                          <a:cs typeface="Arial" panose="020B0604020202020204" pitchFamily="34" charset="0"/>
                        </a:rPr>
                        <a:t>Non-Disabled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effectLst/>
                          <a:latin typeface="Arial" panose="020B0604020202020204" pitchFamily="34" charset="0"/>
                        </a:rPr>
                        <a:t>82.4%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83.0%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4150873"/>
                  </a:ext>
                </a:extLst>
              </a:tr>
              <a:tr h="292309">
                <a:tc>
                  <a:txBody>
                    <a:bodyPr/>
                    <a:lstStyle/>
                    <a:p>
                      <a:r>
                        <a:rPr lang="en-GB" sz="900" b="1" dirty="0">
                          <a:solidFill>
                            <a:schemeClr val="bg1"/>
                          </a:solidFill>
                          <a:latin typeface="Arial" panose="020B0604020202020204" pitchFamily="34" charset="0"/>
                          <a:cs typeface="Arial" panose="020B0604020202020204" pitchFamily="34" charset="0"/>
                        </a:rPr>
                        <a:t>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effectLst/>
                          <a:latin typeface="Arial" panose="020B0604020202020204" pitchFamily="34" charset="0"/>
                        </a:rPr>
                        <a:t>9.6%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8.7%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355684"/>
                  </a:ext>
                </a:extLst>
              </a:tr>
              <a:tr h="399519">
                <a:tc>
                  <a:txBody>
                    <a:bodyPr/>
                    <a:lstStyle/>
                    <a:p>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effectLst/>
                          <a:latin typeface="Arial" panose="020B0604020202020204" pitchFamily="34" charset="0"/>
                        </a:rPr>
                        <a:t>8.0%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8.2%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9536834"/>
                  </a:ext>
                </a:extLst>
              </a:tr>
            </a:tbl>
          </a:graphicData>
        </a:graphic>
      </p:graphicFrame>
      <p:pic>
        <p:nvPicPr>
          <p:cNvPr id="4" name="Picture 3">
            <a:extLst>
              <a:ext uri="{FF2B5EF4-FFF2-40B4-BE49-F238E27FC236}">
                <a16:creationId xmlns:a16="http://schemas.microsoft.com/office/drawing/2014/main" id="{7232C764-962C-0052-F292-F2DA8B01D3A5}"/>
              </a:ext>
            </a:extLst>
          </p:cNvPr>
          <p:cNvPicPr>
            <a:picLocks noChangeAspect="1"/>
          </p:cNvPicPr>
          <p:nvPr/>
        </p:nvPicPr>
        <p:blipFill rotWithShape="1">
          <a:blip r:embed="rId2"/>
          <a:srcRect l="12025" t="4027" r="11067" b="2471"/>
          <a:stretch/>
        </p:blipFill>
        <p:spPr>
          <a:xfrm>
            <a:off x="5211670" y="1733702"/>
            <a:ext cx="3525928" cy="2582265"/>
          </a:xfrm>
          <a:prstGeom prst="rect">
            <a:avLst/>
          </a:prstGeom>
        </p:spPr>
      </p:pic>
      <p:sp>
        <p:nvSpPr>
          <p:cNvPr id="7" name="TextBox 6">
            <a:extLst>
              <a:ext uri="{FF2B5EF4-FFF2-40B4-BE49-F238E27FC236}">
                <a16:creationId xmlns:a16="http://schemas.microsoft.com/office/drawing/2014/main" id="{382E97E6-DD60-BD61-C786-48BD5596485E}"/>
              </a:ext>
            </a:extLst>
          </p:cNvPr>
          <p:cNvSpPr txBox="1"/>
          <p:nvPr/>
        </p:nvSpPr>
        <p:spPr>
          <a:xfrm>
            <a:off x="352423" y="3333471"/>
            <a:ext cx="4680434" cy="1384995"/>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There has been a 0.9% reduction in the number of disabled colleagues in 2023/24. There has also been a slight increase in the number of colleagues with an unknown disability status of 0.2%. However, during the change process, the number of colleagues in the overall workforce reduced by 5.5% (109 colleagues).</a:t>
            </a:r>
            <a:endParaRPr lang="en-GB" sz="1400" dirty="0">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3026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22F04-EC72-37D7-302C-B5C530C345E7}"/>
              </a:ext>
            </a:extLst>
          </p:cNvPr>
          <p:cNvSpPr>
            <a:spLocks noGrp="1"/>
          </p:cNvSpPr>
          <p:nvPr>
            <p:ph type="title"/>
          </p:nvPr>
        </p:nvSpPr>
        <p:spPr>
          <a:xfrm>
            <a:off x="1053327" y="425034"/>
            <a:ext cx="7957323" cy="533538"/>
          </a:xfrm>
        </p:spPr>
        <p:txBody>
          <a:bodyPr/>
          <a:lstStyle/>
          <a:p>
            <a:r>
              <a:rPr lang="en-GB" dirty="0"/>
              <a:t>WDES Indicator 1: Overall Breakdown of Workforce Data</a:t>
            </a:r>
          </a:p>
        </p:txBody>
      </p:sp>
      <p:sp>
        <p:nvSpPr>
          <p:cNvPr id="5" name="TextBox 4">
            <a:extLst>
              <a:ext uri="{FF2B5EF4-FFF2-40B4-BE49-F238E27FC236}">
                <a16:creationId xmlns:a16="http://schemas.microsoft.com/office/drawing/2014/main" id="{71DF3078-9BF5-0EAB-D91A-68F9F187E107}"/>
              </a:ext>
            </a:extLst>
          </p:cNvPr>
          <p:cNvSpPr txBox="1"/>
          <p:nvPr/>
        </p:nvSpPr>
        <p:spPr>
          <a:xfrm>
            <a:off x="352423" y="958572"/>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rPr>
              <a:t>Percentage of colleagues in each of the </a:t>
            </a:r>
            <a:r>
              <a:rPr lang="en-GB" sz="1200" dirty="0" err="1">
                <a:solidFill>
                  <a:schemeClr val="bg1"/>
                </a:solidFill>
                <a:latin typeface="Arial" panose="020B0604020202020204" pitchFamily="34" charset="0"/>
                <a:cs typeface="Arial" panose="020B0604020202020204" pitchFamily="34" charset="0"/>
              </a:rPr>
              <a:t>AfC</a:t>
            </a:r>
            <a:r>
              <a:rPr lang="en-GB" sz="1200" dirty="0">
                <a:solidFill>
                  <a:schemeClr val="bg1"/>
                </a:solidFill>
                <a:latin typeface="Arial" panose="020B0604020202020204" pitchFamily="34" charset="0"/>
                <a:cs typeface="Arial" panose="020B0604020202020204" pitchFamily="34" charset="0"/>
              </a:rPr>
              <a:t> Bands 1-9 or medical and dental subgroups and VSM (including executive board members) compared with the percentage of colleagues in the overall workforce </a:t>
            </a:r>
            <a:r>
              <a:rPr lang="en-GB" sz="1200" b="1" dirty="0">
                <a:solidFill>
                  <a:schemeClr val="bg1"/>
                </a:solidFill>
                <a:latin typeface="Arial" panose="020B0604020202020204" pitchFamily="34" charset="0"/>
              </a:rPr>
              <a:t> </a:t>
            </a:r>
          </a:p>
        </p:txBody>
      </p:sp>
      <p:graphicFrame>
        <p:nvGraphicFramePr>
          <p:cNvPr id="3" name="Table 2">
            <a:extLst>
              <a:ext uri="{FF2B5EF4-FFF2-40B4-BE49-F238E27FC236}">
                <a16:creationId xmlns:a16="http://schemas.microsoft.com/office/drawing/2014/main" id="{B099948E-EEEE-D12F-2BD3-F5CDF2533915}"/>
              </a:ext>
            </a:extLst>
          </p:cNvPr>
          <p:cNvGraphicFramePr>
            <a:graphicFrameLocks noGrp="1"/>
          </p:cNvGraphicFramePr>
          <p:nvPr>
            <p:extLst>
              <p:ext uri="{D42A27DB-BD31-4B8C-83A1-F6EECF244321}">
                <p14:modId xmlns:p14="http://schemas.microsoft.com/office/powerpoint/2010/main" val="712386337"/>
              </p:ext>
            </p:extLst>
          </p:nvPr>
        </p:nvGraphicFramePr>
        <p:xfrm>
          <a:off x="352424" y="1493737"/>
          <a:ext cx="8385175" cy="1692884"/>
        </p:xfrm>
        <a:graphic>
          <a:graphicData uri="http://schemas.openxmlformats.org/drawingml/2006/table">
            <a:tbl>
              <a:tblPr firstRow="1" bandRow="1">
                <a:tableStyleId>{5C22544A-7EE6-4342-B048-85BDC9FD1C3A}</a:tableStyleId>
              </a:tblPr>
              <a:tblGrid>
                <a:gridCol w="1027975">
                  <a:extLst>
                    <a:ext uri="{9D8B030D-6E8A-4147-A177-3AD203B41FA5}">
                      <a16:colId xmlns:a16="http://schemas.microsoft.com/office/drawing/2014/main" val="1686272608"/>
                    </a:ext>
                  </a:extLst>
                </a:gridCol>
                <a:gridCol w="919650">
                  <a:extLst>
                    <a:ext uri="{9D8B030D-6E8A-4147-A177-3AD203B41FA5}">
                      <a16:colId xmlns:a16="http://schemas.microsoft.com/office/drawing/2014/main" val="113839854"/>
                    </a:ext>
                  </a:extLst>
                </a:gridCol>
                <a:gridCol w="919650">
                  <a:extLst>
                    <a:ext uri="{9D8B030D-6E8A-4147-A177-3AD203B41FA5}">
                      <a16:colId xmlns:a16="http://schemas.microsoft.com/office/drawing/2014/main" val="500915541"/>
                    </a:ext>
                  </a:extLst>
                </a:gridCol>
                <a:gridCol w="919650">
                  <a:extLst>
                    <a:ext uri="{9D8B030D-6E8A-4147-A177-3AD203B41FA5}">
                      <a16:colId xmlns:a16="http://schemas.microsoft.com/office/drawing/2014/main" val="460292243"/>
                    </a:ext>
                  </a:extLst>
                </a:gridCol>
                <a:gridCol w="919650">
                  <a:extLst>
                    <a:ext uri="{9D8B030D-6E8A-4147-A177-3AD203B41FA5}">
                      <a16:colId xmlns:a16="http://schemas.microsoft.com/office/drawing/2014/main" val="361263464"/>
                    </a:ext>
                  </a:extLst>
                </a:gridCol>
                <a:gridCol w="919650">
                  <a:extLst>
                    <a:ext uri="{9D8B030D-6E8A-4147-A177-3AD203B41FA5}">
                      <a16:colId xmlns:a16="http://schemas.microsoft.com/office/drawing/2014/main" val="2472583036"/>
                    </a:ext>
                  </a:extLst>
                </a:gridCol>
                <a:gridCol w="919650">
                  <a:extLst>
                    <a:ext uri="{9D8B030D-6E8A-4147-A177-3AD203B41FA5}">
                      <a16:colId xmlns:a16="http://schemas.microsoft.com/office/drawing/2014/main" val="3468867129"/>
                    </a:ext>
                  </a:extLst>
                </a:gridCol>
                <a:gridCol w="919650">
                  <a:extLst>
                    <a:ext uri="{9D8B030D-6E8A-4147-A177-3AD203B41FA5}">
                      <a16:colId xmlns:a16="http://schemas.microsoft.com/office/drawing/2014/main" val="2493048227"/>
                    </a:ext>
                  </a:extLst>
                </a:gridCol>
                <a:gridCol w="919650">
                  <a:extLst>
                    <a:ext uri="{9D8B030D-6E8A-4147-A177-3AD203B41FA5}">
                      <a16:colId xmlns:a16="http://schemas.microsoft.com/office/drawing/2014/main" val="2024869701"/>
                    </a:ext>
                  </a:extLst>
                </a:gridCol>
              </a:tblGrid>
              <a:tr h="241574">
                <a:tc gridSpan="9">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Disability Status for Each Banding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89109334"/>
                  </a:ext>
                </a:extLst>
              </a:tr>
              <a:tr h="241574">
                <a:tc rowSpan="2">
                  <a:txBody>
                    <a:bodyPr/>
                    <a:lstStyle/>
                    <a:p>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2023/24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108488595"/>
                  </a:ext>
                </a:extLst>
              </a:tr>
              <a:tr h="381169">
                <a:tc vMerge="1">
                  <a:txBody>
                    <a:bodyPr/>
                    <a:lstStyle/>
                    <a:p>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8a-8b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8c-VSM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8a-8b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8c-VSM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19405016"/>
                  </a:ext>
                </a:extLst>
              </a:tr>
              <a:tr h="239766">
                <a:tc>
                  <a:txBody>
                    <a:bodyPr/>
                    <a:lstStyle/>
                    <a:p>
                      <a:r>
                        <a:rPr lang="en-GB" sz="900" b="1" dirty="0">
                          <a:solidFill>
                            <a:schemeClr val="bg1"/>
                          </a:solidFill>
                          <a:latin typeface="Arial" panose="020B0604020202020204" pitchFamily="34" charset="0"/>
                          <a:cs typeface="Arial" panose="020B0604020202020204" pitchFamily="34" charset="0"/>
                        </a:rPr>
                        <a:t>Non-Disabled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80.4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80.3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90.5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81.2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81.2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89.8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80.1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9984754"/>
                  </a:ext>
                </a:extLst>
              </a:tr>
              <a:tr h="274301">
                <a:tc>
                  <a:txBody>
                    <a:bodyPr/>
                    <a:lstStyle/>
                    <a:p>
                      <a:r>
                        <a:rPr lang="en-GB" sz="900" b="1" dirty="0">
                          <a:solidFill>
                            <a:schemeClr val="bg1"/>
                          </a:solidFill>
                          <a:latin typeface="Arial" panose="020B0604020202020204" pitchFamily="34" charset="0"/>
                          <a:cs typeface="Arial" panose="020B0604020202020204" pitchFamily="34" charset="0"/>
                        </a:rPr>
                        <a:t>Disabled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14.3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10.3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6.7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11.2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6.2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6.6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0397108"/>
                  </a:ext>
                </a:extLst>
              </a:tr>
              <a:tr h="314500">
                <a:tc>
                  <a:txBody>
                    <a:bodyPr/>
                    <a:lstStyle/>
                    <a:p>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5.3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5.4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12.1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6.6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13.2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6250071"/>
                  </a:ext>
                </a:extLst>
              </a:tr>
            </a:tbl>
          </a:graphicData>
        </a:graphic>
      </p:graphicFrame>
      <p:sp>
        <p:nvSpPr>
          <p:cNvPr id="4" name="TextBox 3">
            <a:extLst>
              <a:ext uri="{FF2B5EF4-FFF2-40B4-BE49-F238E27FC236}">
                <a16:creationId xmlns:a16="http://schemas.microsoft.com/office/drawing/2014/main" id="{0EB4478C-3387-B626-3BF2-1040605917FB}"/>
              </a:ext>
            </a:extLst>
          </p:cNvPr>
          <p:cNvSpPr txBox="1"/>
          <p:nvPr/>
        </p:nvSpPr>
        <p:spPr>
          <a:xfrm>
            <a:off x="352425" y="3348995"/>
            <a:ext cx="8385175" cy="1338828"/>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There has been a reduction in the number of disabled colleagues in bands 1-4 (-3.1%), 5-7 (-1.3%), and 8c-VSM (-0.1%), but an increase in disabled colleagues in bands 8a-8b (+2.1%), since 2022/23.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Overall, disclosure rates have slightly reduced since 2022/23, with the lowest disclosure rates in bands 5-7 and 8c-VSM.</a:t>
            </a:r>
          </a:p>
          <a:p>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9837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A0AAF-296A-436D-8B28-BD5B68804293}"/>
              </a:ext>
            </a:extLst>
          </p:cNvPr>
          <p:cNvSpPr>
            <a:spLocks noGrp="1"/>
          </p:cNvSpPr>
          <p:nvPr>
            <p:ph type="title"/>
          </p:nvPr>
        </p:nvSpPr>
        <p:spPr/>
        <p:txBody>
          <a:bodyPr/>
          <a:lstStyle/>
          <a:p>
            <a:r>
              <a:rPr lang="en-GB" dirty="0"/>
              <a:t>WDES Indicator 2: Recruitment</a:t>
            </a:r>
          </a:p>
        </p:txBody>
      </p:sp>
      <p:sp>
        <p:nvSpPr>
          <p:cNvPr id="5" name="TextBox 4">
            <a:extLst>
              <a:ext uri="{FF2B5EF4-FFF2-40B4-BE49-F238E27FC236}">
                <a16:creationId xmlns:a16="http://schemas.microsoft.com/office/drawing/2014/main" id="{75AF76B4-5985-899E-F931-EAB8F14BEB3F}"/>
              </a:ext>
            </a:extLst>
          </p:cNvPr>
          <p:cNvSpPr txBox="1"/>
          <p:nvPr/>
        </p:nvSpPr>
        <p:spPr>
          <a:xfrm>
            <a:off x="352424" y="1036350"/>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Compare the data for Disabled and Non-Disabled colleagues: Relative likelihood of colleagues being appointed from shortlisting across all posts. </a:t>
            </a:r>
          </a:p>
        </p:txBody>
      </p:sp>
      <p:sp>
        <p:nvSpPr>
          <p:cNvPr id="7" name="TextBox 6">
            <a:extLst>
              <a:ext uri="{FF2B5EF4-FFF2-40B4-BE49-F238E27FC236}">
                <a16:creationId xmlns:a16="http://schemas.microsoft.com/office/drawing/2014/main" id="{E4165559-1D9A-2374-32E1-5B6BB0E0D72C}"/>
              </a:ext>
            </a:extLst>
          </p:cNvPr>
          <p:cNvSpPr txBox="1"/>
          <p:nvPr/>
        </p:nvSpPr>
        <p:spPr>
          <a:xfrm>
            <a:off x="270535" y="3218055"/>
            <a:ext cx="8275384" cy="1938992"/>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Since 2022/23, a higher proportion of non-disabled applicants have been shortlisted and appointed than disabled applicants.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relative likelihood of non-disabled applicants being appointed from shortlisting is higher than disabled applicants (1.62), almost doubling since 2022/23 (0.82). This shows that non-disabled applicants more likely to be appointed to a role than disabled applicants.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It should be noted that NECS has been undergoing consultation for much of 2023-24 meaning a 77% reduction in external recruitment compared with previous years, which reduced the opportunity to diversify the workforce through external recruitment. </a:t>
            </a:r>
          </a:p>
        </p:txBody>
      </p:sp>
      <p:graphicFrame>
        <p:nvGraphicFramePr>
          <p:cNvPr id="3" name="Table 2">
            <a:extLst>
              <a:ext uri="{FF2B5EF4-FFF2-40B4-BE49-F238E27FC236}">
                <a16:creationId xmlns:a16="http://schemas.microsoft.com/office/drawing/2014/main" id="{F9A0E32A-45CE-EE03-85E5-391669EA95C9}"/>
              </a:ext>
            </a:extLst>
          </p:cNvPr>
          <p:cNvGraphicFramePr>
            <a:graphicFrameLocks noGrp="1"/>
          </p:cNvGraphicFramePr>
          <p:nvPr>
            <p:extLst>
              <p:ext uri="{D42A27DB-BD31-4B8C-83A1-F6EECF244321}">
                <p14:modId xmlns:p14="http://schemas.microsoft.com/office/powerpoint/2010/main" val="3524972507"/>
              </p:ext>
            </p:extLst>
          </p:nvPr>
        </p:nvGraphicFramePr>
        <p:xfrm>
          <a:off x="352422" y="1543204"/>
          <a:ext cx="8385176" cy="1706393"/>
        </p:xfrm>
        <a:graphic>
          <a:graphicData uri="http://schemas.openxmlformats.org/drawingml/2006/table">
            <a:tbl>
              <a:tblPr>
                <a:tableStyleId>{5C22544A-7EE6-4342-B048-85BDC9FD1C3A}</a:tableStyleId>
              </a:tblPr>
              <a:tblGrid>
                <a:gridCol w="857081">
                  <a:extLst>
                    <a:ext uri="{9D8B030D-6E8A-4147-A177-3AD203B41FA5}">
                      <a16:colId xmlns:a16="http://schemas.microsoft.com/office/drawing/2014/main" val="4184279541"/>
                    </a:ext>
                  </a:extLst>
                </a:gridCol>
                <a:gridCol w="1002485">
                  <a:extLst>
                    <a:ext uri="{9D8B030D-6E8A-4147-A177-3AD203B41FA5}">
                      <a16:colId xmlns:a16="http://schemas.microsoft.com/office/drawing/2014/main" val="1469260205"/>
                    </a:ext>
                  </a:extLst>
                </a:gridCol>
                <a:gridCol w="1002485">
                  <a:extLst>
                    <a:ext uri="{9D8B030D-6E8A-4147-A177-3AD203B41FA5}">
                      <a16:colId xmlns:a16="http://schemas.microsoft.com/office/drawing/2014/main" val="2493008312"/>
                    </a:ext>
                  </a:extLst>
                </a:gridCol>
                <a:gridCol w="1625195">
                  <a:extLst>
                    <a:ext uri="{9D8B030D-6E8A-4147-A177-3AD203B41FA5}">
                      <a16:colId xmlns:a16="http://schemas.microsoft.com/office/drawing/2014/main" val="2392919218"/>
                    </a:ext>
                  </a:extLst>
                </a:gridCol>
                <a:gridCol w="1136367">
                  <a:extLst>
                    <a:ext uri="{9D8B030D-6E8A-4147-A177-3AD203B41FA5}">
                      <a16:colId xmlns:a16="http://schemas.microsoft.com/office/drawing/2014/main" val="151607636"/>
                    </a:ext>
                  </a:extLst>
                </a:gridCol>
                <a:gridCol w="1145141">
                  <a:extLst>
                    <a:ext uri="{9D8B030D-6E8A-4147-A177-3AD203B41FA5}">
                      <a16:colId xmlns:a16="http://schemas.microsoft.com/office/drawing/2014/main" val="1552018305"/>
                    </a:ext>
                  </a:extLst>
                </a:gridCol>
                <a:gridCol w="1616422">
                  <a:extLst>
                    <a:ext uri="{9D8B030D-6E8A-4147-A177-3AD203B41FA5}">
                      <a16:colId xmlns:a16="http://schemas.microsoft.com/office/drawing/2014/main" val="4211709852"/>
                    </a:ext>
                  </a:extLst>
                </a:gridCol>
              </a:tblGrid>
              <a:tr h="224697">
                <a:tc gridSpan="4">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2022/23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2023/24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935734536"/>
                  </a:ext>
                </a:extLst>
              </a:tr>
              <a:tr h="423962">
                <a:tc>
                  <a:txBody>
                    <a:bodyPr/>
                    <a:lstStyle/>
                    <a:p>
                      <a:pPr algn="ctr" fontAlgn="b"/>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Shortlisted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Appointed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non-disabled applicants being appointed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Shortlisted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Appointed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non-disabled applicants being appointed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339569243"/>
                  </a:ext>
                </a:extLst>
              </a:tr>
              <a:tr h="422833">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Disabled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dirty="0">
                          <a:latin typeface="Arial" panose="020B0604020202020204" pitchFamily="34" charset="0"/>
                          <a:cs typeface="Arial" panose="020B0604020202020204" pitchFamily="34" charset="0"/>
                        </a:rPr>
                        <a:t>196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3">
                  <a:txBody>
                    <a:bodyPr/>
                    <a:lstStyle/>
                    <a:p>
                      <a:pPr algn="ctr"/>
                      <a:r>
                        <a:rPr lang="en-GB" sz="900" dirty="0">
                          <a:latin typeface="Arial" panose="020B0604020202020204" pitchFamily="34" charset="0"/>
                          <a:cs typeface="Arial" panose="020B0604020202020204" pitchFamily="34" charset="0"/>
                        </a:rPr>
                        <a:t>0.82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48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1.62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2534564"/>
                  </a:ext>
                </a:extLst>
              </a:tr>
              <a:tr h="273300">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Non-Disabled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dirty="0">
                          <a:latin typeface="Arial" panose="020B0604020202020204" pitchFamily="34" charset="0"/>
                          <a:cs typeface="Arial" panose="020B0604020202020204" pitchFamily="34" charset="0"/>
                        </a:rPr>
                        <a:t>1893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221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388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105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96260284"/>
                  </a:ext>
                </a:extLst>
              </a:tr>
              <a:tr h="361601">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Unknown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dirty="0">
                          <a:latin typeface="Arial" panose="020B0604020202020204" pitchFamily="34" charset="0"/>
                          <a:cs typeface="Arial" panose="020B0604020202020204" pitchFamily="34" charset="0"/>
                        </a:rPr>
                        <a:t>66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marL="0" algn="ctr" defTabSz="457200" rtl="0" eaLnBrk="1" fontAlgn="b" latinLnBrk="0" hangingPunct="1"/>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algn="ctr" defTabSz="457200" rtl="0" eaLnBrk="1" fontAlgn="b" latinLnBrk="0" hangingPunct="1"/>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4541878"/>
                  </a:ext>
                </a:extLst>
              </a:tr>
            </a:tbl>
          </a:graphicData>
        </a:graphic>
      </p:graphicFrame>
    </p:spTree>
    <p:extLst>
      <p:ext uri="{BB962C8B-B14F-4D97-AF65-F5344CB8AC3E}">
        <p14:creationId xmlns:p14="http://schemas.microsoft.com/office/powerpoint/2010/main" val="639570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C3AFE-3CD7-4147-668C-77A77F09839C}"/>
              </a:ext>
            </a:extLst>
          </p:cNvPr>
          <p:cNvSpPr>
            <a:spLocks noGrp="1"/>
          </p:cNvSpPr>
          <p:nvPr>
            <p:ph type="title"/>
          </p:nvPr>
        </p:nvSpPr>
        <p:spPr/>
        <p:txBody>
          <a:bodyPr/>
          <a:lstStyle/>
          <a:p>
            <a:r>
              <a:rPr lang="en-GB" dirty="0"/>
              <a:t>WDES Indicator 3: Formal Capability Processes</a:t>
            </a:r>
          </a:p>
        </p:txBody>
      </p:sp>
      <p:sp>
        <p:nvSpPr>
          <p:cNvPr id="3" name="Content Placeholder 2">
            <a:extLst>
              <a:ext uri="{FF2B5EF4-FFF2-40B4-BE49-F238E27FC236}">
                <a16:creationId xmlns:a16="http://schemas.microsoft.com/office/drawing/2014/main" id="{97A65158-7D68-269D-AB59-53F11A5BBA1D}"/>
              </a:ext>
            </a:extLst>
          </p:cNvPr>
          <p:cNvSpPr>
            <a:spLocks noGrp="1"/>
          </p:cNvSpPr>
          <p:nvPr>
            <p:ph sz="quarter" idx="10"/>
          </p:nvPr>
        </p:nvSpPr>
        <p:spPr>
          <a:xfrm>
            <a:off x="294877" y="1311665"/>
            <a:ext cx="8385174" cy="3560586"/>
          </a:xfrm>
        </p:spPr>
        <p:txBody>
          <a:bodyPr/>
          <a:lstStyle/>
          <a:p>
            <a:r>
              <a:rPr lang="en-GB" sz="1200" dirty="0">
                <a:solidFill>
                  <a:schemeClr val="tx1"/>
                </a:solidFill>
              </a:rPr>
              <a:t>NECS records and monitors all capability cases based on protected characteristics and makes note of the reason behind the case. This indicator looks at the number of capability cases over a 2-year period and considers whether they might be on the grounds of ill health</a:t>
            </a:r>
          </a:p>
          <a:p>
            <a:endParaRPr lang="en-GB" sz="1200" dirty="0">
              <a:solidFill>
                <a:schemeClr val="tx1"/>
              </a:solidFill>
            </a:endParaRPr>
          </a:p>
          <a:p>
            <a:r>
              <a:rPr kumimoji="0" lang="en-GB"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Where the number of colleagues entering a formal capability process is 5 or less, NECS will not disclose or publish the information for reporting purposes to maintain confidentiality and anonymity of individuals subject to such processes</a:t>
            </a:r>
          </a:p>
          <a:p>
            <a:endParaRPr lang="en-GB" sz="1200" dirty="0">
              <a:solidFill>
                <a:schemeClr val="tx1"/>
              </a:solidFill>
            </a:endParaRPr>
          </a:p>
          <a:p>
            <a:r>
              <a:rPr kumimoji="0" lang="en-GB"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The total number of colleagues that entered a formal capability process across NECS for the period 1</a:t>
            </a:r>
            <a:r>
              <a:rPr kumimoji="0" lang="en-GB" sz="1200" b="0" i="0" u="none" strike="noStrike" kern="1200" cap="none" spc="0" normalizeH="0" baseline="30000" noProof="0" dirty="0">
                <a:ln>
                  <a:noFill/>
                </a:ln>
                <a:solidFill>
                  <a:schemeClr val="tx1"/>
                </a:solidFill>
                <a:effectLst/>
                <a:uLnTx/>
                <a:uFillTx/>
                <a:latin typeface="Arial" panose="020B0604020202020204" pitchFamily="34" charset="0"/>
                <a:ea typeface="+mn-ea"/>
                <a:cs typeface="Arial" panose="020B0604020202020204" pitchFamily="34" charset="0"/>
              </a:rPr>
              <a:t>st</a:t>
            </a:r>
            <a:r>
              <a:rPr kumimoji="0" lang="en-GB"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April 2022 to 31</a:t>
            </a:r>
            <a:r>
              <a:rPr kumimoji="0" lang="en-GB" sz="1200" b="0" i="0" u="none" strike="noStrike" kern="1200" cap="none" spc="0" normalizeH="0" baseline="30000" noProof="0" dirty="0">
                <a:ln>
                  <a:noFill/>
                </a:ln>
                <a:solidFill>
                  <a:schemeClr val="tx1"/>
                </a:solidFill>
                <a:effectLst/>
                <a:uLnTx/>
                <a:uFillTx/>
                <a:latin typeface="Arial" panose="020B0604020202020204" pitchFamily="34" charset="0"/>
                <a:ea typeface="+mn-ea"/>
                <a:cs typeface="Arial" panose="020B0604020202020204" pitchFamily="34" charset="0"/>
              </a:rPr>
              <a:t>st</a:t>
            </a:r>
            <a:r>
              <a:rPr kumimoji="0" lang="en-GB"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March 2024 is 14 (average of 7 over two years), a reduction from 2021/23, where there were 16 recorded cases over a 2-year period (average of 8 over two years). As certain disability status groups comprise 5 or fewer colleagues entering the formal capability process, it is not possible to share this information</a:t>
            </a:r>
          </a:p>
          <a:p>
            <a:endParaRPr lang="en-GB" sz="1200" dirty="0">
              <a:solidFill>
                <a:schemeClr val="tx1"/>
              </a:solidFill>
            </a:endParaRPr>
          </a:p>
          <a:p>
            <a:r>
              <a:rPr kumimoji="0" lang="en-GB"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Analysis of the </a:t>
            </a:r>
            <a:r>
              <a:rPr lang="en-GB" sz="1200" dirty="0">
                <a:solidFill>
                  <a:schemeClr val="tx1"/>
                </a:solidFill>
              </a:rPr>
              <a:t>2022/24 </a:t>
            </a:r>
            <a:r>
              <a:rPr kumimoji="0" lang="en-GB"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data </a:t>
            </a:r>
            <a:r>
              <a:rPr lang="en-GB" sz="1200" dirty="0">
                <a:solidFill>
                  <a:schemeClr val="tx1"/>
                </a:solidFill>
              </a:rPr>
              <a:t>shows that disabled </a:t>
            </a:r>
            <a:r>
              <a:rPr kumimoji="0" lang="en-GB"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colleagues are more likely to enter a capability process than their non-disabled counterparts (3.57), an increase from 2021/23 (1.33)</a:t>
            </a:r>
          </a:p>
          <a:p>
            <a:endParaRPr lang="en-GB" sz="1200" dirty="0">
              <a:solidFill>
                <a:schemeClr val="tx1"/>
              </a:solidFill>
              <a:highlight>
                <a:srgbClr val="FFFF00"/>
              </a:highlight>
            </a:endParaRPr>
          </a:p>
          <a:p>
            <a:r>
              <a:rPr lang="en-GB" sz="1200" dirty="0">
                <a:solidFill>
                  <a:schemeClr val="tx1"/>
                </a:solidFill>
              </a:rPr>
              <a:t>No colleagues have entered a formal capability process on grounds of ill health over the last 2 years </a:t>
            </a:r>
          </a:p>
        </p:txBody>
      </p:sp>
      <p:sp>
        <p:nvSpPr>
          <p:cNvPr id="5" name="TextBox 4">
            <a:extLst>
              <a:ext uri="{FF2B5EF4-FFF2-40B4-BE49-F238E27FC236}">
                <a16:creationId xmlns:a16="http://schemas.microsoft.com/office/drawing/2014/main" id="{452B6E55-380E-65B2-8A23-B389B49AD210}"/>
              </a:ext>
            </a:extLst>
          </p:cNvPr>
          <p:cNvSpPr txBox="1"/>
          <p:nvPr/>
        </p:nvSpPr>
        <p:spPr>
          <a:xfrm>
            <a:off x="352425" y="907324"/>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The </a:t>
            </a:r>
            <a:r>
              <a:rPr lang="en-GB" sz="1200" dirty="0">
                <a:solidFill>
                  <a:schemeClr val="bg1"/>
                </a:solidFill>
                <a:latin typeface="Arial" panose="020B0604020202020204" pitchFamily="34" charset="0"/>
                <a:cs typeface="Arial" panose="020B0604020202020204" pitchFamily="34" charset="0"/>
              </a:rPr>
              <a:t>Relative likelihood of colleagues entering the formal capability process, as measured by entry into a formal capability investigation</a:t>
            </a:r>
            <a:r>
              <a:rPr lang="en-GB" sz="1200" dirty="0">
                <a:solidFill>
                  <a:schemeClr val="bg1"/>
                </a:solidFill>
                <a:latin typeface="Arial" panose="020B0604020202020204" pitchFamily="34" charset="0"/>
              </a:rPr>
              <a:t> </a:t>
            </a:r>
          </a:p>
        </p:txBody>
      </p:sp>
    </p:spTree>
    <p:extLst>
      <p:ext uri="{BB962C8B-B14F-4D97-AF65-F5344CB8AC3E}">
        <p14:creationId xmlns:p14="http://schemas.microsoft.com/office/powerpoint/2010/main" val="3365776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731BB-E5B9-3763-D61D-516EB0F62D6C}"/>
              </a:ext>
            </a:extLst>
          </p:cNvPr>
          <p:cNvSpPr>
            <a:spLocks noGrp="1"/>
          </p:cNvSpPr>
          <p:nvPr>
            <p:ph type="title"/>
          </p:nvPr>
        </p:nvSpPr>
        <p:spPr/>
        <p:txBody>
          <a:bodyPr/>
          <a:lstStyle/>
          <a:p>
            <a:r>
              <a:rPr lang="en-GB" dirty="0"/>
              <a:t>WDES Indicators 4-9: Staff Survey Questions</a:t>
            </a:r>
          </a:p>
        </p:txBody>
      </p:sp>
      <p:sp>
        <p:nvSpPr>
          <p:cNvPr id="5" name="TextBox 4">
            <a:extLst>
              <a:ext uri="{FF2B5EF4-FFF2-40B4-BE49-F238E27FC236}">
                <a16:creationId xmlns:a16="http://schemas.microsoft.com/office/drawing/2014/main" id="{287B4682-0FBB-4B7B-214F-93B95133BB81}"/>
              </a:ext>
            </a:extLst>
          </p:cNvPr>
          <p:cNvSpPr txBox="1"/>
          <p:nvPr/>
        </p:nvSpPr>
        <p:spPr>
          <a:xfrm>
            <a:off x="352423" y="937051"/>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Percentage of staff that said ‘YES’ to the WDES questions in the 2023 Staff Survey and a comparison with the 2022 results </a:t>
            </a:r>
          </a:p>
        </p:txBody>
      </p:sp>
      <p:graphicFrame>
        <p:nvGraphicFramePr>
          <p:cNvPr id="6" name="Table 5">
            <a:extLst>
              <a:ext uri="{FF2B5EF4-FFF2-40B4-BE49-F238E27FC236}">
                <a16:creationId xmlns:a16="http://schemas.microsoft.com/office/drawing/2014/main" id="{14C41532-C0B4-5008-C4C0-EAD28DFA6909}"/>
              </a:ext>
            </a:extLst>
          </p:cNvPr>
          <p:cNvGraphicFramePr>
            <a:graphicFrameLocks noGrp="1"/>
          </p:cNvGraphicFramePr>
          <p:nvPr>
            <p:extLst>
              <p:ext uri="{D42A27DB-BD31-4B8C-83A1-F6EECF244321}">
                <p14:modId xmlns:p14="http://schemas.microsoft.com/office/powerpoint/2010/main" val="1962838952"/>
              </p:ext>
            </p:extLst>
          </p:nvPr>
        </p:nvGraphicFramePr>
        <p:xfrm>
          <a:off x="352423" y="1529201"/>
          <a:ext cx="4253332" cy="3488758"/>
        </p:xfrm>
        <a:graphic>
          <a:graphicData uri="http://schemas.openxmlformats.org/drawingml/2006/table">
            <a:tbl>
              <a:tblPr>
                <a:tableStyleId>{5C22544A-7EE6-4342-B048-85BDC9FD1C3A}</a:tableStyleId>
              </a:tblPr>
              <a:tblGrid>
                <a:gridCol w="1999199">
                  <a:extLst>
                    <a:ext uri="{9D8B030D-6E8A-4147-A177-3AD203B41FA5}">
                      <a16:colId xmlns:a16="http://schemas.microsoft.com/office/drawing/2014/main" val="20000"/>
                    </a:ext>
                  </a:extLst>
                </a:gridCol>
                <a:gridCol w="817805">
                  <a:extLst>
                    <a:ext uri="{9D8B030D-6E8A-4147-A177-3AD203B41FA5}">
                      <a16:colId xmlns:a16="http://schemas.microsoft.com/office/drawing/2014/main" val="20001"/>
                    </a:ext>
                  </a:extLst>
                </a:gridCol>
                <a:gridCol w="718164">
                  <a:extLst>
                    <a:ext uri="{9D8B030D-6E8A-4147-A177-3AD203B41FA5}">
                      <a16:colId xmlns:a16="http://schemas.microsoft.com/office/drawing/2014/main" val="72490800"/>
                    </a:ext>
                  </a:extLst>
                </a:gridCol>
                <a:gridCol w="718164">
                  <a:extLst>
                    <a:ext uri="{9D8B030D-6E8A-4147-A177-3AD203B41FA5}">
                      <a16:colId xmlns:a16="http://schemas.microsoft.com/office/drawing/2014/main" val="3995171959"/>
                    </a:ext>
                  </a:extLst>
                </a:gridCol>
              </a:tblGrid>
              <a:tr h="500048">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Staff Survey indicator (WDES)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Disability Status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Survey results</a:t>
                      </a:r>
                    </a:p>
                  </a:txBody>
                  <a:tcPr marL="6350" marR="6350" marT="6350" marB="0" anchor="ctr">
                    <a:solidFill>
                      <a:srgbClr val="006BB1"/>
                    </a:solidFill>
                  </a:tcPr>
                </a:tc>
                <a:tc hMerge="1">
                  <a:txBody>
                    <a:bodyPr/>
                    <a:lstStyle/>
                    <a:p>
                      <a:pPr algn="ctr" fontAlgn="b"/>
                      <a:endParaRPr lang="en-GB" sz="1400" b="1" i="0" u="none" strike="noStrike" dirty="0">
                        <a:solidFill>
                          <a:schemeClr val="bg1"/>
                        </a:solidFill>
                        <a:effectLst/>
                        <a:latin typeface="Calibri" panose="020F0502020204030204" pitchFamily="34" charset="0"/>
                      </a:endParaRPr>
                    </a:p>
                  </a:txBody>
                  <a:tcPr marL="6350" marR="6350" marT="6350" marB="0" anchor="ctr">
                    <a:solidFill>
                      <a:schemeClr val="accent5">
                        <a:lumMod val="75000"/>
                      </a:schemeClr>
                    </a:solidFill>
                  </a:tcPr>
                </a:tc>
                <a:extLst>
                  <a:ext uri="{0D108BD9-81ED-4DB2-BD59-A6C34878D82A}">
                    <a16:rowId xmlns:a16="http://schemas.microsoft.com/office/drawing/2014/main" val="10000"/>
                  </a:ext>
                </a:extLst>
              </a:tr>
              <a:tr h="208004">
                <a:tc>
                  <a:txBody>
                    <a:bodyPr/>
                    <a:lstStyle/>
                    <a:p>
                      <a:pPr algn="l" rtl="0" fontAlgn="ctr"/>
                      <a:endParaRPr lang="en-GB" sz="9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endParaRPr lang="en-GB" sz="9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2022</a:t>
                      </a:r>
                    </a:p>
                  </a:txBody>
                  <a:tcPr marL="6350" marR="6350" marT="6350" marB="0" anchor="ctr">
                    <a:no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2023</a:t>
                      </a:r>
                    </a:p>
                  </a:txBody>
                  <a:tcPr marL="6350" marR="6350" marT="6350" marB="0" anchor="ctr">
                    <a:noFill/>
                  </a:tcPr>
                </a:tc>
                <a:extLst>
                  <a:ext uri="{0D108BD9-81ED-4DB2-BD59-A6C34878D82A}">
                    <a16:rowId xmlns:a16="http://schemas.microsoft.com/office/drawing/2014/main" val="3716537449"/>
                  </a:ext>
                </a:extLst>
              </a:tr>
              <a:tr h="325281">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4ai. Percentage of staff experiencing harassment, bullying or abuse from patients/service users, their relatives or the public in </a:t>
                      </a:r>
                    </a:p>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the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10.9%</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5.3%</a:t>
                      </a:r>
                    </a:p>
                  </a:txBody>
                  <a:tcPr marL="6350" marR="6350" marT="6350" marB="0" anchor="ctr">
                    <a:solidFill>
                      <a:srgbClr val="92D050"/>
                    </a:solidFill>
                  </a:tcPr>
                </a:tc>
                <a:extLst>
                  <a:ext uri="{0D108BD9-81ED-4DB2-BD59-A6C34878D82A}">
                    <a16:rowId xmlns:a16="http://schemas.microsoft.com/office/drawing/2014/main" val="10001"/>
                  </a:ext>
                </a:extLst>
              </a:tr>
              <a:tr h="441284">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5.5%</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2.3%</a:t>
                      </a:r>
                    </a:p>
                  </a:txBody>
                  <a:tcPr marL="6350" marR="6350" marT="6350" marB="0" anchor="ctr">
                    <a:solidFill>
                      <a:srgbClr val="92D050"/>
                    </a:solidFill>
                  </a:tcPr>
                </a:tc>
                <a:extLst>
                  <a:ext uri="{0D108BD9-81ED-4DB2-BD59-A6C34878D82A}">
                    <a16:rowId xmlns:a16="http://schemas.microsoft.com/office/drawing/2014/main" val="10002"/>
                  </a:ext>
                </a:extLst>
              </a:tr>
              <a:tr h="315747">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4aii. Percentage of staff experiencing harassment, bullying or abuse from managers in the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11.9%</a:t>
                      </a:r>
                    </a:p>
                  </a:txBody>
                  <a:tcPr marL="6350" marR="6350" marT="6350" marB="0" anchor="ctr">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13.5%</a:t>
                      </a:r>
                    </a:p>
                  </a:txBody>
                  <a:tcPr marL="6350" marR="6350" marT="6350" marB="0" anchor="ctr">
                    <a:solidFill>
                      <a:srgbClr val="FC4107"/>
                    </a:solidFill>
                  </a:tcPr>
                </a:tc>
                <a:extLst>
                  <a:ext uri="{0D108BD9-81ED-4DB2-BD59-A6C34878D82A}">
                    <a16:rowId xmlns:a16="http://schemas.microsoft.com/office/drawing/2014/main" val="10003"/>
                  </a:ext>
                </a:extLst>
              </a:tr>
              <a:tr h="298658">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4.7%</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4.4%</a:t>
                      </a:r>
                    </a:p>
                  </a:txBody>
                  <a:tcPr marL="6350" marR="6350" marT="6350" marB="0" anchor="ctr">
                    <a:solidFill>
                      <a:srgbClr val="92D050"/>
                    </a:solidFill>
                  </a:tcPr>
                </a:tc>
                <a:extLst>
                  <a:ext uri="{0D108BD9-81ED-4DB2-BD59-A6C34878D82A}">
                    <a16:rowId xmlns:a16="http://schemas.microsoft.com/office/drawing/2014/main" val="10004"/>
                  </a:ext>
                </a:extLst>
              </a:tr>
              <a:tr h="324769">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4aiii. Percentage of staff experiencing harassment, bullying or abuse from other colleagues in the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7.9%</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15.2%</a:t>
                      </a:r>
                    </a:p>
                  </a:txBody>
                  <a:tcPr marL="6350" marR="6350" marT="6350" marB="0" anchor="ctr">
                    <a:solidFill>
                      <a:srgbClr val="FC4107"/>
                    </a:solidFill>
                  </a:tcPr>
                </a:tc>
                <a:extLst>
                  <a:ext uri="{0D108BD9-81ED-4DB2-BD59-A6C34878D82A}">
                    <a16:rowId xmlns:a16="http://schemas.microsoft.com/office/drawing/2014/main" val="10005"/>
                  </a:ext>
                </a:extLst>
              </a:tr>
              <a:tr h="306726">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3.3%</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6.4%</a:t>
                      </a:r>
                    </a:p>
                  </a:txBody>
                  <a:tcPr marL="6350" marR="6350" marT="6350" marB="0" anchor="ctr">
                    <a:solidFill>
                      <a:srgbClr val="FC4107"/>
                    </a:solidFill>
                  </a:tcPr>
                </a:tc>
                <a:extLst>
                  <a:ext uri="{0D108BD9-81ED-4DB2-BD59-A6C34878D82A}">
                    <a16:rowId xmlns:a16="http://schemas.microsoft.com/office/drawing/2014/main" val="10006"/>
                  </a:ext>
                </a:extLst>
              </a:tr>
              <a:tr h="297705">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4b- Percentage of staff saying that the last time they experienced harassment, bullying or abuse at work, they or a colleague reported it</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41.3%</a:t>
                      </a:r>
                    </a:p>
                  </a:txBody>
                  <a:tcPr marL="6350" marR="6350" marT="6350" marB="0" anchor="ctr">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61.2%</a:t>
                      </a:r>
                    </a:p>
                  </a:txBody>
                  <a:tcPr marL="6350" marR="6350" marT="6350" marB="0" anchor="ctr">
                    <a:solidFill>
                      <a:srgbClr val="92D050"/>
                    </a:solidFill>
                  </a:tcPr>
                </a:tc>
                <a:extLst>
                  <a:ext uri="{0D108BD9-81ED-4DB2-BD59-A6C34878D82A}">
                    <a16:rowId xmlns:a16="http://schemas.microsoft.com/office/drawing/2014/main" val="10007"/>
                  </a:ext>
                </a:extLst>
              </a:tr>
              <a:tr h="470536">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40.7%</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58.9%</a:t>
                      </a:r>
                    </a:p>
                  </a:txBody>
                  <a:tcPr marL="6350" marR="6350" marT="6350" marB="0" anchor="ctr">
                    <a:solidFill>
                      <a:srgbClr val="92D050"/>
                    </a:solidFill>
                  </a:tcPr>
                </a:tc>
                <a:extLst>
                  <a:ext uri="{0D108BD9-81ED-4DB2-BD59-A6C34878D82A}">
                    <a16:rowId xmlns:a16="http://schemas.microsoft.com/office/drawing/2014/main" val="10008"/>
                  </a:ext>
                </a:extLst>
              </a:tr>
            </a:tbl>
          </a:graphicData>
        </a:graphic>
      </p:graphicFrame>
      <p:graphicFrame>
        <p:nvGraphicFramePr>
          <p:cNvPr id="7" name="Table 6">
            <a:extLst>
              <a:ext uri="{FF2B5EF4-FFF2-40B4-BE49-F238E27FC236}">
                <a16:creationId xmlns:a16="http://schemas.microsoft.com/office/drawing/2014/main" id="{883D8023-11A5-EA1C-3306-B64E96C5D0EC}"/>
              </a:ext>
            </a:extLst>
          </p:cNvPr>
          <p:cNvGraphicFramePr>
            <a:graphicFrameLocks noGrp="1"/>
          </p:cNvGraphicFramePr>
          <p:nvPr>
            <p:extLst>
              <p:ext uri="{D42A27DB-BD31-4B8C-83A1-F6EECF244321}">
                <p14:modId xmlns:p14="http://schemas.microsoft.com/office/powerpoint/2010/main" val="2612039864"/>
              </p:ext>
            </p:extLst>
          </p:nvPr>
        </p:nvGraphicFramePr>
        <p:xfrm>
          <a:off x="4605757" y="1529203"/>
          <a:ext cx="4131843" cy="3488756"/>
        </p:xfrm>
        <a:graphic>
          <a:graphicData uri="http://schemas.openxmlformats.org/drawingml/2006/table">
            <a:tbl>
              <a:tblPr>
                <a:tableStyleId>{5C22544A-7EE6-4342-B048-85BDC9FD1C3A}</a:tableStyleId>
              </a:tblPr>
              <a:tblGrid>
                <a:gridCol w="2145563">
                  <a:extLst>
                    <a:ext uri="{9D8B030D-6E8A-4147-A177-3AD203B41FA5}">
                      <a16:colId xmlns:a16="http://schemas.microsoft.com/office/drawing/2014/main" val="20000"/>
                    </a:ext>
                  </a:extLst>
                </a:gridCol>
                <a:gridCol w="754380">
                  <a:extLst>
                    <a:ext uri="{9D8B030D-6E8A-4147-A177-3AD203B41FA5}">
                      <a16:colId xmlns:a16="http://schemas.microsoft.com/office/drawing/2014/main" val="20001"/>
                    </a:ext>
                  </a:extLst>
                </a:gridCol>
                <a:gridCol w="615950">
                  <a:extLst>
                    <a:ext uri="{9D8B030D-6E8A-4147-A177-3AD203B41FA5}">
                      <a16:colId xmlns:a16="http://schemas.microsoft.com/office/drawing/2014/main" val="72490800"/>
                    </a:ext>
                  </a:extLst>
                </a:gridCol>
                <a:gridCol w="615950">
                  <a:extLst>
                    <a:ext uri="{9D8B030D-6E8A-4147-A177-3AD203B41FA5}">
                      <a16:colId xmlns:a16="http://schemas.microsoft.com/office/drawing/2014/main" val="3995171959"/>
                    </a:ext>
                  </a:extLst>
                </a:gridCol>
              </a:tblGrid>
              <a:tr h="497585">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Staff Survey indicator (WDES)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Disability Status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Survey results</a:t>
                      </a:r>
                    </a:p>
                  </a:txBody>
                  <a:tcPr marL="6350" marR="6350" marT="6350" marB="0" anchor="ctr">
                    <a:solidFill>
                      <a:srgbClr val="006BB1"/>
                    </a:solidFill>
                  </a:tcPr>
                </a:tc>
                <a:tc hMerge="1">
                  <a:txBody>
                    <a:bodyPr/>
                    <a:lstStyle/>
                    <a:p>
                      <a:pPr algn="ctr" fontAlgn="b"/>
                      <a:endParaRPr lang="en-GB" sz="1400" b="1" i="0" u="none" strike="noStrike" dirty="0">
                        <a:solidFill>
                          <a:schemeClr val="bg1"/>
                        </a:solidFill>
                        <a:effectLst/>
                        <a:latin typeface="Calibri" panose="020F0502020204030204" pitchFamily="34" charset="0"/>
                      </a:endParaRPr>
                    </a:p>
                  </a:txBody>
                  <a:tcPr marL="6350" marR="6350" marT="6350" marB="0" anchor="ctr">
                    <a:solidFill>
                      <a:schemeClr val="accent5">
                        <a:lumMod val="75000"/>
                      </a:schemeClr>
                    </a:solidFill>
                  </a:tcPr>
                </a:tc>
                <a:extLst>
                  <a:ext uri="{0D108BD9-81ED-4DB2-BD59-A6C34878D82A}">
                    <a16:rowId xmlns:a16="http://schemas.microsoft.com/office/drawing/2014/main" val="10000"/>
                  </a:ext>
                </a:extLst>
              </a:tr>
              <a:tr h="206979">
                <a:tc>
                  <a:txBody>
                    <a:bodyPr/>
                    <a:lstStyle/>
                    <a:p>
                      <a:pPr algn="l" rtl="0" fontAlgn="ct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2022</a:t>
                      </a:r>
                    </a:p>
                  </a:txBody>
                  <a:tcPr marL="6350" marR="6350" marT="6350" marB="0" anchor="ctr">
                    <a:no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2023</a:t>
                      </a:r>
                    </a:p>
                  </a:txBody>
                  <a:tcPr marL="6350" marR="6350" marT="6350" marB="0" anchor="ctr">
                    <a:noFill/>
                  </a:tcPr>
                </a:tc>
                <a:extLst>
                  <a:ext uri="{0D108BD9-81ED-4DB2-BD59-A6C34878D82A}">
                    <a16:rowId xmlns:a16="http://schemas.microsoft.com/office/drawing/2014/main" val="3716537449"/>
                  </a:ext>
                </a:extLst>
              </a:tr>
              <a:tr h="323678">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5. Percentage of staff who believe that their organisation provides equal opportunities for career progression or promotion</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58.2%</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59.1%</a:t>
                      </a:r>
                    </a:p>
                  </a:txBody>
                  <a:tcPr marL="6350" marR="6350" marT="6350" marB="0" anchor="ctr">
                    <a:solidFill>
                      <a:srgbClr val="92D050"/>
                    </a:solidFill>
                  </a:tcPr>
                </a:tc>
                <a:extLst>
                  <a:ext uri="{0D108BD9-81ED-4DB2-BD59-A6C34878D82A}">
                    <a16:rowId xmlns:a16="http://schemas.microsoft.com/office/drawing/2014/main" val="10001"/>
                  </a:ext>
                </a:extLst>
              </a:tr>
              <a:tr h="439110">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68.0%</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69.2%</a:t>
                      </a:r>
                    </a:p>
                  </a:txBody>
                  <a:tcPr marL="6350" marR="6350" marT="6350" marB="0" anchor="ctr">
                    <a:solidFill>
                      <a:srgbClr val="92D050"/>
                    </a:solidFill>
                  </a:tcPr>
                </a:tc>
                <a:extLst>
                  <a:ext uri="{0D108BD9-81ED-4DB2-BD59-A6C34878D82A}">
                    <a16:rowId xmlns:a16="http://schemas.microsoft.com/office/drawing/2014/main" val="10002"/>
                  </a:ext>
                </a:extLst>
              </a:tr>
              <a:tr h="314192">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6. Percentage of staff who have felt pressure from their manager to come to work, despite not feeling well enough to perform </a:t>
                      </a:r>
                    </a:p>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their duties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17.2%</a:t>
                      </a:r>
                    </a:p>
                  </a:txBody>
                  <a:tcPr marL="6350" marR="6350" marT="6350" marB="0" anchor="ctr">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18.2%</a:t>
                      </a:r>
                    </a:p>
                  </a:txBody>
                  <a:tcPr marL="6350" marR="6350" marT="6350" marB="0" anchor="ctr">
                    <a:solidFill>
                      <a:srgbClr val="FC4107"/>
                    </a:solidFill>
                  </a:tcPr>
                </a:tc>
                <a:extLst>
                  <a:ext uri="{0D108BD9-81ED-4DB2-BD59-A6C34878D82A}">
                    <a16:rowId xmlns:a16="http://schemas.microsoft.com/office/drawing/2014/main" val="10003"/>
                  </a:ext>
                </a:extLst>
              </a:tr>
              <a:tr h="386676">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9.7%</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11.1%</a:t>
                      </a:r>
                    </a:p>
                  </a:txBody>
                  <a:tcPr marL="6350" marR="6350" marT="6350" marB="0" anchor="ctr">
                    <a:solidFill>
                      <a:srgbClr val="FC4107"/>
                    </a:solidFill>
                  </a:tcPr>
                </a:tc>
                <a:extLst>
                  <a:ext uri="{0D108BD9-81ED-4DB2-BD59-A6C34878D82A}">
                    <a16:rowId xmlns:a16="http://schemas.microsoft.com/office/drawing/2014/main" val="10004"/>
                  </a:ext>
                </a:extLst>
              </a:tr>
              <a:tr h="323170">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7. Percentage of staff satisfied with the extent to which their organisation values their work</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47.7%</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47.8%</a:t>
                      </a:r>
                    </a:p>
                  </a:txBody>
                  <a:tcPr marL="6350" marR="6350" marT="6350" marB="0" anchor="ctr">
                    <a:solidFill>
                      <a:srgbClr val="92D050"/>
                    </a:solidFill>
                  </a:tcPr>
                </a:tc>
                <a:extLst>
                  <a:ext uri="{0D108BD9-81ED-4DB2-BD59-A6C34878D82A}">
                    <a16:rowId xmlns:a16="http://schemas.microsoft.com/office/drawing/2014/main" val="10005"/>
                  </a:ext>
                </a:extLst>
              </a:tr>
              <a:tr h="305216">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59.3%</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62.3%</a:t>
                      </a:r>
                    </a:p>
                  </a:txBody>
                  <a:tcPr marL="6350" marR="6350" marT="6350" marB="0" anchor="ctr">
                    <a:solidFill>
                      <a:srgbClr val="92D050"/>
                    </a:solidFill>
                  </a:tcPr>
                </a:tc>
                <a:extLst>
                  <a:ext uri="{0D108BD9-81ED-4DB2-BD59-A6C34878D82A}">
                    <a16:rowId xmlns:a16="http://schemas.microsoft.com/office/drawing/2014/main" val="10006"/>
                  </a:ext>
                </a:extLst>
              </a:tr>
              <a:tr h="467171">
                <a:tc>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8- Percentage of staff with a long-lasting health condition or illness saying their employer has made reasonable adjustment(s) to enable them to carry out their work.</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81.7%</a:t>
                      </a:r>
                    </a:p>
                  </a:txBody>
                  <a:tcPr marL="6350" marR="6350" marT="6350" marB="0" anchor="ctr">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82.9%</a:t>
                      </a:r>
                    </a:p>
                  </a:txBody>
                  <a:tcPr marL="6350" marR="6350" marT="6350" marB="0" anchor="ctr">
                    <a:solidFill>
                      <a:srgbClr val="92D05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67435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731BB-E5B9-3763-D61D-516EB0F62D6C}"/>
              </a:ext>
            </a:extLst>
          </p:cNvPr>
          <p:cNvSpPr>
            <a:spLocks noGrp="1"/>
          </p:cNvSpPr>
          <p:nvPr>
            <p:ph type="title"/>
          </p:nvPr>
        </p:nvSpPr>
        <p:spPr>
          <a:xfrm>
            <a:off x="1053327" y="425034"/>
            <a:ext cx="7909698" cy="533538"/>
          </a:xfrm>
        </p:spPr>
        <p:txBody>
          <a:bodyPr/>
          <a:lstStyle/>
          <a:p>
            <a:r>
              <a:rPr lang="en-GB" dirty="0"/>
              <a:t>WDES Indicators 4-9: Staff Survey Questions Continued</a:t>
            </a:r>
          </a:p>
        </p:txBody>
      </p:sp>
      <p:sp>
        <p:nvSpPr>
          <p:cNvPr id="5" name="TextBox 4">
            <a:extLst>
              <a:ext uri="{FF2B5EF4-FFF2-40B4-BE49-F238E27FC236}">
                <a16:creationId xmlns:a16="http://schemas.microsoft.com/office/drawing/2014/main" id="{287B4682-0FBB-4B7B-214F-93B95133BB81}"/>
              </a:ext>
            </a:extLst>
          </p:cNvPr>
          <p:cNvSpPr txBox="1"/>
          <p:nvPr/>
        </p:nvSpPr>
        <p:spPr>
          <a:xfrm>
            <a:off x="352423" y="921285"/>
            <a:ext cx="8385175" cy="461665"/>
          </a:xfrm>
          <a:prstGeom prst="rect">
            <a:avLst/>
          </a:prstGeom>
          <a:solidFill>
            <a:srgbClr val="006BB1"/>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Percentage of colleagues that said ‘YES’ to the WDES questions in the 2023 Staff Survey and a comparison with the 2024 results </a:t>
            </a:r>
          </a:p>
        </p:txBody>
      </p:sp>
      <p:graphicFrame>
        <p:nvGraphicFramePr>
          <p:cNvPr id="6" name="Table 5">
            <a:extLst>
              <a:ext uri="{FF2B5EF4-FFF2-40B4-BE49-F238E27FC236}">
                <a16:creationId xmlns:a16="http://schemas.microsoft.com/office/drawing/2014/main" id="{14C41532-C0B4-5008-C4C0-EAD28DFA6909}"/>
              </a:ext>
            </a:extLst>
          </p:cNvPr>
          <p:cNvGraphicFramePr>
            <a:graphicFrameLocks noGrp="1"/>
          </p:cNvGraphicFramePr>
          <p:nvPr>
            <p:extLst>
              <p:ext uri="{D42A27DB-BD31-4B8C-83A1-F6EECF244321}">
                <p14:modId xmlns:p14="http://schemas.microsoft.com/office/powerpoint/2010/main" val="3967679803"/>
              </p:ext>
            </p:extLst>
          </p:nvPr>
        </p:nvGraphicFramePr>
        <p:xfrm>
          <a:off x="4749800" y="1961002"/>
          <a:ext cx="3987798" cy="2001230"/>
        </p:xfrm>
        <a:graphic>
          <a:graphicData uri="http://schemas.openxmlformats.org/drawingml/2006/table">
            <a:tbl>
              <a:tblPr>
                <a:tableStyleId>{5C22544A-7EE6-4342-B048-85BDC9FD1C3A}</a:tableStyleId>
              </a:tblPr>
              <a:tblGrid>
                <a:gridCol w="2012950">
                  <a:extLst>
                    <a:ext uri="{9D8B030D-6E8A-4147-A177-3AD203B41FA5}">
                      <a16:colId xmlns:a16="http://schemas.microsoft.com/office/drawing/2014/main" val="20000"/>
                    </a:ext>
                  </a:extLst>
                </a:gridCol>
                <a:gridCol w="857250">
                  <a:extLst>
                    <a:ext uri="{9D8B030D-6E8A-4147-A177-3AD203B41FA5}">
                      <a16:colId xmlns:a16="http://schemas.microsoft.com/office/drawing/2014/main" val="20001"/>
                    </a:ext>
                  </a:extLst>
                </a:gridCol>
                <a:gridCol w="558799">
                  <a:extLst>
                    <a:ext uri="{9D8B030D-6E8A-4147-A177-3AD203B41FA5}">
                      <a16:colId xmlns:a16="http://schemas.microsoft.com/office/drawing/2014/main" val="72490800"/>
                    </a:ext>
                  </a:extLst>
                </a:gridCol>
                <a:gridCol w="558799">
                  <a:extLst>
                    <a:ext uri="{9D8B030D-6E8A-4147-A177-3AD203B41FA5}">
                      <a16:colId xmlns:a16="http://schemas.microsoft.com/office/drawing/2014/main" val="3995171959"/>
                    </a:ext>
                  </a:extLst>
                </a:gridCol>
              </a:tblGrid>
              <a:tr h="490425">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Staff Survey indicator (WDES)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Disability Status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rgbClr val="006BB1"/>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Survey results</a:t>
                      </a:r>
                    </a:p>
                  </a:txBody>
                  <a:tcPr marL="6350" marR="6350" marT="6350" marB="0" anchor="ctr">
                    <a:solidFill>
                      <a:srgbClr val="006BB1"/>
                    </a:solidFill>
                  </a:tcPr>
                </a:tc>
                <a:tc hMerge="1">
                  <a:txBody>
                    <a:bodyPr/>
                    <a:lstStyle/>
                    <a:p>
                      <a:pPr algn="ctr" fontAlgn="b"/>
                      <a:endParaRPr lang="en-GB" sz="1400" b="1" i="0" u="none" strike="noStrike" dirty="0">
                        <a:solidFill>
                          <a:schemeClr val="bg1"/>
                        </a:solidFill>
                        <a:effectLst/>
                        <a:latin typeface="Calibri" panose="020F0502020204030204" pitchFamily="34" charset="0"/>
                      </a:endParaRPr>
                    </a:p>
                  </a:txBody>
                  <a:tcPr marL="6350" marR="6350" marT="6350" marB="0" anchor="ctr">
                    <a:solidFill>
                      <a:schemeClr val="accent5">
                        <a:lumMod val="75000"/>
                      </a:schemeClr>
                    </a:solidFill>
                  </a:tcPr>
                </a:tc>
                <a:extLst>
                  <a:ext uri="{0D108BD9-81ED-4DB2-BD59-A6C34878D82A}">
                    <a16:rowId xmlns:a16="http://schemas.microsoft.com/office/drawing/2014/main" val="10000"/>
                  </a:ext>
                </a:extLst>
              </a:tr>
              <a:tr h="204001">
                <a:tc>
                  <a:txBody>
                    <a:bodyPr/>
                    <a:lstStyle/>
                    <a:p>
                      <a:pPr algn="l" rtl="0" fontAlgn="ctr"/>
                      <a:endParaRPr lang="en-GB" sz="9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rtl="0" fontAlgn="ctr"/>
                      <a:endParaRPr lang="en-GB" sz="9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2022</a:t>
                      </a:r>
                    </a:p>
                  </a:txBody>
                  <a:tcPr marL="6350" marR="6350" marT="6350" marB="0" anchor="ctr">
                    <a:no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2023</a:t>
                      </a:r>
                    </a:p>
                  </a:txBody>
                  <a:tcPr marL="6350" marR="6350" marT="6350" marB="0" anchor="ctr">
                    <a:noFill/>
                  </a:tcPr>
                </a:tc>
                <a:extLst>
                  <a:ext uri="{0D108BD9-81ED-4DB2-BD59-A6C34878D82A}">
                    <a16:rowId xmlns:a16="http://schemas.microsoft.com/office/drawing/2014/main" val="3716537449"/>
                  </a:ext>
                </a:extLst>
              </a:tr>
              <a:tr h="319022">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9a. Staff engagement score (0-10)</a:t>
                      </a: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6.6</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6.5</a:t>
                      </a:r>
                    </a:p>
                  </a:txBody>
                  <a:tcPr marL="6350" marR="6350" marT="6350" marB="0" anchor="ctr">
                    <a:solidFill>
                      <a:srgbClr val="FC4107"/>
                    </a:solidFill>
                  </a:tcPr>
                </a:tc>
                <a:extLst>
                  <a:ext uri="{0D108BD9-81ED-4DB2-BD59-A6C34878D82A}">
                    <a16:rowId xmlns:a16="http://schemas.microsoft.com/office/drawing/2014/main" val="10001"/>
                  </a:ext>
                </a:extLst>
              </a:tr>
              <a:tr h="432792">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Non-Disabled</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7.0</a:t>
                      </a:r>
                    </a:p>
                  </a:txBody>
                  <a:tcPr marL="6350" marR="6350" marT="6350" marB="0" anchor="ctr">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7.0</a:t>
                      </a:r>
                    </a:p>
                  </a:txBody>
                  <a:tcPr marL="6350" marR="6350" marT="6350" marB="0" anchor="ctr">
                    <a:solidFill>
                      <a:srgbClr val="FFC000"/>
                    </a:solidFill>
                  </a:tcPr>
                </a:tc>
                <a:extLst>
                  <a:ext uri="{0D108BD9-81ED-4DB2-BD59-A6C34878D82A}">
                    <a16:rowId xmlns:a16="http://schemas.microsoft.com/office/drawing/2014/main" val="10002"/>
                  </a:ext>
                </a:extLst>
              </a:tr>
              <a:tr h="309671">
                <a:tc>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9b. Has your organisation taken action to facilitate the voices of your disabled staff to be heard? (yes) or (no)</a:t>
                      </a:r>
                    </a:p>
                  </a:txBody>
                  <a:tcPr marL="6350" marR="6350" marT="6350" marB="0" anchor="ctr">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bg1">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9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Yes</a:t>
                      </a:r>
                    </a:p>
                  </a:txBody>
                  <a:tcPr marL="6350" marR="6350" marT="6350" marB="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3" name="Content Placeholder 2">
            <a:extLst>
              <a:ext uri="{FF2B5EF4-FFF2-40B4-BE49-F238E27FC236}">
                <a16:creationId xmlns:a16="http://schemas.microsoft.com/office/drawing/2014/main" id="{460E874C-94B4-FEEF-5122-6F858A8AB32A}"/>
              </a:ext>
            </a:extLst>
          </p:cNvPr>
          <p:cNvSpPr>
            <a:spLocks noGrp="1"/>
          </p:cNvSpPr>
          <p:nvPr>
            <p:ph sz="quarter" idx="10"/>
          </p:nvPr>
        </p:nvSpPr>
        <p:spPr>
          <a:xfrm>
            <a:off x="352423" y="1365004"/>
            <a:ext cx="4219577" cy="2776531"/>
          </a:xfrm>
        </p:spPr>
        <p:txBody>
          <a:bodyPr/>
          <a:lstStyle/>
          <a:p>
            <a:pPr marL="0" indent="0">
              <a:buNone/>
            </a:pPr>
            <a:r>
              <a:rPr lang="en-GB" sz="1050" dirty="0">
                <a:solidFill>
                  <a:schemeClr val="tx1"/>
                </a:solidFill>
              </a:rPr>
              <a:t>In 2023/2024, performance against the staff survey indicators has been largely positive, with improvements in experience for both disabled and non-disabled colleagues for indicators 4ai, 4b, 5, 7 and 8. </a:t>
            </a:r>
          </a:p>
          <a:p>
            <a:pPr marL="0" indent="0">
              <a:buNone/>
            </a:pPr>
            <a:endParaRPr lang="en-GB" sz="1050" dirty="0">
              <a:solidFill>
                <a:schemeClr val="tx1"/>
              </a:solidFill>
            </a:endParaRPr>
          </a:p>
          <a:p>
            <a:pPr marL="0" indent="0">
              <a:buNone/>
            </a:pPr>
            <a:r>
              <a:rPr lang="en-GB" sz="1050" dirty="0">
                <a:solidFill>
                  <a:schemeClr val="tx1"/>
                </a:solidFill>
              </a:rPr>
              <a:t>There has been an increase in the number of disabled and non-disabled colleagues experiencing harassment, bullying and abuse from colleagues in the last 12 months (indicator 4aiii); and presenteeism, where colleagues have felt pressure from their manager to come to work, despite not feeling well enough to perform their duties (indicator 6). </a:t>
            </a:r>
          </a:p>
          <a:p>
            <a:pPr marL="0" indent="0">
              <a:buNone/>
            </a:pPr>
            <a:endParaRPr lang="en-GB" sz="1050" dirty="0">
              <a:solidFill>
                <a:schemeClr val="tx1"/>
              </a:solidFill>
            </a:endParaRPr>
          </a:p>
          <a:p>
            <a:pPr marL="0" indent="0">
              <a:buNone/>
            </a:pPr>
            <a:r>
              <a:rPr lang="en-GB" sz="1050" dirty="0">
                <a:solidFill>
                  <a:schemeClr val="tx1"/>
                </a:solidFill>
              </a:rPr>
              <a:t>There has been an increase in the number of disabled colleagues reporting that they have experienced harassment, bullying and abuse managers in the last 12months (indicator 4aii) and a nominal reduction in staff engagement (indicator 9a).</a:t>
            </a:r>
          </a:p>
          <a:p>
            <a:pPr marL="0" indent="0">
              <a:buNone/>
            </a:pPr>
            <a:endParaRPr lang="en-GB" sz="1050" dirty="0">
              <a:solidFill>
                <a:schemeClr val="tx1"/>
              </a:solidFill>
            </a:endParaRPr>
          </a:p>
          <a:p>
            <a:pPr marL="0" indent="0">
              <a:buNone/>
            </a:pPr>
            <a:r>
              <a:rPr lang="en-GB" sz="1050" dirty="0">
                <a:solidFill>
                  <a:schemeClr val="tx1"/>
                </a:solidFill>
              </a:rPr>
              <a:t>Overall, while colleague experience has improved, disabled colleagues have a worse experience than non-disabled colleagues for all indicators, except indicator 4b where reporting is higher for disabled staff.</a:t>
            </a:r>
          </a:p>
        </p:txBody>
      </p:sp>
    </p:spTree>
    <p:extLst>
      <p:ext uri="{BB962C8B-B14F-4D97-AF65-F5344CB8AC3E}">
        <p14:creationId xmlns:p14="http://schemas.microsoft.com/office/powerpoint/2010/main" val="2810098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5C452-18B7-8FE1-8538-0FEDB2317A85}"/>
              </a:ext>
            </a:extLst>
          </p:cNvPr>
          <p:cNvSpPr>
            <a:spLocks noGrp="1"/>
          </p:cNvSpPr>
          <p:nvPr>
            <p:ph type="title"/>
          </p:nvPr>
        </p:nvSpPr>
        <p:spPr/>
        <p:txBody>
          <a:bodyPr/>
          <a:lstStyle/>
          <a:p>
            <a:r>
              <a:rPr lang="en-GB" dirty="0"/>
              <a:t>WDES Indicator 10: Board Member Representation</a:t>
            </a:r>
          </a:p>
        </p:txBody>
      </p:sp>
      <p:sp>
        <p:nvSpPr>
          <p:cNvPr id="5" name="Rectangle 4">
            <a:extLst>
              <a:ext uri="{FF2B5EF4-FFF2-40B4-BE49-F238E27FC236}">
                <a16:creationId xmlns:a16="http://schemas.microsoft.com/office/drawing/2014/main" id="{48508477-C678-CF66-B5CE-1469CC55DFF4}"/>
              </a:ext>
            </a:extLst>
          </p:cNvPr>
          <p:cNvSpPr/>
          <p:nvPr/>
        </p:nvSpPr>
        <p:spPr>
          <a:xfrm>
            <a:off x="352424" y="981790"/>
            <a:ext cx="8385176" cy="276999"/>
          </a:xfrm>
          <a:prstGeom prst="rect">
            <a:avLst/>
          </a:prstGeom>
          <a:solidFill>
            <a:srgbClr val="006BB1"/>
          </a:solidFill>
          <a:ln>
            <a:solidFill>
              <a:schemeClr val="bg1"/>
            </a:solidFill>
          </a:ln>
        </p:spPr>
        <p:txBody>
          <a:bodyPr wrap="square">
            <a:spAutoFit/>
          </a:bodyPr>
          <a:lstStyle/>
          <a:p>
            <a:r>
              <a:rPr lang="en-GB" sz="1200" dirty="0">
                <a:solidFill>
                  <a:schemeClr val="bg1"/>
                </a:solidFill>
                <a:latin typeface="Arial" panose="020B0604020202020204" pitchFamily="34" charset="0"/>
              </a:rPr>
              <a:t>Percentage difference between the organisations’ Board (Exec) membership and its overall workforce </a:t>
            </a:r>
            <a:endParaRPr lang="en-GB" sz="1200" dirty="0">
              <a:solidFill>
                <a:srgbClr val="000000"/>
              </a:solidFill>
              <a:latin typeface="Arial" panose="020B0604020202020204" pitchFamily="34" charset="0"/>
            </a:endParaRPr>
          </a:p>
        </p:txBody>
      </p:sp>
      <p:graphicFrame>
        <p:nvGraphicFramePr>
          <p:cNvPr id="8" name="Table 7">
            <a:extLst>
              <a:ext uri="{FF2B5EF4-FFF2-40B4-BE49-F238E27FC236}">
                <a16:creationId xmlns:a16="http://schemas.microsoft.com/office/drawing/2014/main" id="{B0C3EE2D-990F-7AF7-B462-3B96404C76F1}"/>
              </a:ext>
            </a:extLst>
          </p:cNvPr>
          <p:cNvGraphicFramePr>
            <a:graphicFrameLocks noGrp="1"/>
          </p:cNvGraphicFramePr>
          <p:nvPr>
            <p:extLst>
              <p:ext uri="{D42A27DB-BD31-4B8C-83A1-F6EECF244321}">
                <p14:modId xmlns:p14="http://schemas.microsoft.com/office/powerpoint/2010/main" val="1306071610"/>
              </p:ext>
            </p:extLst>
          </p:nvPr>
        </p:nvGraphicFramePr>
        <p:xfrm>
          <a:off x="352422" y="1284988"/>
          <a:ext cx="8385177" cy="2354157"/>
        </p:xfrm>
        <a:graphic>
          <a:graphicData uri="http://schemas.openxmlformats.org/drawingml/2006/table">
            <a:tbl>
              <a:tblPr firstRow="1" bandRow="1">
                <a:tableStyleId>{5C22544A-7EE6-4342-B048-85BDC9FD1C3A}</a:tableStyleId>
              </a:tblPr>
              <a:tblGrid>
                <a:gridCol w="864318">
                  <a:extLst>
                    <a:ext uri="{9D8B030D-6E8A-4147-A177-3AD203B41FA5}">
                      <a16:colId xmlns:a16="http://schemas.microsoft.com/office/drawing/2014/main" val="372788933"/>
                    </a:ext>
                  </a:extLst>
                </a:gridCol>
                <a:gridCol w="927041">
                  <a:extLst>
                    <a:ext uri="{9D8B030D-6E8A-4147-A177-3AD203B41FA5}">
                      <a16:colId xmlns:a16="http://schemas.microsoft.com/office/drawing/2014/main" val="585163081"/>
                    </a:ext>
                  </a:extLst>
                </a:gridCol>
                <a:gridCol w="1314714">
                  <a:extLst>
                    <a:ext uri="{9D8B030D-6E8A-4147-A177-3AD203B41FA5}">
                      <a16:colId xmlns:a16="http://schemas.microsoft.com/office/drawing/2014/main" val="296842286"/>
                    </a:ext>
                  </a:extLst>
                </a:gridCol>
                <a:gridCol w="752168">
                  <a:extLst>
                    <a:ext uri="{9D8B030D-6E8A-4147-A177-3AD203B41FA5}">
                      <a16:colId xmlns:a16="http://schemas.microsoft.com/office/drawing/2014/main" val="3017243021"/>
                    </a:ext>
                  </a:extLst>
                </a:gridCol>
                <a:gridCol w="722670">
                  <a:extLst>
                    <a:ext uri="{9D8B030D-6E8A-4147-A177-3AD203B41FA5}">
                      <a16:colId xmlns:a16="http://schemas.microsoft.com/office/drawing/2014/main" val="494995693"/>
                    </a:ext>
                  </a:extLst>
                </a:gridCol>
                <a:gridCol w="812381">
                  <a:extLst>
                    <a:ext uri="{9D8B030D-6E8A-4147-A177-3AD203B41FA5}">
                      <a16:colId xmlns:a16="http://schemas.microsoft.com/office/drawing/2014/main" val="2573621797"/>
                    </a:ext>
                  </a:extLst>
                </a:gridCol>
                <a:gridCol w="1222897">
                  <a:extLst>
                    <a:ext uri="{9D8B030D-6E8A-4147-A177-3AD203B41FA5}">
                      <a16:colId xmlns:a16="http://schemas.microsoft.com/office/drawing/2014/main" val="994311835"/>
                    </a:ext>
                  </a:extLst>
                </a:gridCol>
                <a:gridCol w="1032387">
                  <a:extLst>
                    <a:ext uri="{9D8B030D-6E8A-4147-A177-3AD203B41FA5}">
                      <a16:colId xmlns:a16="http://schemas.microsoft.com/office/drawing/2014/main" val="17147199"/>
                    </a:ext>
                  </a:extLst>
                </a:gridCol>
                <a:gridCol w="736601">
                  <a:extLst>
                    <a:ext uri="{9D8B030D-6E8A-4147-A177-3AD203B41FA5}">
                      <a16:colId xmlns:a16="http://schemas.microsoft.com/office/drawing/2014/main" val="3406673655"/>
                    </a:ext>
                  </a:extLst>
                </a:gridCol>
              </a:tblGrid>
              <a:tr h="236173">
                <a:tc gridSpan="9">
                  <a:txBody>
                    <a:bodyPr/>
                    <a:lstStyle/>
                    <a:p>
                      <a:pPr algn="ctr"/>
                      <a:r>
                        <a:rPr lang="en-GB" sz="900" dirty="0">
                          <a:latin typeface="Arial" panose="020B0604020202020204" pitchFamily="34" charset="0"/>
                          <a:cs typeface="Arial" panose="020B0604020202020204" pitchFamily="34" charset="0"/>
                        </a:rPr>
                        <a:t>Board Membership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dirty="0"/>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852365202"/>
                  </a:ext>
                </a:extLst>
              </a:tr>
              <a:tr h="236173">
                <a:tc rowSpan="2">
                  <a:txBody>
                    <a:bodyPr/>
                    <a:lstStyle/>
                    <a:p>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006AB4"/>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2023/24</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b="1"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232764191"/>
                  </a:ext>
                </a:extLst>
              </a:tr>
              <a:tr h="236173">
                <a:tc vMerge="1">
                  <a:txBody>
                    <a:bodyPr/>
                    <a:lstStyle/>
                    <a:p>
                      <a:endParaRPr lang="en-GB" sz="900" b="1" dirty="0">
                        <a:solidFill>
                          <a:schemeClr val="bg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solidFill>
                      <a:schemeClr val="bg1">
                        <a:lumMod val="50000"/>
                      </a:schemeClr>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Disabled</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Non Disabled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Disabled</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Non Disabled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Unknown</a:t>
                      </a:r>
                      <a:endParaRPr lang="en-GB" sz="9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Total</a:t>
                      </a:r>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844326006"/>
                  </a:ext>
                </a:extLst>
              </a:tr>
              <a:tr h="0">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37820578"/>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dirty="0">
                          <a:latin typeface="Arial" panose="020B0604020202020204" pitchFamily="34" charset="0"/>
                          <a:cs typeface="Arial" panose="020B0604020202020204" pitchFamily="34" charset="0"/>
                        </a:rPr>
                        <a:t>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62.5%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25.0%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33.3%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9012733"/>
                  </a:ext>
                </a:extLst>
              </a:tr>
              <a:tr h="236173">
                <a:tc gridSpan="9">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No. of Colleagues in Workforce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Board Membership</a:t>
                      </a:r>
                      <a:endPar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Board Membership</a:t>
                      </a:r>
                      <a:endPar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682799201"/>
                  </a:ext>
                </a:extLst>
              </a:tr>
              <a:tr h="236173">
                <a:tc rowSpan="2">
                  <a:txBody>
                    <a:bodyPr/>
                    <a:lstStyle/>
                    <a:p>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006AB4"/>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2023/24</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b="1"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870789490"/>
                  </a:ext>
                </a:extLst>
              </a:tr>
              <a:tr h="236173">
                <a:tc vMerge="1">
                  <a:txBody>
                    <a:bodyPr/>
                    <a:lstStyle/>
                    <a:p>
                      <a:endParaRPr lang="en-GB" sz="900" b="1" dirty="0">
                        <a:solidFill>
                          <a:schemeClr val="bg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solidFill>
                      <a:schemeClr val="bg1">
                        <a:lumMod val="50000"/>
                      </a:schemeClr>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Disabled</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Non Disabled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Disabled</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Non Disabled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597424913"/>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dirty="0">
                          <a:latin typeface="Arial" panose="020B0604020202020204" pitchFamily="34" charset="0"/>
                          <a:cs typeface="Arial" panose="020B0604020202020204" pitchFamily="34" charset="0"/>
                        </a:rPr>
                        <a:t>189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1630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159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1978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1552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1869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2252022"/>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dirty="0">
                          <a:latin typeface="Arial" panose="020B0604020202020204" pitchFamily="34" charset="0"/>
                          <a:cs typeface="Arial" panose="020B0604020202020204" pitchFamily="34" charset="0"/>
                        </a:rPr>
                        <a:t>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82.4%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latin typeface="Arial" panose="020B0604020202020204" pitchFamily="34" charset="0"/>
                          <a:cs typeface="Arial" panose="020B0604020202020204" pitchFamily="34" charset="0"/>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3589308"/>
                  </a:ext>
                </a:extLst>
              </a:tr>
            </a:tbl>
          </a:graphicData>
        </a:graphic>
      </p:graphicFrame>
      <p:sp>
        <p:nvSpPr>
          <p:cNvPr id="9" name="TextBox 8">
            <a:extLst>
              <a:ext uri="{FF2B5EF4-FFF2-40B4-BE49-F238E27FC236}">
                <a16:creationId xmlns:a16="http://schemas.microsoft.com/office/drawing/2014/main" id="{9A39ED5B-A5C6-F04C-0225-01A8775C0ABE}"/>
              </a:ext>
            </a:extLst>
          </p:cNvPr>
          <p:cNvSpPr txBox="1"/>
          <p:nvPr/>
        </p:nvSpPr>
        <p:spPr>
          <a:xfrm>
            <a:off x="254329" y="3779747"/>
            <a:ext cx="8483271" cy="738664"/>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The data indicates that the number of disabled colleagues on the Board (within NECS, the Executive team) is largely representative of the disability demographics in the workforce. However, there is a higher percentage of Members who have not shared their disability status, than there is in the wider workforce.</a:t>
            </a:r>
          </a:p>
        </p:txBody>
      </p:sp>
    </p:spTree>
    <p:extLst>
      <p:ext uri="{BB962C8B-B14F-4D97-AF65-F5344CB8AC3E}">
        <p14:creationId xmlns:p14="http://schemas.microsoft.com/office/powerpoint/2010/main" val="3099605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97E4A8-2D57-C340-AE8A-C4717091C0B3}"/>
              </a:ext>
            </a:extLst>
          </p:cNvPr>
          <p:cNvSpPr/>
          <p:nvPr/>
        </p:nvSpPr>
        <p:spPr>
          <a:xfrm>
            <a:off x="0" y="1265129"/>
            <a:ext cx="9144000" cy="3878371"/>
          </a:xfrm>
          <a:prstGeom prst="rect">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636DAFF-F4E7-DC45-BAFC-2C98D2157972}"/>
              </a:ext>
            </a:extLst>
          </p:cNvPr>
          <p:cNvPicPr>
            <a:picLocks noChangeAspect="1"/>
          </p:cNvPicPr>
          <p:nvPr/>
        </p:nvPicPr>
        <p:blipFill>
          <a:blip r:embed="rId2"/>
          <a:stretch>
            <a:fillRect/>
          </a:stretch>
        </p:blipFill>
        <p:spPr>
          <a:xfrm>
            <a:off x="0" y="203498"/>
            <a:ext cx="9144000" cy="961842"/>
          </a:xfrm>
          <a:prstGeom prst="rect">
            <a:avLst/>
          </a:prstGeom>
        </p:spPr>
      </p:pic>
      <p:sp>
        <p:nvSpPr>
          <p:cNvPr id="6" name="Text Placeholder 3">
            <a:extLst>
              <a:ext uri="{FF2B5EF4-FFF2-40B4-BE49-F238E27FC236}">
                <a16:creationId xmlns:a16="http://schemas.microsoft.com/office/drawing/2014/main" id="{58B2DB9F-3F6D-4A48-8182-6739C32574CB}"/>
              </a:ext>
            </a:extLst>
          </p:cNvPr>
          <p:cNvSpPr txBox="1">
            <a:spLocks/>
          </p:cNvSpPr>
          <p:nvPr/>
        </p:nvSpPr>
        <p:spPr>
          <a:xfrm>
            <a:off x="416067" y="4585647"/>
            <a:ext cx="4528930" cy="281443"/>
          </a:xfrm>
          <a:prstGeom prst="rect">
            <a:avLst/>
          </a:prstGeom>
        </p:spPr>
        <p:txBody>
          <a:bodyPr anchor="b"/>
          <a:lstStyle>
            <a:lvl1pPr marL="0" indent="0" algn="l" defTabSz="457200" rtl="0" eaLnBrk="1" latinLnBrk="0" hangingPunct="1">
              <a:lnSpc>
                <a:spcPct val="100000"/>
              </a:lnSpc>
              <a:spcBef>
                <a:spcPct val="20000"/>
              </a:spcBef>
              <a:buFont typeface="Arial"/>
              <a:buNone/>
              <a:defRPr lang="en-GB" sz="1000" kern="1200" baseline="0">
                <a:solidFill>
                  <a:schemeClr val="bg1"/>
                </a:solidFill>
                <a:effectLst/>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br>
              <a:rPr lang="en-US" dirty="0">
                <a:latin typeface="Arial"/>
                <a:ea typeface="Calibri"/>
                <a:cs typeface="Times New Roman"/>
              </a:rPr>
            </a:br>
            <a:r>
              <a:rPr lang="en-US" dirty="0">
                <a:latin typeface="Arial"/>
                <a:ea typeface="Calibri"/>
                <a:cs typeface="Times New Roman"/>
              </a:rPr>
              <a:t>Official</a:t>
            </a:r>
            <a:r>
              <a:rPr lang="en-US" sz="1100" dirty="0">
                <a:latin typeface="+mn-lt"/>
                <a:ea typeface="Calibri"/>
                <a:cs typeface="Times New Roman"/>
              </a:rPr>
              <a:t> </a:t>
            </a:r>
            <a:br>
              <a:rPr lang="en-US" sz="1100" dirty="0">
                <a:latin typeface="+mn-lt"/>
                <a:ea typeface="Calibri"/>
                <a:cs typeface="Times New Roman"/>
              </a:rPr>
            </a:br>
            <a:endParaRPr lang="en-US" sz="1100" dirty="0">
              <a:latin typeface="+mn-lt"/>
              <a:ea typeface="Calibri"/>
              <a:cs typeface="Times New Roman"/>
            </a:endParaRPr>
          </a:p>
        </p:txBody>
      </p:sp>
      <p:sp>
        <p:nvSpPr>
          <p:cNvPr id="2" name="Title 1">
            <a:extLst>
              <a:ext uri="{FF2B5EF4-FFF2-40B4-BE49-F238E27FC236}">
                <a16:creationId xmlns:a16="http://schemas.microsoft.com/office/drawing/2014/main" id="{9ECAF8EA-7F13-FC83-1573-50F8AFAD48F7}"/>
              </a:ext>
            </a:extLst>
          </p:cNvPr>
          <p:cNvSpPr>
            <a:spLocks noGrp="1"/>
          </p:cNvSpPr>
          <p:nvPr>
            <p:ph type="title"/>
          </p:nvPr>
        </p:nvSpPr>
        <p:spPr>
          <a:xfrm>
            <a:off x="296863" y="3471863"/>
            <a:ext cx="6246812" cy="584200"/>
          </a:xfrm>
        </p:spPr>
        <p:txBody>
          <a:bodyPr/>
          <a:lstStyle/>
          <a:p>
            <a:r>
              <a:rPr lang="en-GB" dirty="0"/>
              <a:t>Summary and Next Steps</a:t>
            </a:r>
          </a:p>
        </p:txBody>
      </p:sp>
    </p:spTree>
    <p:extLst>
      <p:ext uri="{BB962C8B-B14F-4D97-AF65-F5344CB8AC3E}">
        <p14:creationId xmlns:p14="http://schemas.microsoft.com/office/powerpoint/2010/main" val="3781225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33EE5-1F11-9E2E-D68B-CBFBC96FCD70}"/>
              </a:ext>
            </a:extLst>
          </p:cNvPr>
          <p:cNvSpPr>
            <a:spLocks noGrp="1"/>
          </p:cNvSpPr>
          <p:nvPr>
            <p:ph type="title"/>
          </p:nvPr>
        </p:nvSpPr>
        <p:spPr/>
        <p:txBody>
          <a:bodyPr/>
          <a:lstStyle/>
          <a:p>
            <a:r>
              <a:rPr lang="en-GB" dirty="0"/>
              <a:t>What we have done well</a:t>
            </a:r>
          </a:p>
        </p:txBody>
      </p:sp>
      <p:sp>
        <p:nvSpPr>
          <p:cNvPr id="3" name="Content Placeholder 2">
            <a:extLst>
              <a:ext uri="{FF2B5EF4-FFF2-40B4-BE49-F238E27FC236}">
                <a16:creationId xmlns:a16="http://schemas.microsoft.com/office/drawing/2014/main" id="{6A99B05F-B477-0CC9-90B4-924C3D6A594A}"/>
              </a:ext>
            </a:extLst>
          </p:cNvPr>
          <p:cNvSpPr>
            <a:spLocks noGrp="1"/>
          </p:cNvSpPr>
          <p:nvPr>
            <p:ph sz="quarter" idx="10"/>
          </p:nvPr>
        </p:nvSpPr>
        <p:spPr>
          <a:xfrm>
            <a:off x="352424" y="980113"/>
            <a:ext cx="8385175" cy="3044958"/>
          </a:xfrm>
        </p:spPr>
        <p:txBody>
          <a:bodyPr/>
          <a:lstStyle/>
          <a:p>
            <a:pPr>
              <a:spcBef>
                <a:spcPts val="1800"/>
              </a:spcBef>
            </a:pPr>
            <a:r>
              <a:rPr lang="en-GB" sz="1400" dirty="0">
                <a:solidFill>
                  <a:schemeClr val="tx1"/>
                </a:solidFill>
              </a:rPr>
              <a:t>There has been a slight reduction (-0.9%) in the number of disabled colleagues in the workforce, with 8.7% of the workforce report having a disability or long-term illness. This is lower than the current population of disabled people in England and Wales, which is estimated at 17.8% (2021 Census)</a:t>
            </a:r>
          </a:p>
          <a:p>
            <a:pPr>
              <a:spcBef>
                <a:spcPts val="1800"/>
              </a:spcBef>
            </a:pPr>
            <a:r>
              <a:rPr lang="en-GB" sz="1400" dirty="0">
                <a:solidFill>
                  <a:schemeClr val="tx1"/>
                </a:solidFill>
              </a:rPr>
              <a:t>There has been an increase (+2.1%) in the number of disabled colleagues within bands 8a-8b</a:t>
            </a:r>
          </a:p>
          <a:p>
            <a:pPr>
              <a:spcBef>
                <a:spcPts val="1800"/>
              </a:spcBef>
            </a:pPr>
            <a:r>
              <a:rPr lang="en-GB" sz="1400" dirty="0">
                <a:solidFill>
                  <a:schemeClr val="tx1"/>
                </a:solidFill>
              </a:rPr>
              <a:t>The total number of colleagues that entered a formal capability process across NECS for the period 1st April 2022 to 31st March 2024 has reduced by 2 since 2021/23. In addition, no colleagues have entered the formal capability process on the grounds of ill-health over the last 2 years</a:t>
            </a:r>
            <a:endParaRPr lang="en-GB" sz="1400" dirty="0">
              <a:solidFill>
                <a:schemeClr val="tx1"/>
              </a:solidFill>
              <a:highlight>
                <a:srgbClr val="FFFF00"/>
              </a:highlight>
            </a:endParaRPr>
          </a:p>
          <a:p>
            <a:pPr>
              <a:spcBef>
                <a:spcPts val="1800"/>
              </a:spcBef>
            </a:pPr>
            <a:r>
              <a:rPr lang="en-GB" sz="1400" dirty="0">
                <a:solidFill>
                  <a:schemeClr val="tx1"/>
                </a:solidFill>
              </a:rPr>
              <a:t>There has been a reduction in the percentage of disabled colleagues experiencing harassment, bullying and abuse from patients/service users, relatives, members of the public (-5.6%) over the last 12 months. There has also been an increase in the number of disabled colleagues who are willing to report harassment, bullying and abuse (+19.9%); believing the organisation offers equal opportunities (+0.9%); feeling their work is valued by the organisation (+0.1%); and receiving reasonable adjustments in the workplace (+1.2%)</a:t>
            </a:r>
          </a:p>
          <a:p>
            <a:pPr>
              <a:spcBef>
                <a:spcPts val="1800"/>
              </a:spcBef>
            </a:pPr>
            <a:endParaRPr lang="en-GB" sz="1400" dirty="0">
              <a:highlight>
                <a:srgbClr val="FFFF00"/>
              </a:highlight>
            </a:endParaRPr>
          </a:p>
        </p:txBody>
      </p:sp>
    </p:spTree>
    <p:extLst>
      <p:ext uri="{BB962C8B-B14F-4D97-AF65-F5344CB8AC3E}">
        <p14:creationId xmlns:p14="http://schemas.microsoft.com/office/powerpoint/2010/main" val="2118860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33EE5-1F11-9E2E-D68B-CBFBC96FCD70}"/>
              </a:ext>
            </a:extLst>
          </p:cNvPr>
          <p:cNvSpPr>
            <a:spLocks noGrp="1"/>
          </p:cNvSpPr>
          <p:nvPr>
            <p:ph type="title"/>
          </p:nvPr>
        </p:nvSpPr>
        <p:spPr/>
        <p:txBody>
          <a:bodyPr/>
          <a:lstStyle/>
          <a:p>
            <a:r>
              <a:rPr lang="en-GB" dirty="0"/>
              <a:t>What we have done well</a:t>
            </a:r>
          </a:p>
        </p:txBody>
      </p:sp>
      <p:sp>
        <p:nvSpPr>
          <p:cNvPr id="3" name="Content Placeholder 2">
            <a:extLst>
              <a:ext uri="{FF2B5EF4-FFF2-40B4-BE49-F238E27FC236}">
                <a16:creationId xmlns:a16="http://schemas.microsoft.com/office/drawing/2014/main" id="{6A99B05F-B477-0CC9-90B4-924C3D6A594A}"/>
              </a:ext>
            </a:extLst>
          </p:cNvPr>
          <p:cNvSpPr>
            <a:spLocks noGrp="1"/>
          </p:cNvSpPr>
          <p:nvPr>
            <p:ph sz="quarter" idx="10"/>
          </p:nvPr>
        </p:nvSpPr>
        <p:spPr>
          <a:xfrm>
            <a:off x="352424" y="1004821"/>
            <a:ext cx="8385175" cy="3044958"/>
          </a:xfrm>
        </p:spPr>
        <p:txBody>
          <a:bodyPr/>
          <a:lstStyle/>
          <a:p>
            <a:pPr>
              <a:spcBef>
                <a:spcPts val="1800"/>
              </a:spcBef>
            </a:pPr>
            <a:r>
              <a:rPr lang="en-GB" sz="1400" dirty="0">
                <a:solidFill>
                  <a:schemeClr val="tx1"/>
                </a:solidFill>
              </a:rPr>
              <a:t>In terms of the Executive Team, the percentage of disabled members (16.7%) in the executive team is greater than the percentage of disabled colleagues in the workforce (8.7%)</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NECS successfully delivered their first Inclusion and Equality Strategy in 2023. The strategy utilised workforce data including the 2023 WRES Report to deliver meaningful change. This involved the launch of a Zero Tolerance to Bullying and Harassment campaign, the development of the Inclusion Network, the relaunch of Safe Space events, </a:t>
            </a:r>
            <a:r>
              <a:rPr lang="en-GB" sz="1400" dirty="0">
                <a:solidFill>
                  <a:schemeClr val="tx1"/>
                </a:solidFill>
              </a:rPr>
              <a:t>recruitment improvements, and development and delivery of Equality, Diversity and Inclusion (EDI) Training. A full summary of the 2023 Inclusion and Equality Strategy can be found </a:t>
            </a:r>
            <a:r>
              <a:rPr lang="en-GB" sz="1400" dirty="0">
                <a:solidFill>
                  <a:srgbClr val="0070C0"/>
                </a:solidFill>
                <a:hlinkClick r:id="rId2">
                  <a:extLst>
                    <a:ext uri="{A12FA001-AC4F-418D-AE19-62706E023703}">
                      <ahyp:hlinkClr xmlns:ahyp="http://schemas.microsoft.com/office/drawing/2018/hyperlinkcolor" val="tx"/>
                    </a:ext>
                  </a:extLst>
                </a:hlinkClick>
              </a:rPr>
              <a:t>here</a:t>
            </a:r>
            <a:r>
              <a:rPr lang="en-GB" sz="1400" dirty="0">
                <a:solidFill>
                  <a:schemeClr val="tx1"/>
                </a:solidFill>
              </a:rPr>
              <a:t>. The new EDI Strategy plan on a page, developed to support this 2024 WDES report is included on slide 18</a:t>
            </a:r>
            <a:endParaRPr lang="en-GB" sz="1400" dirty="0">
              <a:solidFill>
                <a:schemeClr val="tx1"/>
              </a:solidFill>
              <a:latin typeface="Arial" panose="020B0604020202020204" pitchFamily="34" charset="0"/>
              <a:cs typeface="Arial" panose="020B0604020202020204" pitchFamily="34" charset="0"/>
            </a:endParaRPr>
          </a:p>
          <a:p>
            <a:pPr>
              <a:spcBef>
                <a:spcPts val="1800"/>
              </a:spcBef>
            </a:pPr>
            <a:endParaRPr lang="en-GB" sz="1400" dirty="0"/>
          </a:p>
        </p:txBody>
      </p:sp>
    </p:spTree>
    <p:extLst>
      <p:ext uri="{BB962C8B-B14F-4D97-AF65-F5344CB8AC3E}">
        <p14:creationId xmlns:p14="http://schemas.microsoft.com/office/powerpoint/2010/main" val="2544464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312E8-562C-D576-003E-421C412022CB}"/>
              </a:ext>
            </a:extLst>
          </p:cNvPr>
          <p:cNvSpPr>
            <a:spLocks noGrp="1"/>
          </p:cNvSpPr>
          <p:nvPr>
            <p:ph type="title"/>
          </p:nvPr>
        </p:nvSpPr>
        <p:spPr/>
        <p:txBody>
          <a:bodyPr/>
          <a:lstStyle/>
          <a:p>
            <a:r>
              <a:rPr lang="en-GB" dirty="0"/>
              <a:t>Where we need to improve</a:t>
            </a:r>
          </a:p>
        </p:txBody>
      </p:sp>
      <p:sp>
        <p:nvSpPr>
          <p:cNvPr id="3" name="Content Placeholder 2">
            <a:extLst>
              <a:ext uri="{FF2B5EF4-FFF2-40B4-BE49-F238E27FC236}">
                <a16:creationId xmlns:a16="http://schemas.microsoft.com/office/drawing/2014/main" id="{7971FBBE-1DCE-15BE-325E-A4353D101141}"/>
              </a:ext>
            </a:extLst>
          </p:cNvPr>
          <p:cNvSpPr>
            <a:spLocks noGrp="1"/>
          </p:cNvSpPr>
          <p:nvPr>
            <p:ph sz="quarter" idx="10"/>
          </p:nvPr>
        </p:nvSpPr>
        <p:spPr>
          <a:xfrm>
            <a:off x="352424" y="1049271"/>
            <a:ext cx="8385175" cy="3044958"/>
          </a:xfrm>
        </p:spPr>
        <p:txBody>
          <a:bodyPr/>
          <a:lstStyle/>
          <a:p>
            <a:pPr>
              <a:spcBef>
                <a:spcPts val="1800"/>
              </a:spcBef>
            </a:pPr>
            <a:r>
              <a:rPr lang="en-GB" sz="1400" dirty="0">
                <a:solidFill>
                  <a:schemeClr val="tx1"/>
                </a:solidFill>
              </a:rPr>
              <a:t>While the greatest number of disabled colleagues fall within bands 1-4 and bands 5-7, there has been an increase in the number of disabled colleagues within bands 8a-8b and the number of disabled colleagues within bands 8c-VSM (-0.1%) is only nominally lower than 2022/23</a:t>
            </a:r>
          </a:p>
          <a:p>
            <a:pPr>
              <a:spcBef>
                <a:spcPts val="1800"/>
              </a:spcBef>
            </a:pPr>
            <a:r>
              <a:rPr lang="en-GB" sz="1400" dirty="0">
                <a:solidFill>
                  <a:schemeClr val="tx1"/>
                </a:solidFill>
              </a:rPr>
              <a:t>A good range for the relative likelihood of an applicant’s appointment from shortlisting is between 0.85 and 1.5. The relative likelihood in NECS is 1.62, indicating that disabled applicants are slightly less likely to be appointed from shortlisting than non-disabled applicants. The ideal aim is to achieve a relative likelihood of 1, where disabled and non-disabled applicants have an equal likelihood of appointment</a:t>
            </a:r>
          </a:p>
          <a:p>
            <a:pPr>
              <a:spcBef>
                <a:spcPts val="1800"/>
              </a:spcBef>
            </a:pPr>
            <a:r>
              <a:rPr lang="en-GB" sz="1400" dirty="0">
                <a:solidFill>
                  <a:schemeClr val="tx1"/>
                </a:solidFill>
              </a:rPr>
              <a:t>Analysis of the 2022/24 formal capability data shows that disabled colleagues are more likely (3.57 relative likelihood) to enter a capability process than their non-disabled counterparts, an increase from 1.33 in 2022/23. However, the average number of colleagues entering a formal capability process is extremely low, with there being an average of 7 colleagues in total in 2022/24 and 8 colleagues in total in 2021/23. </a:t>
            </a:r>
          </a:p>
          <a:p>
            <a:pPr>
              <a:spcBef>
                <a:spcPts val="1800"/>
              </a:spcBef>
            </a:pPr>
            <a:endParaRPr lang="en-GB" sz="1400" dirty="0"/>
          </a:p>
          <a:p>
            <a:pPr>
              <a:spcBef>
                <a:spcPts val="1800"/>
              </a:spcBef>
            </a:pPr>
            <a:endParaRPr lang="en-GB" sz="1400" dirty="0"/>
          </a:p>
        </p:txBody>
      </p:sp>
    </p:spTree>
    <p:extLst>
      <p:ext uri="{BB962C8B-B14F-4D97-AF65-F5344CB8AC3E}">
        <p14:creationId xmlns:p14="http://schemas.microsoft.com/office/powerpoint/2010/main" val="2015555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312E8-562C-D576-003E-421C412022CB}"/>
              </a:ext>
            </a:extLst>
          </p:cNvPr>
          <p:cNvSpPr>
            <a:spLocks noGrp="1"/>
          </p:cNvSpPr>
          <p:nvPr>
            <p:ph type="title"/>
          </p:nvPr>
        </p:nvSpPr>
        <p:spPr/>
        <p:txBody>
          <a:bodyPr/>
          <a:lstStyle/>
          <a:p>
            <a:r>
              <a:rPr lang="en-GB" dirty="0"/>
              <a:t>Where we need to improve</a:t>
            </a:r>
          </a:p>
        </p:txBody>
      </p:sp>
      <p:sp>
        <p:nvSpPr>
          <p:cNvPr id="3" name="Content Placeholder 2">
            <a:extLst>
              <a:ext uri="{FF2B5EF4-FFF2-40B4-BE49-F238E27FC236}">
                <a16:creationId xmlns:a16="http://schemas.microsoft.com/office/drawing/2014/main" id="{7971FBBE-1DCE-15BE-325E-A4353D101141}"/>
              </a:ext>
            </a:extLst>
          </p:cNvPr>
          <p:cNvSpPr>
            <a:spLocks noGrp="1"/>
          </p:cNvSpPr>
          <p:nvPr>
            <p:ph sz="quarter" idx="10"/>
          </p:nvPr>
        </p:nvSpPr>
        <p:spPr>
          <a:xfrm>
            <a:off x="352424" y="1049271"/>
            <a:ext cx="8385175" cy="3044958"/>
          </a:xfrm>
        </p:spPr>
        <p:txBody>
          <a:bodyPr/>
          <a:lstStyle/>
          <a:p>
            <a:pPr>
              <a:spcBef>
                <a:spcPts val="1800"/>
              </a:spcBef>
            </a:pPr>
            <a:r>
              <a:rPr lang="en-GB" sz="1400" dirty="0">
                <a:solidFill>
                  <a:schemeClr val="tx1"/>
                </a:solidFill>
              </a:rPr>
              <a:t>There has been an increase in reporting for disabled and non-disabled colleagues for indicators 4aiii and 6 relating to experiencing harassment, bullying and abuse from colleagues in the last 12 months (+7.3%); and presenteeism, where colleagues have felt pressure from their manager to come to work, despite not feeling well enough to perform their duties (+1.0%)</a:t>
            </a:r>
          </a:p>
          <a:p>
            <a:pPr>
              <a:spcBef>
                <a:spcPts val="1800"/>
              </a:spcBef>
            </a:pPr>
            <a:r>
              <a:rPr lang="en-GB" sz="1400" dirty="0">
                <a:solidFill>
                  <a:schemeClr val="tx1"/>
                </a:solidFill>
              </a:rPr>
              <a:t>There has also been an increase, for indicator 4aii, in the number of disabled colleagues experiencing harassment, bullying and abuse from managers in the last 12months (+1.6%); and a nominal reduction, for indicator 9a, in staff engagement (-0.1). Overall, while colleague experience has improved, there has been an increase in reporting from disabled colleagues for all indicators</a:t>
            </a:r>
          </a:p>
          <a:p>
            <a:pPr>
              <a:spcBef>
                <a:spcPts val="1800"/>
              </a:spcBef>
            </a:pPr>
            <a:r>
              <a:rPr lang="en-GB" sz="1400" dirty="0">
                <a:solidFill>
                  <a:schemeClr val="tx1"/>
                </a:solidFill>
              </a:rPr>
              <a:t>In terms of disclosure rates, 8.2% of the workforce have chosen not to share their disability status. Additionally, 33.3</a:t>
            </a:r>
            <a:r>
              <a:rPr lang="en-GB" sz="1400" dirty="0">
                <a:solidFill>
                  <a:schemeClr val="tx1"/>
                </a:solidFill>
                <a:latin typeface="Arial" panose="020B0604020202020204" pitchFamily="34" charset="0"/>
                <a:cs typeface="Arial" panose="020B0604020202020204" pitchFamily="34" charset="0"/>
              </a:rPr>
              <a:t>% of Board Members (2 people) have chosen not to share their disability status. Therefore, fewer Board Members are disclosing their disability status than colleagues </a:t>
            </a:r>
            <a:r>
              <a:rPr lang="en-GB" sz="1400" dirty="0">
                <a:solidFill>
                  <a:schemeClr val="tx1"/>
                </a:solidFill>
              </a:rPr>
              <a:t>in </a:t>
            </a:r>
            <a:r>
              <a:rPr lang="en-GB" sz="1400" dirty="0">
                <a:solidFill>
                  <a:schemeClr val="tx1"/>
                </a:solidFill>
                <a:latin typeface="Arial" panose="020B0604020202020204" pitchFamily="34" charset="0"/>
                <a:cs typeface="Arial" panose="020B0604020202020204" pitchFamily="34" charset="0"/>
              </a:rPr>
              <a:t>the workforce. Additionally, when compared with anonymised disclosure rates, 25.6% of colleagues who completed the staff survey identified as being disabled. </a:t>
            </a:r>
            <a:r>
              <a:rPr lang="en-GB" sz="1400" dirty="0">
                <a:solidFill>
                  <a:schemeClr val="tx1"/>
                </a:solidFill>
              </a:rPr>
              <a:t>While just under 75% of NECS colleagues completed the staff survey, we need to increase disability status sharing rates on ESR. A reluctance to share demographic data could be an indication of colleague </a:t>
            </a:r>
            <a:r>
              <a:rPr lang="en-GB" sz="1400" dirty="0">
                <a:solidFill>
                  <a:schemeClr val="tx1"/>
                </a:solidFill>
                <a:latin typeface="Arial" panose="020B0604020202020204" pitchFamily="34" charset="0"/>
                <a:cs typeface="Arial" panose="020B0604020202020204" pitchFamily="34" charset="0"/>
              </a:rPr>
              <a:t>trust levels for an organisation and psychological safety</a:t>
            </a:r>
          </a:p>
        </p:txBody>
      </p:sp>
    </p:spTree>
    <p:extLst>
      <p:ext uri="{BB962C8B-B14F-4D97-AF65-F5344CB8AC3E}">
        <p14:creationId xmlns:p14="http://schemas.microsoft.com/office/powerpoint/2010/main" val="1354499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8BD7E8B1-0F07-7180-20C5-4747816B0289}"/>
              </a:ext>
            </a:extLst>
          </p:cNvPr>
          <p:cNvSpPr>
            <a:spLocks noGrp="1" noChangeArrowheads="1"/>
          </p:cNvSpPr>
          <p:nvPr>
            <p:ph type="title"/>
          </p:nvPr>
        </p:nvSpPr>
        <p:spPr bwMode="auto">
          <a:xfrm>
            <a:off x="1054100" y="425450"/>
            <a:ext cx="76835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altLang="en-US" dirty="0"/>
              <a:t>Equality, Diversity and Inclusion Strategy 2024</a:t>
            </a:r>
          </a:p>
        </p:txBody>
      </p:sp>
      <p:pic>
        <p:nvPicPr>
          <p:cNvPr id="3" name="Picture 2">
            <a:extLst>
              <a:ext uri="{FF2B5EF4-FFF2-40B4-BE49-F238E27FC236}">
                <a16:creationId xmlns:a16="http://schemas.microsoft.com/office/drawing/2014/main" id="{9C347E46-DCC4-FADB-533F-DC44C87A7322}"/>
              </a:ext>
            </a:extLst>
          </p:cNvPr>
          <p:cNvPicPr>
            <a:picLocks noChangeAspect="1"/>
          </p:cNvPicPr>
          <p:nvPr/>
        </p:nvPicPr>
        <p:blipFill rotWithShape="1">
          <a:blip r:embed="rId2"/>
          <a:srcRect l="2367" t="22135" r="1897" b="3180"/>
          <a:stretch/>
        </p:blipFill>
        <p:spPr>
          <a:xfrm>
            <a:off x="178656" y="1049631"/>
            <a:ext cx="8786687" cy="3840904"/>
          </a:xfrm>
          <a:prstGeom prst="rect">
            <a:avLst/>
          </a:prstGeom>
        </p:spPr>
      </p:pic>
    </p:spTree>
  </p:cSld>
  <p:clrMapOvr>
    <a:masterClrMapping/>
  </p:clrMapOvr>
</p:sld>
</file>

<file path=ppt/theme/theme1.xml><?xml version="1.0" encoding="utf-8"?>
<a:theme xmlns:a="http://schemas.openxmlformats.org/drawingml/2006/main" name="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lIns="0" tIns="0" rIns="0" bIns="0" anchor="t" anchorCtr="0">
        <a:normAutofit/>
      </a:bodyPr>
      <a:lstStyle>
        <a:defPPr>
          <a:defRPr sz="3200" b="0" i="0" dirty="0" smtClean="0">
            <a:solidFill>
              <a:srgbClr val="FFFFFF"/>
            </a:solidFill>
            <a:latin typeface="BL Frutiger Black"/>
            <a:cs typeface="BL Frutiger Black"/>
          </a:defRPr>
        </a:defPPr>
      </a:lstStyle>
    </a:txDef>
  </a:objectDefaults>
  <a:extraClrSchemeLst/>
  <a:extLst>
    <a:ext uri="{05A4C25C-085E-4340-85A3-A5531E510DB2}">
      <thm15:themeFamily xmlns:thm15="http://schemas.microsoft.com/office/thememl/2012/main" name="Employee Recognition Proposal" id="{8EE495C5-5D3D-4FAB-BFB8-87B5D5721E9C}" vid="{B578E6E2-3021-4CD2-94D1-18C680E5788F}"/>
    </a:ext>
  </a:extLst>
</a:theme>
</file>

<file path=ppt/theme/theme2.xml><?xml version="1.0" encoding="utf-8"?>
<a:theme xmlns:a="http://schemas.openxmlformats.org/drawingml/2006/main" name="Section Title Whit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79C02CAA-4133-43E6-9203-7F342E92FF50}"/>
    </a:ext>
  </a:extLst>
</a:theme>
</file>

<file path=ppt/theme/theme3.xml><?xml version="1.0" encoding="utf-8"?>
<a:theme xmlns:a="http://schemas.openxmlformats.org/drawingml/2006/main" name="Main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mployee Recognition Proposal" id="{8EE495C5-5D3D-4FAB-BFB8-87B5D5721E9C}" vid="{9F943AC3-3A44-4F9E-8DDC-555A4AB57FF9}"/>
    </a:ext>
  </a:extLst>
</a:theme>
</file>

<file path=ppt/theme/theme4.xml><?xml version="1.0" encoding="utf-8"?>
<a:theme xmlns:a="http://schemas.openxmlformats.org/drawingml/2006/main" name="Pictur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chor="ctr"/>
      <a:lstStyle>
        <a:def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baseline="0" dirty="0" smtClean="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Employee Recognition Proposal" id="{8EE495C5-5D3D-4FAB-BFB8-87B5D5721E9C}" vid="{FB127C2E-F37A-419E-860F-B8E35B71F21D}"/>
    </a:ext>
  </a:extLst>
</a:theme>
</file>

<file path=ppt/theme/theme5.xml><?xml version="1.0" encoding="utf-8"?>
<a:theme xmlns:a="http://schemas.openxmlformats.org/drawingml/2006/main" name="1_Contact Slide Whi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42D8F706-12FA-4484-ACF6-E609D89DF65C}"/>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7DDEBF19-2A7D-4B13-ABAB-A738BB707D08}"/>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Intranet Document" ma:contentTypeID="0x0101009194E06F2F8CD442A37B104D0DD4B2A200B5876DB33C265747ACC12E0065D10AB8" ma:contentTypeVersion="12" ma:contentTypeDescription="" ma:contentTypeScope="" ma:versionID="d6f965553dda228140f83cbc66d5313a">
  <xsd:schema xmlns:xsd="http://www.w3.org/2001/XMLSchema" xmlns:xs="http://www.w3.org/2001/XMLSchema" xmlns:p="http://schemas.microsoft.com/office/2006/metadata/properties" xmlns:ns2="6ba60d8d-e734-46fa-8a9a-f5238d939f0b" targetNamespace="http://schemas.microsoft.com/office/2006/metadata/properties" ma:root="true" ma:fieldsID="dde5a96cda04f24b68aa2322826583f1" ns2:_="">
    <xsd:import namespace="6ba60d8d-e734-46fa-8a9a-f5238d939f0b"/>
    <xsd:element name="properties">
      <xsd:complexType>
        <xsd:sequence>
          <xsd:element name="documentManagement">
            <xsd:complexType>
              <xsd:all>
                <xsd:element ref="ns2:_dlc_DocId" minOccurs="0"/>
                <xsd:element ref="ns2:_dlc_DocIdUrl" minOccurs="0"/>
                <xsd:element ref="ns2:_dlc_DocIdPersistId" minOccurs="0"/>
                <xsd:element ref="ns2:Synopsis"/>
                <xsd:element ref="ns2:l049dc515815430ea682699d068b347e" minOccurs="0"/>
                <xsd:element ref="ns2:TaxCatchAll" minOccurs="0"/>
                <xsd:element ref="ns2:TaxCatchAllLabel" minOccurs="0"/>
                <xsd:element ref="ns2:d31cc2de61354a65adf2cda03c29b24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0d8d-e734-46fa-8a9a-f5238d939f0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ynopsis" ma:index="11" ma:displayName="Synopsis" ma:internalName="Synopsis" ma:readOnly="false">
      <xsd:simpleType>
        <xsd:restriction base="dms:Note">
          <xsd:maxLength value="255"/>
        </xsd:restriction>
      </xsd:simpleType>
    </xsd:element>
    <xsd:element name="l049dc515815430ea682699d068b347e" ma:index="12" ma:taxonomy="true" ma:internalName="l049dc515815430ea682699d068b347e" ma:taxonomyFieldName="Document_x0020_Type" ma:displayName="Document Type" ma:readOnly="false" ma:default="" ma:fieldId="{5049dc51-5815-430e-a682-699d068b347e}" ma:taxonomyMulti="true" ma:sspId="a09905f7-1119-4daa-83ef-63afe7f8d683" ma:termSetId="521bd60a-6a40-4ac6-a581-313755251673" ma:anchorId="93070dd4-3219-46ee-987a-e9c6156880e8" ma:open="false" ma:isKeyword="false">
      <xsd:complexType>
        <xsd:sequence>
          <xsd:element ref="pc:Terms" minOccurs="0" maxOccurs="1"/>
        </xsd:sequence>
      </xsd:complexType>
    </xsd:element>
    <xsd:element name="TaxCatchAll" ma:index="13" nillable="true" ma:displayName="Taxonomy Catch All Column" ma:hidden="true" ma:list="{aa475690-03b9-4407-9dae-ac4150a248ff}" ma:internalName="TaxCatchAll" ma:showField="CatchAllData" ma:web="6ba60d8d-e734-46fa-8a9a-f5238d939f0b">
      <xsd:complexType>
        <xsd:complexContent>
          <xsd:extension base="dms:MultiChoiceLookup">
            <xsd:sequence>
              <xsd:element name="Value" type="dms:Lookup" maxOccurs="unbounded" minOccurs="0" nillable="true"/>
            </xsd:sequence>
          </xsd:extension>
        </xsd:complexContent>
      </xsd:complexType>
    </xsd:element>
    <xsd:element name="TaxCatchAllLabel" ma:index="14" nillable="true" ma:displayName="Taxonomy Catch All Column1" ma:hidden="true" ma:list="{aa475690-03b9-4407-9dae-ac4150a248ff}" ma:internalName="TaxCatchAllLabel" ma:readOnly="true" ma:showField="CatchAllDataLabel" ma:web="6ba60d8d-e734-46fa-8a9a-f5238d939f0b">
      <xsd:complexType>
        <xsd:complexContent>
          <xsd:extension base="dms:MultiChoiceLookup">
            <xsd:sequence>
              <xsd:element name="Value" type="dms:Lookup" maxOccurs="unbounded" minOccurs="0" nillable="true"/>
            </xsd:sequence>
          </xsd:extension>
        </xsd:complexContent>
      </xsd:complexType>
    </xsd:element>
    <xsd:element name="d31cc2de61354a65adf2cda03c29b240" ma:index="16" nillable="true" ma:taxonomy="true" ma:internalName="d31cc2de61354a65adf2cda03c29b240" ma:taxonomyFieldName="DocClassification" ma:displayName="Classification" ma:default="" ma:fieldId="{d31cc2de-6135-4a65-adf2-cda03c29b240}" ma:taxonomyMulti="true" ma:sspId="a09905f7-1119-4daa-83ef-63afe7f8d683" ma:termSetId="521bd60a-6a40-4ac6-a581-313755251673" ma:anchorId="647ae7c7-ecb8-464f-9714-d7440cb076bf"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31cc2de61354a65adf2cda03c29b240 xmlns="6ba60d8d-e734-46fa-8a9a-f5238d939f0b">
      <Terms xmlns="http://schemas.microsoft.com/office/infopath/2007/PartnerControls"/>
    </d31cc2de61354a65adf2cda03c29b240>
    <TaxCatchAll xmlns="6ba60d8d-e734-46fa-8a9a-f5238d939f0b"/>
    <Synopsis xmlns="6ba60d8d-e734-46fa-8a9a-f5238d939f0b"/>
    <l049dc515815430ea682699d068b347e xmlns="6ba60d8d-e734-46fa-8a9a-f5238d939f0b">
      <Terms xmlns="http://schemas.microsoft.com/office/infopath/2007/PartnerControls"/>
    </l049dc515815430ea682699d068b347e>
    <_dlc_DocIdPersistId xmlns="6ba60d8d-e734-46fa-8a9a-f5238d939f0b" xsi:nil="true"/>
    <_dlc_DocId xmlns="6ba60d8d-e734-46fa-8a9a-f5238d939f0b" xsi:nil="true"/>
    <_dlc_DocIdUrl xmlns="6ba60d8d-e734-46fa-8a9a-f5238d939f0b">
      <Url xsi:nil="true"/>
      <Description xsi:nil="true"/>
    </_dlc_DocIdUrl>
  </documentManagement>
</p:properties>
</file>

<file path=customXml/itemProps1.xml><?xml version="1.0" encoding="utf-8"?>
<ds:datastoreItem xmlns:ds="http://schemas.openxmlformats.org/officeDocument/2006/customXml" ds:itemID="{F99E33D1-8A99-40EB-88D2-B0D396F6C8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a60d8d-e734-46fa-8a9a-f5238d939f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811FAE-303E-424D-BCAC-3203FB777C57}">
  <ds:schemaRefs>
    <ds:schemaRef ds:uri="http://schemas.microsoft.com/sharepoint/v3/contenttype/forms"/>
  </ds:schemaRefs>
</ds:datastoreItem>
</file>

<file path=customXml/itemProps3.xml><?xml version="1.0" encoding="utf-8"?>
<ds:datastoreItem xmlns:ds="http://schemas.openxmlformats.org/officeDocument/2006/customXml" ds:itemID="{E69A6F10-5B0A-48B9-8E27-6E98E5621359}">
  <ds:schemaRefs>
    <ds:schemaRef ds:uri="http://schemas.microsoft.com/sharepoint/events"/>
  </ds:schemaRefs>
</ds:datastoreItem>
</file>

<file path=customXml/itemProps4.xml><?xml version="1.0" encoding="utf-8"?>
<ds:datastoreItem xmlns:ds="http://schemas.openxmlformats.org/officeDocument/2006/customXml" ds:itemID="{FEE75D0A-B5D4-41CD-8166-BC569E7A037E}">
  <ds:schemaRefs>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6ba60d8d-e734-46fa-8a9a-f5238d939f0b"/>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Employee Recognition Proposal</Template>
  <TotalTime>4622</TotalTime>
  <Words>2585</Words>
  <Application>Microsoft Office PowerPoint</Application>
  <PresentationFormat>On-screen Show (16:9)</PresentationFormat>
  <Paragraphs>293</Paragraphs>
  <Slides>18</Slides>
  <Notes>0</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18</vt:i4>
      </vt:variant>
    </vt:vector>
  </HeadingPairs>
  <TitlesOfParts>
    <vt:vector size="28" baseType="lpstr">
      <vt:lpstr>Arial</vt:lpstr>
      <vt:lpstr>BL Frutiger Black</vt:lpstr>
      <vt:lpstr>Calibri</vt:lpstr>
      <vt:lpstr>Calibri Light</vt:lpstr>
      <vt:lpstr>Title</vt:lpstr>
      <vt:lpstr>Section Title White</vt:lpstr>
      <vt:lpstr>Main Slide</vt:lpstr>
      <vt:lpstr>Picture Slide</vt:lpstr>
      <vt:lpstr>1_Contact Slide White</vt:lpstr>
      <vt:lpstr>Custom Design</vt:lpstr>
      <vt:lpstr>Workforce Disability Equality Standard Report (WDES) 2024</vt:lpstr>
      <vt:lpstr>The WDES  Background and Context</vt:lpstr>
      <vt:lpstr>PowerPoint Presentation</vt:lpstr>
      <vt:lpstr>WDES Indicators</vt:lpstr>
      <vt:lpstr>NECS Performance Against the WDES Indicators</vt:lpstr>
      <vt:lpstr>WDES Indicator 1: Overall Breakdown of Workforce Data</vt:lpstr>
      <vt:lpstr>WDES Indicator 1: Overall Breakdown of Workforce Data</vt:lpstr>
      <vt:lpstr>WDES Indicator 2: Recruitment</vt:lpstr>
      <vt:lpstr>WDES Indicator 3: Formal Capability Processes</vt:lpstr>
      <vt:lpstr>WDES Indicators 4-9: Staff Survey Questions</vt:lpstr>
      <vt:lpstr>WDES Indicators 4-9: Staff Survey Questions Continued</vt:lpstr>
      <vt:lpstr>WDES Indicator 10: Board Member Representation</vt:lpstr>
      <vt:lpstr>Summary and Next Steps</vt:lpstr>
      <vt:lpstr>What we have done well</vt:lpstr>
      <vt:lpstr>What we have done well</vt:lpstr>
      <vt:lpstr>Where we need to improve</vt:lpstr>
      <vt:lpstr>Where we need to improve</vt:lpstr>
      <vt:lpstr>Equality, Diversity and Inclusion Strategy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WDES 2023</dc:title>
  <dc:creator>Yeshentha Naidoo</dc:creator>
  <cp:keywords/>
  <cp:lastModifiedBy>NAIDOO, Yeshentha (NHS NORTH OF ENGLAND COMMISSIONING SUPPORT UNIT)</cp:lastModifiedBy>
  <cp:revision>86</cp:revision>
  <dcterms:created xsi:type="dcterms:W3CDTF">2023-01-26T15:58:09Z</dcterms:created>
  <dcterms:modified xsi:type="dcterms:W3CDTF">2024-09-12T11:20:40Z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0x0101009194E06F2F8CD442A37B104D0DD4B2A200B5876DB33C265747ACC12E0065D10AB8</vt:lpwstr>
  </property>
  <property fmtid="{D5CDD505-2E9C-101B-9397-08002B2CF9AE}" pid="3" name="_dlc_DocIdItemGuid">
    <vt:lpwstr>5376642b-3fc6-4cbf-a3fa-57ac25f7e173</vt:lpwstr>
  </property>
  <property fmtid="{D5CDD505-2E9C-101B-9397-08002B2CF9AE}" pid="4" name="TaxKeyword">
    <vt:lpwstr/>
  </property>
  <property fmtid="{D5CDD505-2E9C-101B-9397-08002B2CF9AE}" pid="5" name="DocClassification">
    <vt:lpwstr>42;#Communications and Engagement|9cdde06b-fa6f-4f7c-b0a1-930284a407c4</vt:lpwstr>
  </property>
  <property fmtid="{D5CDD505-2E9C-101B-9397-08002B2CF9AE}" pid="6" name="Document Type0">
    <vt:lpwstr>236;#Branding ＆ Templates|c405ef4f-2564-4e03-91fa-ae6ef68da814</vt:lpwstr>
  </property>
  <property fmtid="{D5CDD505-2E9C-101B-9397-08002B2CF9AE}" pid="7" name="Document Type">
    <vt:lpwstr>236;#Branding ＆ Templates|c405ef4f-2564-4e03-91fa-ae6ef68da814</vt:lpwstr>
  </property>
</Properties>
</file>