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5"/>
    <p:sldMasterId id="2147483681" r:id="rId6"/>
    <p:sldMasterId id="2147483652" r:id="rId7"/>
    <p:sldMasterId id="2147483669" r:id="rId8"/>
    <p:sldMasterId id="2147483718" r:id="rId9"/>
    <p:sldMasterId id="2147483720" r:id="rId10"/>
  </p:sldMasterIdLst>
  <p:notesMasterIdLst>
    <p:notesMasterId r:id="rId29"/>
  </p:notesMasterIdLst>
  <p:sldIdLst>
    <p:sldId id="278" r:id="rId11"/>
    <p:sldId id="305" r:id="rId12"/>
    <p:sldId id="306" r:id="rId13"/>
    <p:sldId id="292" r:id="rId14"/>
    <p:sldId id="307" r:id="rId15"/>
    <p:sldId id="295" r:id="rId16"/>
    <p:sldId id="298" r:id="rId17"/>
    <p:sldId id="299" r:id="rId18"/>
    <p:sldId id="300" r:id="rId19"/>
    <p:sldId id="301" r:id="rId20"/>
    <p:sldId id="302" r:id="rId21"/>
    <p:sldId id="303" r:id="rId22"/>
    <p:sldId id="308" r:id="rId23"/>
    <p:sldId id="296" r:id="rId24"/>
    <p:sldId id="309" r:id="rId25"/>
    <p:sldId id="297" r:id="rId26"/>
    <p:sldId id="304" r:id="rId27"/>
    <p:sldId id="288" r:id="rId28"/>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D0D8E8"/>
    <a:srgbClr val="FC4107"/>
    <a:srgbClr val="92D050"/>
    <a:srgbClr val="006AB4"/>
    <a:srgbClr val="F2F2F2"/>
    <a:srgbClr val="0A53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605" autoAdjust="0"/>
    <p:restoredTop sz="95226" autoAdjust="0"/>
  </p:normalViewPr>
  <p:slideViewPr>
    <p:cSldViewPr snapToGrid="0" snapToObjects="1">
      <p:cViewPr varScale="1">
        <p:scale>
          <a:sx n="101" d="100"/>
          <a:sy n="101" d="100"/>
        </p:scale>
        <p:origin x="764" y="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slideMaster" Target="slideMasters/slideMaster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0CC07-7C41-FE38-69B6-B1D7F84A815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F66A8D-87CF-4A18-D29D-D4D1BCF4F04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BA2D1D-BCF6-498D-AB3C-35F54B244E91}" type="datetimeFigureOut">
              <a:rPr lang="en-US"/>
              <a:pPr>
                <a:defRPr/>
              </a:pPr>
              <a:t>9/12/2024</a:t>
            </a:fld>
            <a:endParaRPr lang="en-US"/>
          </a:p>
        </p:txBody>
      </p:sp>
      <p:sp>
        <p:nvSpPr>
          <p:cNvPr id="4" name="Slide Image Placeholder 3">
            <a:extLst>
              <a:ext uri="{FF2B5EF4-FFF2-40B4-BE49-F238E27FC236}">
                <a16:creationId xmlns:a16="http://schemas.microsoft.com/office/drawing/2014/main" id="{6A37493E-B661-FDCF-50B3-3E98E6DFE12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AC3C32-ED77-C0F9-9CD7-249EE58204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66D8E38F-1475-E539-2DE9-A24E6828C66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3724C87-6F0D-D3FA-CA8C-AD5B9D641DD3}"/>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D0AAFC0-05DE-4345-A8AD-B3C096835B0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4422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7" name="Title 1"/>
          <p:cNvSpPr>
            <a:spLocks noGrp="1"/>
          </p:cNvSpPr>
          <p:nvPr>
            <p:ph type="ctrTitle"/>
          </p:nvPr>
        </p:nvSpPr>
        <p:spPr>
          <a:xfrm>
            <a:off x="995874" y="1717040"/>
            <a:ext cx="7152252" cy="1280160"/>
          </a:xfrm>
          <a:prstGeom prst="rect">
            <a:avLst/>
          </a:prstGeom>
        </p:spPr>
        <p:txBody>
          <a:bodyPr anchor="ctr"/>
          <a:lstStyle>
            <a:lvl1pPr algn="ctr">
              <a:defRPr>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6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Vertical Title 1"/>
          <p:cNvSpPr>
            <a:spLocks noGrp="1"/>
          </p:cNvSpPr>
          <p:nvPr>
            <p:ph type="title"/>
          </p:nvPr>
        </p:nvSpPr>
        <p:spPr>
          <a:xfrm>
            <a:off x="1053327" y="425034"/>
            <a:ext cx="7684273" cy="533538"/>
          </a:xfrm>
          <a:prstGeom prst="rect">
            <a:avLst/>
          </a:prstGeom>
        </p:spPr>
        <p:txBody>
          <a:bodyPr vert="horz"/>
          <a:lstStyle>
            <a:lvl1pPr algn="l">
              <a:defRPr sz="2400" baseline="0">
                <a:solidFill>
                  <a:srgbClr val="0070C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352424" y="1328738"/>
            <a:ext cx="8385175" cy="3044958"/>
          </a:xfrm>
          <a:prstGeom prst="rect">
            <a:avLst/>
          </a:prstGeom>
        </p:spPr>
        <p:txBody>
          <a:bodyPr vert="horz"/>
          <a:lstStyle>
            <a:lvl1pPr marL="285750" indent="-285750">
              <a:buClr>
                <a:srgbClr val="0A53A7"/>
              </a:buClr>
              <a:buFont typeface="Arial" panose="020B0604020202020204" pitchFamily="34" charset="0"/>
              <a:buChar char="•"/>
              <a:defRPr sz="1600" baseline="0">
                <a:solidFill>
                  <a:schemeClr val="tx1">
                    <a:lumMod val="75000"/>
                    <a:lumOff val="2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1400" baseline="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00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2"/>
          </p:nvPr>
        </p:nvSpPr>
        <p:spPr>
          <a:xfrm>
            <a:off x="286266" y="4644316"/>
            <a:ext cx="2187021" cy="26369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rgbClr val="0070C0"/>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5731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55D52-3B2A-5DB0-EF76-DBF2246467C6}"/>
              </a:ext>
            </a:extLst>
          </p:cNvPr>
          <p:cNvSpPr txBox="1"/>
          <p:nvPr userDrawn="1"/>
        </p:nvSpPr>
        <p:spPr>
          <a:xfrm>
            <a:off x="1968500" y="3371850"/>
            <a:ext cx="0" cy="0"/>
          </a:xfrm>
          <a:prstGeom prst="rect">
            <a:avLst/>
          </a:prstGeom>
        </p:spPr>
        <p:txBody>
          <a:bodyPr wrap="none" lIns="0" tIns="0" rIns="0" bIns="0">
            <a:normAutofit fontScale="25000" lnSpcReduction="20000"/>
          </a:bodyPr>
          <a:lstStyle/>
          <a:p>
            <a:pPr eaLnBrk="1" fontAlgn="auto" hangingPunct="1">
              <a:spcBef>
                <a:spcPts val="0"/>
              </a:spcBef>
              <a:spcAft>
                <a:spcPts val="0"/>
              </a:spcAft>
              <a:defRPr/>
            </a:pPr>
            <a:endParaRPr lang="en-US" sz="3200" dirty="0">
              <a:solidFill>
                <a:srgbClr val="FFFFFF"/>
              </a:solidFill>
              <a:latin typeface="BL Frutiger Black"/>
              <a:cs typeface="BL Frutiger Black"/>
            </a:endParaRPr>
          </a:p>
        </p:txBody>
      </p:sp>
      <p:sp>
        <p:nvSpPr>
          <p:cNvPr id="10" name="Title 9"/>
          <p:cNvSpPr>
            <a:spLocks noGrp="1"/>
          </p:cNvSpPr>
          <p:nvPr>
            <p:ph type="title"/>
          </p:nvPr>
        </p:nvSpPr>
        <p:spPr>
          <a:xfrm>
            <a:off x="297070" y="3471794"/>
            <a:ext cx="3390808" cy="584775"/>
          </a:xfrm>
          <a:prstGeom prst="rect">
            <a:avLst/>
          </a:prstGeom>
        </p:spPr>
        <p:txBody>
          <a:bodyPr vert="horz" wrap="square">
            <a:spAutoFit/>
          </a:bodyPr>
          <a:lstStyle>
            <a:lvl1pPr algn="l">
              <a:defRPr sz="3200" b="0" baseline="0">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06435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3646449" y="0"/>
            <a:ext cx="5497551" cy="5143500"/>
          </a:xfrm>
          <a:prstGeom prst="rect">
            <a:avLst/>
          </a:prstGeom>
        </p:spPr>
        <p:txBody>
          <a:bodyPr anchor="t"/>
          <a:lstStyle>
            <a:lvl1pPr marL="0" indent="0" algn="ctr">
              <a:buNone/>
              <a:defRPr/>
            </a:lvl1pPr>
          </a:lstStyle>
          <a:p>
            <a:pPr lvl="0"/>
            <a:endParaRPr lang="en-US" noProof="0" dirty="0"/>
          </a:p>
        </p:txBody>
      </p:sp>
      <p:sp>
        <p:nvSpPr>
          <p:cNvPr id="3" name="Text Placeholder 2"/>
          <p:cNvSpPr>
            <a:spLocks noGrp="1"/>
          </p:cNvSpPr>
          <p:nvPr>
            <p:ph type="body" sz="quarter" idx="11"/>
          </p:nvPr>
        </p:nvSpPr>
        <p:spPr>
          <a:xfrm>
            <a:off x="386080" y="1142143"/>
            <a:ext cx="2536575" cy="4250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7" name="Text Placeholder 2"/>
          <p:cNvSpPr>
            <a:spLocks noGrp="1"/>
          </p:cNvSpPr>
          <p:nvPr>
            <p:ph type="body" sz="quarter" idx="12"/>
          </p:nvPr>
        </p:nvSpPr>
        <p:spPr>
          <a:xfrm>
            <a:off x="386080" y="2097018"/>
            <a:ext cx="3169920" cy="606425"/>
          </a:xfrm>
          <a:prstGeom prst="rect">
            <a:avLst/>
          </a:prstGeo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3pPr marL="914400" indent="0">
              <a:buNone/>
              <a:defRPr/>
            </a:lvl3pPr>
            <a:lvl4pPr marL="1371600" indent="0" algn="l">
              <a:buNone/>
              <a:defRPr/>
            </a:lvl4pPr>
          </a:lstStyle>
          <a:p>
            <a:pPr lvl="0"/>
            <a:r>
              <a:rPr lang="en-US"/>
              <a:t>Click to edit Master text styles</a:t>
            </a:r>
          </a:p>
        </p:txBody>
      </p:sp>
      <p:sp>
        <p:nvSpPr>
          <p:cNvPr id="6" name="Text Placeholder 3"/>
          <p:cNvSpPr>
            <a:spLocks noGrp="1"/>
          </p:cNvSpPr>
          <p:nvPr>
            <p:ph type="body" sz="quarter" idx="14"/>
          </p:nvPr>
        </p:nvSpPr>
        <p:spPr>
          <a:xfrm>
            <a:off x="264894" y="4694793"/>
            <a:ext cx="968105" cy="215216"/>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i="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7593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act Slide White">
    <p:spTree>
      <p:nvGrpSpPr>
        <p:cNvPr id="1" name=""/>
        <p:cNvGrpSpPr/>
        <p:nvPr/>
      </p:nvGrpSpPr>
      <p:grpSpPr>
        <a:xfrm>
          <a:off x="0" y="0"/>
          <a:ext cx="0" cy="0"/>
          <a:chOff x="0" y="0"/>
          <a:chExt cx="0" cy="0"/>
        </a:xfrm>
      </p:grpSpPr>
      <p:sp>
        <p:nvSpPr>
          <p:cNvPr id="8" name="Text Placeholder 3"/>
          <p:cNvSpPr>
            <a:spLocks noGrp="1"/>
          </p:cNvSpPr>
          <p:nvPr>
            <p:ph type="body" sz="quarter" idx="13"/>
          </p:nvPr>
        </p:nvSpPr>
        <p:spPr>
          <a:xfrm>
            <a:off x="604369" y="4139081"/>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9" name="Text Placeholder 3"/>
          <p:cNvSpPr>
            <a:spLocks noGrp="1"/>
          </p:cNvSpPr>
          <p:nvPr>
            <p:ph type="body" sz="quarter" idx="14"/>
          </p:nvPr>
        </p:nvSpPr>
        <p:spPr>
          <a:xfrm>
            <a:off x="604369" y="4364270"/>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
        <p:nvSpPr>
          <p:cNvPr id="10" name="Text Placeholder 3"/>
          <p:cNvSpPr>
            <a:spLocks noGrp="1"/>
          </p:cNvSpPr>
          <p:nvPr>
            <p:ph type="body" sz="quarter" idx="15"/>
          </p:nvPr>
        </p:nvSpPr>
        <p:spPr>
          <a:xfrm>
            <a:off x="604369" y="4582634"/>
            <a:ext cx="1657306" cy="250369"/>
          </a:xfrm>
          <a:prstGeom prst="rect">
            <a:avLst/>
          </a:prstGeom>
        </p:spPr>
        <p:txBody>
          <a:bodyPr anchor="ctr"/>
          <a:lstStyle>
            <a:lvl1pPr marL="0" indent="0" algn="l">
              <a:buNone/>
              <a:defRPr sz="1000">
                <a:solidFill>
                  <a:srgbClr val="0070C0"/>
                </a:solidFill>
              </a:defRPr>
            </a:lvl1pPr>
          </a:lstStyle>
          <a:p>
            <a:pPr lvl="0"/>
            <a:r>
              <a:rPr lang="en-US"/>
              <a:t>Click to edit Master text styles</a:t>
            </a:r>
          </a:p>
        </p:txBody>
      </p:sp>
    </p:spTree>
    <p:extLst>
      <p:ext uri="{BB962C8B-B14F-4D97-AF65-F5344CB8AC3E}">
        <p14:creationId xmlns:p14="http://schemas.microsoft.com/office/powerpoint/2010/main" val="3089470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E2AEE-0C0D-FA57-B502-BC2E9D405CB5}"/>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B1BE742-C915-4E4E-BED6-40B59AAE8FAD}" type="datetimeFigureOut">
              <a:rPr lang="en-US"/>
              <a:pPr>
                <a:defRPr/>
              </a:pPr>
              <a:t>9/12/2024</a:t>
            </a:fld>
            <a:endParaRPr lang="en-US"/>
          </a:p>
        </p:txBody>
      </p:sp>
      <p:sp>
        <p:nvSpPr>
          <p:cNvPr id="5" name="Footer Placeholder 4">
            <a:extLst>
              <a:ext uri="{FF2B5EF4-FFF2-40B4-BE49-F238E27FC236}">
                <a16:creationId xmlns:a16="http://schemas.microsoft.com/office/drawing/2014/main" id="{5AF83DAD-0A19-DC0E-AED4-A71BC02598E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7E466D-731B-104F-C9C0-E047611AE0A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DD652AB-86CD-434B-B663-0E6D8C4702E1}" type="slidenum">
              <a:rPr lang="en-US"/>
              <a:pPr>
                <a:defRPr/>
              </a:pPr>
              <a:t>‹#›</a:t>
            </a:fld>
            <a:endParaRPr lang="en-US"/>
          </a:p>
        </p:txBody>
      </p:sp>
    </p:spTree>
    <p:extLst>
      <p:ext uri="{BB962C8B-B14F-4D97-AF65-F5344CB8AC3E}">
        <p14:creationId xmlns:p14="http://schemas.microsoft.com/office/powerpoint/2010/main" val="2620163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FEFA3-510D-EE94-0FE3-1E6AD7458EB1}"/>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3A4475B-528F-4412-8DBF-7C905F988564}" type="datetimeFigureOut">
              <a:rPr lang="en-US"/>
              <a:pPr>
                <a:defRPr/>
              </a:pPr>
              <a:t>9/12/2024</a:t>
            </a:fld>
            <a:endParaRPr lang="en-US"/>
          </a:p>
        </p:txBody>
      </p:sp>
      <p:sp>
        <p:nvSpPr>
          <p:cNvPr id="5" name="Footer Placeholder 4">
            <a:extLst>
              <a:ext uri="{FF2B5EF4-FFF2-40B4-BE49-F238E27FC236}">
                <a16:creationId xmlns:a16="http://schemas.microsoft.com/office/drawing/2014/main" id="{A3167439-40BE-8965-EC54-D92BE6D254E4}"/>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8A2DC1B-BEFA-EDFE-E8BF-619A371DECC0}"/>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62FA5F6-9CB0-4027-BF0E-5AD8EE240BC2}" type="slidenum">
              <a:rPr lang="en-US"/>
              <a:pPr>
                <a:defRPr/>
              </a:pPr>
              <a:t>‹#›</a:t>
            </a:fld>
            <a:endParaRPr lang="en-US"/>
          </a:p>
        </p:txBody>
      </p:sp>
    </p:spTree>
    <p:extLst>
      <p:ext uri="{BB962C8B-B14F-4D97-AF65-F5344CB8AC3E}">
        <p14:creationId xmlns:p14="http://schemas.microsoft.com/office/powerpoint/2010/main" val="1110692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E804D5-C95D-DCFA-3902-6647C16208F9}"/>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1608FF82-32A8-487F-8452-47A3C2DE7197}" type="datetimeFigureOut">
              <a:rPr lang="en-US"/>
              <a:pPr>
                <a:defRPr/>
              </a:pPr>
              <a:t>9/12/2024</a:t>
            </a:fld>
            <a:endParaRPr lang="en-US"/>
          </a:p>
        </p:txBody>
      </p:sp>
      <p:sp>
        <p:nvSpPr>
          <p:cNvPr id="5" name="Footer Placeholder 4">
            <a:extLst>
              <a:ext uri="{FF2B5EF4-FFF2-40B4-BE49-F238E27FC236}">
                <a16:creationId xmlns:a16="http://schemas.microsoft.com/office/drawing/2014/main" id="{3E7C092F-5CEB-672C-56F6-5D7595B22702}"/>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46C33DE-61C1-F827-9E5A-8D4DCA3D2007}"/>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B03F491-8856-4C5F-ACC4-33B961F8E1B0}" type="slidenum">
              <a:rPr lang="en-US"/>
              <a:pPr>
                <a:defRPr/>
              </a:pPr>
              <a:t>‹#›</a:t>
            </a:fld>
            <a:endParaRPr lang="en-US"/>
          </a:p>
        </p:txBody>
      </p:sp>
    </p:spTree>
    <p:extLst>
      <p:ext uri="{BB962C8B-B14F-4D97-AF65-F5344CB8AC3E}">
        <p14:creationId xmlns:p14="http://schemas.microsoft.com/office/powerpoint/2010/main" val="55671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3C9B8-198D-A9DC-542E-2393E94543B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F2D33B-1908-449A-852A-587869B8DBEF}" type="datetimeFigureOut">
              <a:rPr lang="en-US"/>
              <a:pPr>
                <a:defRPr/>
              </a:pPr>
              <a:t>9/12/2024</a:t>
            </a:fld>
            <a:endParaRPr lang="en-US"/>
          </a:p>
        </p:txBody>
      </p:sp>
      <p:sp>
        <p:nvSpPr>
          <p:cNvPr id="6" name="Footer Placeholder 5">
            <a:extLst>
              <a:ext uri="{FF2B5EF4-FFF2-40B4-BE49-F238E27FC236}">
                <a16:creationId xmlns:a16="http://schemas.microsoft.com/office/drawing/2014/main" id="{9C257B27-4284-D6C3-0D9C-D46DFAD7E6BE}"/>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842FAA58-ECF1-033E-F6F5-B16145C7664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CFE6674D-E1B1-47FD-A54A-787C5EA3E020}" type="slidenum">
              <a:rPr lang="en-US"/>
              <a:pPr>
                <a:defRPr/>
              </a:pPr>
              <a:t>‹#›</a:t>
            </a:fld>
            <a:endParaRPr lang="en-US"/>
          </a:p>
        </p:txBody>
      </p:sp>
    </p:spTree>
    <p:extLst>
      <p:ext uri="{BB962C8B-B14F-4D97-AF65-F5344CB8AC3E}">
        <p14:creationId xmlns:p14="http://schemas.microsoft.com/office/powerpoint/2010/main" val="374809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4C0AB5-C017-D2AB-0E21-9DEE1C885BD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6A7B519-0B69-4184-A433-B0BBA0F74D58}" type="datetimeFigureOut">
              <a:rPr lang="en-US"/>
              <a:pPr>
                <a:defRPr/>
              </a:pPr>
              <a:t>9/12/2024</a:t>
            </a:fld>
            <a:endParaRPr lang="en-US"/>
          </a:p>
        </p:txBody>
      </p:sp>
      <p:sp>
        <p:nvSpPr>
          <p:cNvPr id="8" name="Footer Placeholder 7">
            <a:extLst>
              <a:ext uri="{FF2B5EF4-FFF2-40B4-BE49-F238E27FC236}">
                <a16:creationId xmlns:a16="http://schemas.microsoft.com/office/drawing/2014/main" id="{1B4BEA59-EA89-CED8-1019-06E5E4E4FB2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9" name="Slide Number Placeholder 8">
            <a:extLst>
              <a:ext uri="{FF2B5EF4-FFF2-40B4-BE49-F238E27FC236}">
                <a16:creationId xmlns:a16="http://schemas.microsoft.com/office/drawing/2014/main" id="{6CFF3F0B-D42C-792E-D0EF-C1E9A39BB42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325ADDA4-F4EF-4BD5-B65A-1DEDA76823E3}" type="slidenum">
              <a:rPr lang="en-US"/>
              <a:pPr>
                <a:defRPr/>
              </a:pPr>
              <a:t>‹#›</a:t>
            </a:fld>
            <a:endParaRPr lang="en-US"/>
          </a:p>
        </p:txBody>
      </p:sp>
    </p:spTree>
    <p:extLst>
      <p:ext uri="{BB962C8B-B14F-4D97-AF65-F5344CB8AC3E}">
        <p14:creationId xmlns:p14="http://schemas.microsoft.com/office/powerpoint/2010/main" val="3970258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FAD5046-DFC5-E770-AFA4-1A048A88202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A6162772-842C-4DC3-B984-C005F8447B45}" type="datetimeFigureOut">
              <a:rPr lang="en-US"/>
              <a:pPr>
                <a:defRPr/>
              </a:pPr>
              <a:t>9/12/2024</a:t>
            </a:fld>
            <a:endParaRPr lang="en-US"/>
          </a:p>
        </p:txBody>
      </p:sp>
      <p:sp>
        <p:nvSpPr>
          <p:cNvPr id="4" name="Footer Placeholder 3">
            <a:extLst>
              <a:ext uri="{FF2B5EF4-FFF2-40B4-BE49-F238E27FC236}">
                <a16:creationId xmlns:a16="http://schemas.microsoft.com/office/drawing/2014/main" id="{CCC9C909-DB17-3904-A4C0-6708E86B5046}"/>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5" name="Slide Number Placeholder 4">
            <a:extLst>
              <a:ext uri="{FF2B5EF4-FFF2-40B4-BE49-F238E27FC236}">
                <a16:creationId xmlns:a16="http://schemas.microsoft.com/office/drawing/2014/main" id="{937AA7EF-AEA8-B8C1-E809-869DEB47635D}"/>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E119E58E-7F28-4E08-A29C-1C40406A8C45}" type="slidenum">
              <a:rPr lang="en-US"/>
              <a:pPr>
                <a:defRPr/>
              </a:pPr>
              <a:t>‹#›</a:t>
            </a:fld>
            <a:endParaRPr lang="en-US"/>
          </a:p>
        </p:txBody>
      </p:sp>
    </p:spTree>
    <p:extLst>
      <p:ext uri="{BB962C8B-B14F-4D97-AF65-F5344CB8AC3E}">
        <p14:creationId xmlns:p14="http://schemas.microsoft.com/office/powerpoint/2010/main" val="2347313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0CBC4-0D26-086D-9715-A652A82679B7}"/>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B152C45A-18EF-490B-89AA-4A2F9A0B3A21}" type="datetimeFigureOut">
              <a:rPr lang="en-US"/>
              <a:pPr>
                <a:defRPr/>
              </a:pPr>
              <a:t>9/12/2024</a:t>
            </a:fld>
            <a:endParaRPr lang="en-US"/>
          </a:p>
        </p:txBody>
      </p:sp>
      <p:sp>
        <p:nvSpPr>
          <p:cNvPr id="3" name="Footer Placeholder 2">
            <a:extLst>
              <a:ext uri="{FF2B5EF4-FFF2-40B4-BE49-F238E27FC236}">
                <a16:creationId xmlns:a16="http://schemas.microsoft.com/office/drawing/2014/main" id="{A8BBB0AE-E874-8821-D0F7-A9AACB4B0558}"/>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4" name="Slide Number Placeholder 3">
            <a:extLst>
              <a:ext uri="{FF2B5EF4-FFF2-40B4-BE49-F238E27FC236}">
                <a16:creationId xmlns:a16="http://schemas.microsoft.com/office/drawing/2014/main" id="{D9472F05-5F92-7587-E0AC-90C990E0D4E6}"/>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EAFF809-BE6B-489C-A4AD-A17966E08274}" type="slidenum">
              <a:rPr lang="en-US"/>
              <a:pPr>
                <a:defRPr/>
              </a:pPr>
              <a:t>‹#›</a:t>
            </a:fld>
            <a:endParaRPr lang="en-US"/>
          </a:p>
        </p:txBody>
      </p:sp>
    </p:spTree>
    <p:extLst>
      <p:ext uri="{BB962C8B-B14F-4D97-AF65-F5344CB8AC3E}">
        <p14:creationId xmlns:p14="http://schemas.microsoft.com/office/powerpoint/2010/main" val="396503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E6D1C-2392-D689-842D-C3D819BB997A}"/>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70B603B-7664-4153-8AF4-5A478CA9780E}" type="datetimeFigureOut">
              <a:rPr lang="en-US"/>
              <a:pPr>
                <a:defRPr/>
              </a:pPr>
              <a:t>9/12/2024</a:t>
            </a:fld>
            <a:endParaRPr lang="en-US"/>
          </a:p>
        </p:txBody>
      </p:sp>
      <p:sp>
        <p:nvSpPr>
          <p:cNvPr id="6" name="Footer Placeholder 5">
            <a:extLst>
              <a:ext uri="{FF2B5EF4-FFF2-40B4-BE49-F238E27FC236}">
                <a16:creationId xmlns:a16="http://schemas.microsoft.com/office/drawing/2014/main" id="{02B841D9-8635-52D1-FEB5-9A8E310DC49D}"/>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E043D-4524-9C08-5DBF-38F035C539F5}"/>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481181F2-9E3C-41A1-B9C4-43C7D116DE3B}" type="slidenum">
              <a:rPr lang="en-US"/>
              <a:pPr>
                <a:defRPr/>
              </a:pPr>
              <a:t>‹#›</a:t>
            </a:fld>
            <a:endParaRPr lang="en-US"/>
          </a:p>
        </p:txBody>
      </p:sp>
    </p:spTree>
    <p:extLst>
      <p:ext uri="{BB962C8B-B14F-4D97-AF65-F5344CB8AC3E}">
        <p14:creationId xmlns:p14="http://schemas.microsoft.com/office/powerpoint/2010/main" val="934041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54A54-29C6-A778-2721-030323CD38D6}"/>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F7685BD4-1C98-4CA1-A627-FC31179EF56E}" type="datetimeFigureOut">
              <a:rPr lang="en-US"/>
              <a:pPr>
                <a:defRPr/>
              </a:pPr>
              <a:t>9/12/2024</a:t>
            </a:fld>
            <a:endParaRPr lang="en-US"/>
          </a:p>
        </p:txBody>
      </p:sp>
      <p:sp>
        <p:nvSpPr>
          <p:cNvPr id="6" name="Footer Placeholder 5">
            <a:extLst>
              <a:ext uri="{FF2B5EF4-FFF2-40B4-BE49-F238E27FC236}">
                <a16:creationId xmlns:a16="http://schemas.microsoft.com/office/drawing/2014/main" id="{6C9540AB-533B-27EF-8649-04174AADDCF0}"/>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7" name="Slide Number Placeholder 6">
            <a:extLst>
              <a:ext uri="{FF2B5EF4-FFF2-40B4-BE49-F238E27FC236}">
                <a16:creationId xmlns:a16="http://schemas.microsoft.com/office/drawing/2014/main" id="{62693FAE-8554-E731-F29C-DCCCBF511C7E}"/>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57CF5ABA-9176-49C7-87A9-DCE706BABDBE}" type="slidenum">
              <a:rPr lang="en-US"/>
              <a:pPr>
                <a:defRPr/>
              </a:pPr>
              <a:t>‹#›</a:t>
            </a:fld>
            <a:endParaRPr lang="en-US"/>
          </a:p>
        </p:txBody>
      </p:sp>
    </p:spTree>
    <p:extLst>
      <p:ext uri="{BB962C8B-B14F-4D97-AF65-F5344CB8AC3E}">
        <p14:creationId xmlns:p14="http://schemas.microsoft.com/office/powerpoint/2010/main" val="2043928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3B0CF-1324-345A-BB33-3E3C466D020E}"/>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D5D0CAE1-B267-4B4C-A9D2-C2186A362D1F}" type="datetimeFigureOut">
              <a:rPr lang="en-US"/>
              <a:pPr>
                <a:defRPr/>
              </a:pPr>
              <a:t>9/12/2024</a:t>
            </a:fld>
            <a:endParaRPr lang="en-US"/>
          </a:p>
        </p:txBody>
      </p:sp>
      <p:sp>
        <p:nvSpPr>
          <p:cNvPr id="5" name="Footer Placeholder 4">
            <a:extLst>
              <a:ext uri="{FF2B5EF4-FFF2-40B4-BE49-F238E27FC236}">
                <a16:creationId xmlns:a16="http://schemas.microsoft.com/office/drawing/2014/main" id="{986D53AB-5B3C-5812-ABAE-B2C2EA4716A5}"/>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1910846-6727-03AE-FAFD-DE2DDBCAA4A1}"/>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28B156D7-DB22-4760-9670-2C99033743E5}" type="slidenum">
              <a:rPr lang="en-US"/>
              <a:pPr>
                <a:defRPr/>
              </a:pPr>
              <a:t>‹#›</a:t>
            </a:fld>
            <a:endParaRPr lang="en-US"/>
          </a:p>
        </p:txBody>
      </p:sp>
    </p:spTree>
    <p:extLst>
      <p:ext uri="{BB962C8B-B14F-4D97-AF65-F5344CB8AC3E}">
        <p14:creationId xmlns:p14="http://schemas.microsoft.com/office/powerpoint/2010/main" val="2361687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E35A-0FB8-0B63-55AA-5F255E61ED52}"/>
              </a:ext>
            </a:extLst>
          </p:cNvPr>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791F614C-0276-4966-985A-0AFFB6713B24}" type="datetimeFigureOut">
              <a:rPr lang="en-US"/>
              <a:pPr>
                <a:defRPr/>
              </a:pPr>
              <a:t>9/12/2024</a:t>
            </a:fld>
            <a:endParaRPr lang="en-US"/>
          </a:p>
        </p:txBody>
      </p:sp>
      <p:sp>
        <p:nvSpPr>
          <p:cNvPr id="5" name="Footer Placeholder 4">
            <a:extLst>
              <a:ext uri="{FF2B5EF4-FFF2-40B4-BE49-F238E27FC236}">
                <a16:creationId xmlns:a16="http://schemas.microsoft.com/office/drawing/2014/main" id="{B9FC33B4-9FA4-01B7-2061-FF82505A2BDF}"/>
              </a:ext>
            </a:extLst>
          </p:cNvPr>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F1B04DB-E169-E96A-AB33-880A47188532}"/>
              </a:ext>
            </a:extLst>
          </p:cNvPr>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a:solidFill>
                  <a:prstClr val="black"/>
                </a:solidFill>
                <a:latin typeface="+mn-lt"/>
              </a:defRPr>
            </a:lvl1pPr>
          </a:lstStyle>
          <a:p>
            <a:pPr>
              <a:defRPr/>
            </a:pPr>
            <a:fld id="{015345E1-D006-4008-A65D-ECF34BF8C5D1}" type="slidenum">
              <a:rPr lang="en-US"/>
              <a:pPr>
                <a:defRPr/>
              </a:pPr>
              <a:t>‹#›</a:t>
            </a:fld>
            <a:endParaRPr lang="en-US"/>
          </a:p>
        </p:txBody>
      </p:sp>
    </p:spTree>
    <p:extLst>
      <p:ext uri="{BB962C8B-B14F-4D97-AF65-F5344CB8AC3E}">
        <p14:creationId xmlns:p14="http://schemas.microsoft.com/office/powerpoint/2010/main" val="73439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6.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3C6F057-D87E-2554-79AC-4020A4C46DB2}"/>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3D5B4D80-4A8B-4A1C-B0D2-678DDB702EDA}"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4B5722A-34FF-1BD9-BE4F-D6709B71406A}"/>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CD3A6F0-6020-4C5B-A047-93F76D9A78A2}"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3" r:id="rId1"/>
    <p:sldLayoutId id="2147484068"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044C89B-3F7D-5DCF-7144-2D9D7183359C}"/>
              </a:ext>
            </a:extLst>
          </p:cNvPr>
          <p:cNvSpPr>
            <a:spLocks noChangeArrowheads="1"/>
          </p:cNvSpPr>
          <p:nvPr userDrawn="1"/>
        </p:nvSpPr>
        <p:spPr bwMode="auto">
          <a:xfrm>
            <a:off x="8482013" y="4629150"/>
            <a:ext cx="341312" cy="2460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fld id="{BB768784-7E22-44A3-B683-D0EC1CC25B3E}" type="slidenum">
              <a:rPr lang="en-US" altLang="en-US" sz="1000" smtClean="0">
                <a:solidFill>
                  <a:srgbClr val="0070C0"/>
                </a:solidFill>
                <a:latin typeface="Arial" panose="020B0604020202020204" pitchFamily="34" charset="0"/>
                <a:cs typeface="Arial" panose="020B0604020202020204" pitchFamily="34" charset="0"/>
              </a:rPr>
              <a:pPr algn="r" eaLnBrk="1" hangingPunct="1">
                <a:defRPr/>
              </a:pPr>
              <a:t>‹#›</a:t>
            </a:fld>
            <a:endParaRPr lang="en-US" altLang="en-US" sz="1000">
              <a:solidFill>
                <a:srgbClr val="0070C0"/>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nhs.sharepoint.com/sites/0AR_NECSLibrary/Publications/Forms/AllItems.aspx?id=%2Fsites%2F0AR%5FNECSLibrary%2FPublications%2FInclusion%20and%20Equality%20Strategy%20Update%20Report%202024%2Epdf&amp;parent=%2Fsites%2F0AR%5FNECSLibrary%2FPublications"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129"/>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66724" y="4667915"/>
            <a:ext cx="4528930" cy="199175"/>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endParaRPr lang="en-US" sz="1100" dirty="0">
              <a:latin typeface="+mn-lt"/>
              <a:ea typeface="Calibri"/>
              <a:cs typeface="Times New Roman"/>
            </a:endParaRPr>
          </a:p>
        </p:txBody>
      </p:sp>
      <p:sp>
        <p:nvSpPr>
          <p:cNvPr id="2" name="Title 1">
            <a:extLst>
              <a:ext uri="{FF2B5EF4-FFF2-40B4-BE49-F238E27FC236}">
                <a16:creationId xmlns:a16="http://schemas.microsoft.com/office/drawing/2014/main" id="{660B9B51-2084-B925-2173-D9A4E200FBF0}"/>
              </a:ext>
            </a:extLst>
          </p:cNvPr>
          <p:cNvSpPr>
            <a:spLocks noGrp="1" noChangeArrowheads="1"/>
          </p:cNvSpPr>
          <p:nvPr>
            <p:ph type="title"/>
          </p:nvPr>
        </p:nvSpPr>
        <p:spPr bwMode="auto">
          <a:xfrm>
            <a:off x="466724" y="3294063"/>
            <a:ext cx="7826819" cy="584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altLang="en-US" dirty="0"/>
              <a:t>Workforce Race Equality Standard Report (WRES) 2024</a:t>
            </a:r>
          </a:p>
        </p:txBody>
      </p:sp>
    </p:spTree>
    <p:extLst>
      <p:ext uri="{BB962C8B-B14F-4D97-AF65-F5344CB8AC3E}">
        <p14:creationId xmlns:p14="http://schemas.microsoft.com/office/powerpoint/2010/main" val="969325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2C8D811-028E-8906-A301-EA480046D16D}"/>
              </a:ext>
            </a:extLst>
          </p:cNvPr>
          <p:cNvSpPr txBox="1">
            <a:spLocks/>
          </p:cNvSpPr>
          <p:nvPr/>
        </p:nvSpPr>
        <p:spPr>
          <a:xfrm>
            <a:off x="3696083" y="94002"/>
            <a:ext cx="5338736" cy="3044958"/>
          </a:xfrm>
          <a:prstGeom prst="rect">
            <a:avLst/>
          </a:prstGeom>
        </p:spPr>
        <p:txBody>
          <a:bodyPr vert="horz"/>
          <a:lstStyle>
            <a:lvl1pPr marL="285750" indent="-285750" algn="l" defTabSz="457200" rtl="0" eaLnBrk="0" fontAlgn="base" hangingPunct="0">
              <a:spcBef>
                <a:spcPct val="20000"/>
              </a:spcBef>
              <a:spcAft>
                <a:spcPct val="0"/>
              </a:spcAft>
              <a:buClr>
                <a:srgbClr val="0A53A7"/>
              </a:buClr>
              <a:buFont typeface="Arial" panose="020B0604020202020204" pitchFamily="34" charset="0"/>
              <a:buChar char="•"/>
              <a:defRPr sz="1600" kern="1200" baseline="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20000"/>
              </a:spcBef>
              <a:spcAft>
                <a:spcPct val="0"/>
              </a:spcAft>
              <a:buFont typeface="Arial" panose="020B0604020202020204" pitchFamily="34" charset="0"/>
              <a:buChar char="•"/>
              <a:defRPr sz="1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0067C6"/>
              </a:buClr>
              <a:buNone/>
              <a:defRPr/>
            </a:pPr>
            <a:r>
              <a:rPr lang="en-GB" sz="1400" dirty="0"/>
              <a:t>Following the Snowy White Peaks Report by Professor Roger Kline in 2014, the NHS Equality and Diversity Council announced on 31 July 2014 that it had agreed action to ensure employees from black and minority ethnic (BME) backgrounds had equal access to career opportunities and received fair treatment in the workplace. </a:t>
            </a:r>
          </a:p>
          <a:p>
            <a:pPr marL="0" indent="0">
              <a:buClr>
                <a:srgbClr val="0067C6"/>
              </a:buClr>
              <a:buNone/>
              <a:defRPr/>
            </a:pPr>
            <a:endParaRPr lang="en-GB" sz="1400" dirty="0"/>
          </a:p>
          <a:p>
            <a:pPr marL="0" indent="0">
              <a:buClr>
                <a:srgbClr val="0067C6"/>
              </a:buClr>
              <a:buNone/>
              <a:defRPr/>
            </a:pPr>
            <a:r>
              <a:rPr lang="en-GB" sz="1400" dirty="0"/>
              <a:t>Further to this, the NHS introduced the Workforce Race Equality Standards (WRES) in April 2015 to review and close gaps in workplace inequalities between Black, Asian and Minority Ethnic (BAME) staff members and White staff members. </a:t>
            </a:r>
          </a:p>
          <a:p>
            <a:pPr marL="0" indent="0">
              <a:buClr>
                <a:srgbClr val="0067C6"/>
              </a:buClr>
              <a:buNone/>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All NHS organisations were encouraged, and Trusts were mandated, to implement the WRES in an open and transparent way to demonstrate how they were addressing race equality issues. </a:t>
            </a:r>
          </a:p>
          <a:p>
            <a:pPr marL="0" indent="0">
              <a:buClr>
                <a:srgbClr val="0067C6"/>
              </a:buClr>
              <a:buNone/>
              <a:defRPr/>
            </a:pPr>
            <a:endParaRPr lang="en-GB" sz="1400" dirty="0">
              <a:solidFill>
                <a:srgbClr val="141313"/>
              </a:solidFill>
              <a:latin typeface="Arial"/>
              <a:cs typeface="+mn-cs"/>
            </a:endParaRPr>
          </a:p>
          <a:p>
            <a:pPr marL="0" indent="0">
              <a:buClr>
                <a:srgbClr val="0067C6"/>
              </a:buClr>
              <a:buNone/>
              <a:defRPr/>
            </a:pPr>
            <a:r>
              <a:rPr lang="en-GB" sz="1400" dirty="0">
                <a:solidFill>
                  <a:srgbClr val="141313"/>
                </a:solidFill>
                <a:latin typeface="Arial"/>
                <a:cs typeface="+mn-cs"/>
              </a:rPr>
              <a:t>While undertaking the WRES is not a requirement for Commissioning Support Units from the NHSE WRES Team, it is something that is required by the NHSE Assurance Team and it is completed in line with best practice, and for furthering organisational inclusion.</a:t>
            </a:r>
          </a:p>
        </p:txBody>
      </p:sp>
      <p:sp>
        <p:nvSpPr>
          <p:cNvPr id="7" name="Title 1">
            <a:extLst>
              <a:ext uri="{FF2B5EF4-FFF2-40B4-BE49-F238E27FC236}">
                <a16:creationId xmlns:a16="http://schemas.microsoft.com/office/drawing/2014/main" id="{7251EB63-26A3-7AE4-5F7C-F1710B07FDBA}"/>
              </a:ext>
            </a:extLst>
          </p:cNvPr>
          <p:cNvSpPr txBox="1">
            <a:spLocks noChangeArrowheads="1"/>
          </p:cNvSpPr>
          <p:nvPr/>
        </p:nvSpPr>
        <p:spPr bwMode="auto">
          <a:xfrm>
            <a:off x="-1995743" y="1270243"/>
            <a:ext cx="7683500" cy="533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defTabSz="914400"/>
            <a:r>
              <a:rPr lang="en-GB" sz="2400" dirty="0">
                <a:solidFill>
                  <a:schemeClr val="bg1"/>
                </a:solidFill>
                <a:latin typeface="Arial" panose="020B0604020202020204" pitchFamily="34" charset="0"/>
                <a:cs typeface="Arial" panose="020B0604020202020204" pitchFamily="34" charset="0"/>
              </a:rPr>
              <a:t>The WRES </a:t>
            </a:r>
          </a:p>
          <a:p>
            <a:pPr algn="ctr" defTabSz="914400"/>
            <a:r>
              <a:rPr lang="en-GB" sz="2400" dirty="0">
                <a:solidFill>
                  <a:schemeClr val="bg1"/>
                </a:solidFill>
                <a:latin typeface="Arial" panose="020B0604020202020204" pitchFamily="34" charset="0"/>
                <a:cs typeface="Arial" panose="020B0604020202020204" pitchFamily="34" charset="0"/>
              </a:rPr>
              <a:t> Background and Context </a:t>
            </a:r>
            <a:endParaRPr lang="en-GB" altLang="en-US" sz="2400" dirty="0">
              <a:solidFill>
                <a:schemeClr val="bg1"/>
              </a:solidFill>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CC3B59AB-4926-AB90-CE85-A3502F5C7E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4486" y="2321916"/>
            <a:ext cx="1459901" cy="1459901"/>
          </a:xfrm>
          <a:prstGeom prst="rect">
            <a:avLst/>
          </a:prstGeom>
        </p:spPr>
      </p:pic>
    </p:spTree>
    <p:extLst>
      <p:ext uri="{BB962C8B-B14F-4D97-AF65-F5344CB8AC3E}">
        <p14:creationId xmlns:p14="http://schemas.microsoft.com/office/powerpoint/2010/main" val="41440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251EB63-26A3-7AE4-5F7C-F1710B07FDBA}"/>
              </a:ext>
            </a:extLst>
          </p:cNvPr>
          <p:cNvSpPr txBox="1">
            <a:spLocks noChangeArrowheads="1"/>
          </p:cNvSpPr>
          <p:nvPr/>
        </p:nvSpPr>
        <p:spPr bwMode="auto">
          <a:xfrm>
            <a:off x="-1995743" y="1270243"/>
            <a:ext cx="7683500" cy="533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defTabSz="914400"/>
            <a:r>
              <a:rPr lang="en-GB" sz="2400" dirty="0">
                <a:solidFill>
                  <a:schemeClr val="bg1"/>
                </a:solidFill>
                <a:latin typeface="Arial" panose="020B0604020202020204" pitchFamily="34" charset="0"/>
                <a:cs typeface="Arial" panose="020B0604020202020204" pitchFamily="34" charset="0"/>
              </a:rPr>
              <a:t>The WRES </a:t>
            </a:r>
          </a:p>
          <a:p>
            <a:pPr algn="ctr" defTabSz="914400"/>
            <a:r>
              <a:rPr lang="en-GB" sz="2400" dirty="0">
                <a:solidFill>
                  <a:schemeClr val="bg1"/>
                </a:solidFill>
                <a:latin typeface="Arial" panose="020B0604020202020204" pitchFamily="34" charset="0"/>
                <a:cs typeface="Arial" panose="020B0604020202020204" pitchFamily="34" charset="0"/>
              </a:rPr>
              <a:t> Background and Context </a:t>
            </a:r>
            <a:endParaRPr lang="en-GB" altLang="en-US" sz="2400" dirty="0">
              <a:solidFill>
                <a:schemeClr val="bg1"/>
              </a:solidFill>
              <a:latin typeface="Arial" panose="020B0604020202020204" pitchFamily="34" charset="0"/>
              <a:cs typeface="Arial" panose="020B0604020202020204" pitchFamily="34" charset="0"/>
            </a:endParaRPr>
          </a:p>
        </p:txBody>
      </p:sp>
      <p:sp>
        <p:nvSpPr>
          <p:cNvPr id="2" name="Content Placeholder 2">
            <a:extLst>
              <a:ext uri="{FF2B5EF4-FFF2-40B4-BE49-F238E27FC236}">
                <a16:creationId xmlns:a16="http://schemas.microsoft.com/office/drawing/2014/main" id="{BD78F3C2-E288-07D5-B1D6-7DA6E8FC4386}"/>
              </a:ext>
            </a:extLst>
          </p:cNvPr>
          <p:cNvSpPr txBox="1">
            <a:spLocks/>
          </p:cNvSpPr>
          <p:nvPr/>
        </p:nvSpPr>
        <p:spPr>
          <a:xfrm>
            <a:off x="3712191" y="136478"/>
            <a:ext cx="5363570" cy="4517409"/>
          </a:xfrm>
          <a:prstGeom prst="rect">
            <a:avLst/>
          </a:prstGeom>
        </p:spPr>
        <p:txBody>
          <a:bodyPr anchor="t"/>
          <a:lstStyle>
            <a:lvl1pPr marL="0" indent="0" algn="ctr" rtl="0" eaLnBrk="0" fontAlgn="base" hangingPunct="0">
              <a:lnSpc>
                <a:spcPct val="90000"/>
              </a:lnSpc>
              <a:spcBef>
                <a:spcPts val="1000"/>
              </a:spcBef>
              <a:spcAft>
                <a:spcPct val="0"/>
              </a:spcAft>
              <a:buFont typeface="Arial" panose="020B0604020202020204" pitchFamily="34" charset="0"/>
              <a:buNone/>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4400">
              <a:buClr>
                <a:srgbClr val="0067C6"/>
              </a:buClr>
              <a:defRPr/>
            </a:pPr>
            <a:r>
              <a:rPr lang="en-GB" sz="1400" dirty="0">
                <a:solidFill>
                  <a:srgbClr val="202A30"/>
                </a:solidFill>
                <a:latin typeface="Arial" panose="020B0604020202020204" pitchFamily="34" charset="0"/>
                <a:cs typeface="Arial" panose="020B0604020202020204" pitchFamily="34" charset="0"/>
              </a:rPr>
              <a:t>NHS providers are expected to show progress against several indicators of workforce equality, including a specific indicator to address the low numbers of board members from Ethnically Diverse Groups across the organisation.</a:t>
            </a:r>
          </a:p>
          <a:p>
            <a:pPr algn="l" defTabSz="914400">
              <a:buClr>
                <a:srgbClr val="0067C6"/>
              </a:buClr>
              <a:defRPr/>
            </a:pPr>
            <a:endParaRPr lang="en-GB" sz="1400" dirty="0">
              <a:solidFill>
                <a:srgbClr val="141313"/>
              </a:solidFill>
              <a:latin typeface="Arial" panose="020B0604020202020204" pitchFamily="34" charset="0"/>
              <a:cs typeface="Arial" panose="020B0604020202020204" pitchFamily="34" charset="0"/>
            </a:endParaRPr>
          </a:p>
          <a:p>
            <a:pPr algn="l" defTabSz="914400">
              <a:buClr>
                <a:srgbClr val="0067C6"/>
              </a:buClr>
              <a:defRPr/>
            </a:pPr>
            <a:r>
              <a:rPr lang="en-GB" sz="1400" dirty="0">
                <a:solidFill>
                  <a:srgbClr val="141313"/>
                </a:solidFill>
                <a:latin typeface="Arial" panose="020B0604020202020204" pitchFamily="34" charset="0"/>
                <a:cs typeface="Arial" panose="020B0604020202020204" pitchFamily="34" charset="0"/>
              </a:rPr>
              <a:t>NECS has produced a WRES report since 2016 with the aim of making improvements against the 9 indicators.</a:t>
            </a:r>
          </a:p>
          <a:p>
            <a:pPr algn="l" defTabSz="914400">
              <a:buClr>
                <a:srgbClr val="0067C6"/>
              </a:buClr>
              <a:defRPr/>
            </a:pPr>
            <a:endParaRPr lang="en-GB" sz="1400" dirty="0">
              <a:solidFill>
                <a:srgbClr val="141313"/>
              </a:solidFill>
              <a:latin typeface="Arial" panose="020B0604020202020204" pitchFamily="34" charset="0"/>
              <a:cs typeface="Arial" panose="020B0604020202020204" pitchFamily="34" charset="0"/>
            </a:endParaRPr>
          </a:p>
          <a:p>
            <a:pPr algn="l" defTabSz="914400">
              <a:buClr>
                <a:srgbClr val="0067C6"/>
              </a:buClr>
              <a:defRPr/>
            </a:pPr>
            <a:r>
              <a:rPr lang="en-GB" sz="1400" dirty="0">
                <a:solidFill>
                  <a:srgbClr val="202A30"/>
                </a:solidFill>
                <a:latin typeface="Arial" panose="020B0604020202020204" pitchFamily="34" charset="0"/>
                <a:cs typeface="Arial" panose="020B0604020202020204" pitchFamily="34" charset="0"/>
              </a:rPr>
              <a:t>The WRES will continue to work to evidence the outcomes of the work that is done, publishing data intelligence and supporting the system by sharing replicable good practice.</a:t>
            </a:r>
          </a:p>
          <a:p>
            <a:pPr algn="l" defTabSz="914400">
              <a:buClr>
                <a:srgbClr val="0067C6"/>
              </a:buClr>
              <a:defRPr/>
            </a:pPr>
            <a:endParaRPr lang="en-GB" sz="1400" dirty="0">
              <a:solidFill>
                <a:srgbClr val="202A30"/>
              </a:solidFill>
              <a:latin typeface="Arial" panose="020B0604020202020204" pitchFamily="34" charset="0"/>
              <a:cs typeface="Arial" panose="020B0604020202020204" pitchFamily="34" charset="0"/>
            </a:endParaRPr>
          </a:p>
          <a:p>
            <a:pPr algn="l" defTabSz="914400">
              <a:spcBef>
                <a:spcPct val="0"/>
              </a:spcBef>
              <a:buClr>
                <a:srgbClr val="0067C6"/>
              </a:buClr>
              <a:defRPr/>
            </a:pPr>
            <a:endParaRPr lang="en-GB" sz="1400" dirty="0">
              <a:solidFill>
                <a:srgbClr val="141313"/>
              </a:solidFill>
              <a:latin typeface="Arial" panose="020B0604020202020204" pitchFamily="34" charset="0"/>
              <a:cs typeface="Arial" panose="020B0604020202020204" pitchFamily="34" charset="0"/>
            </a:endParaRPr>
          </a:p>
          <a:p>
            <a:pPr algn="l" defTabSz="914400">
              <a:spcBef>
                <a:spcPct val="0"/>
              </a:spcBef>
              <a:buClr>
                <a:srgbClr val="0067C6"/>
              </a:buClr>
              <a:defRPr/>
            </a:pPr>
            <a:r>
              <a:rPr lang="en-GB" sz="1400" dirty="0">
                <a:solidFill>
                  <a:srgbClr val="141313"/>
                </a:solidFill>
                <a:latin typeface="Arial" panose="020B0604020202020204" pitchFamily="34" charset="0"/>
                <a:cs typeface="Arial" panose="020B0604020202020204" pitchFamily="34" charset="0"/>
              </a:rPr>
              <a:t>The WRES data is usually reported by the 31</a:t>
            </a:r>
            <a:r>
              <a:rPr lang="en-GB" sz="1400" baseline="30000" dirty="0">
                <a:solidFill>
                  <a:srgbClr val="141313"/>
                </a:solidFill>
                <a:latin typeface="Arial" panose="020B0604020202020204" pitchFamily="34" charset="0"/>
                <a:cs typeface="Arial" panose="020B0604020202020204" pitchFamily="34" charset="0"/>
              </a:rPr>
              <a:t>st</a:t>
            </a:r>
            <a:r>
              <a:rPr lang="en-GB" sz="1400" dirty="0">
                <a:solidFill>
                  <a:srgbClr val="141313"/>
                </a:solidFill>
                <a:latin typeface="Arial" panose="020B0604020202020204" pitchFamily="34" charset="0"/>
                <a:cs typeface="Arial" panose="020B0604020202020204" pitchFamily="34" charset="0"/>
              </a:rPr>
              <a:t> May and an action plan is required by 31</a:t>
            </a:r>
            <a:r>
              <a:rPr lang="en-GB" sz="1400" baseline="30000" dirty="0">
                <a:solidFill>
                  <a:srgbClr val="141313"/>
                </a:solidFill>
                <a:latin typeface="Arial" panose="020B0604020202020204" pitchFamily="34" charset="0"/>
                <a:cs typeface="Arial" panose="020B0604020202020204" pitchFamily="34" charset="0"/>
              </a:rPr>
              <a:t>st</a:t>
            </a:r>
            <a:r>
              <a:rPr lang="en-GB" sz="1400" dirty="0">
                <a:solidFill>
                  <a:srgbClr val="141313"/>
                </a:solidFill>
                <a:latin typeface="Arial" panose="020B0604020202020204" pitchFamily="34" charset="0"/>
                <a:cs typeface="Arial" panose="020B0604020202020204" pitchFamily="34" charset="0"/>
              </a:rPr>
              <a:t> October. However, there is currently no requirement for CSUs to report on their WRES data from the NHSE WRES Team. The 2024 WRES is being undertaken to meet NHSE Assurance Team requirements and in line with best practice, to ensure continuous improvement.</a:t>
            </a:r>
          </a:p>
        </p:txBody>
      </p:sp>
      <p:pic>
        <p:nvPicPr>
          <p:cNvPr id="5" name="Graphic 4" descr="Cheers with solid fill">
            <a:extLst>
              <a:ext uri="{FF2B5EF4-FFF2-40B4-BE49-F238E27FC236}">
                <a16:creationId xmlns:a16="http://schemas.microsoft.com/office/drawing/2014/main" id="{5713DC88-5AC7-39FE-E87C-CD19247EE9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509" y="2232261"/>
            <a:ext cx="1640996" cy="1640996"/>
          </a:xfrm>
          <a:prstGeom prst="rect">
            <a:avLst/>
          </a:prstGeom>
        </p:spPr>
      </p:pic>
    </p:spTree>
    <p:extLst>
      <p:ext uri="{BB962C8B-B14F-4D97-AF65-F5344CB8AC3E}">
        <p14:creationId xmlns:p14="http://schemas.microsoft.com/office/powerpoint/2010/main" val="595734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40FB-54BA-858D-A5B7-305726360100}"/>
              </a:ext>
            </a:extLst>
          </p:cNvPr>
          <p:cNvSpPr>
            <a:spLocks noGrp="1"/>
          </p:cNvSpPr>
          <p:nvPr>
            <p:ph type="title"/>
          </p:nvPr>
        </p:nvSpPr>
        <p:spPr/>
        <p:txBody>
          <a:bodyPr/>
          <a:lstStyle/>
          <a:p>
            <a:r>
              <a:rPr lang="en-GB" dirty="0"/>
              <a:t>WRES Indicators</a:t>
            </a:r>
          </a:p>
        </p:txBody>
      </p:sp>
      <p:graphicFrame>
        <p:nvGraphicFramePr>
          <p:cNvPr id="5" name="Table 4">
            <a:extLst>
              <a:ext uri="{FF2B5EF4-FFF2-40B4-BE49-F238E27FC236}">
                <a16:creationId xmlns:a16="http://schemas.microsoft.com/office/drawing/2014/main" id="{4801FEEB-6854-A6D9-4FC1-A54146AA9F90}"/>
              </a:ext>
            </a:extLst>
          </p:cNvPr>
          <p:cNvGraphicFramePr>
            <a:graphicFrameLocks noGrp="1"/>
          </p:cNvGraphicFramePr>
          <p:nvPr>
            <p:extLst>
              <p:ext uri="{D42A27DB-BD31-4B8C-83A1-F6EECF244321}">
                <p14:modId xmlns:p14="http://schemas.microsoft.com/office/powerpoint/2010/main" val="2795807958"/>
              </p:ext>
            </p:extLst>
          </p:nvPr>
        </p:nvGraphicFramePr>
        <p:xfrm>
          <a:off x="282844" y="1107853"/>
          <a:ext cx="8578312" cy="3691731"/>
        </p:xfrm>
        <a:graphic>
          <a:graphicData uri="http://schemas.openxmlformats.org/drawingml/2006/table">
            <a:tbl>
              <a:tblPr firstRow="1" bandRow="1">
                <a:tableStyleId>{5C22544A-7EE6-4342-B048-85BDC9FD1C3A}</a:tableStyleId>
              </a:tblPr>
              <a:tblGrid>
                <a:gridCol w="750428">
                  <a:extLst>
                    <a:ext uri="{9D8B030D-6E8A-4147-A177-3AD203B41FA5}">
                      <a16:colId xmlns:a16="http://schemas.microsoft.com/office/drawing/2014/main" val="1857680735"/>
                    </a:ext>
                  </a:extLst>
                </a:gridCol>
                <a:gridCol w="7827884">
                  <a:extLst>
                    <a:ext uri="{9D8B030D-6E8A-4147-A177-3AD203B41FA5}">
                      <a16:colId xmlns:a16="http://schemas.microsoft.com/office/drawing/2014/main" val="2083942653"/>
                    </a:ext>
                  </a:extLst>
                </a:gridCol>
              </a:tblGrid>
              <a:tr h="263747">
                <a:tc>
                  <a:txBody>
                    <a:bodyPr/>
                    <a:lstStyle/>
                    <a:p>
                      <a:pPr algn="ctr"/>
                      <a:r>
                        <a:rPr lang="en-GB" sz="1000" dirty="0">
                          <a:latin typeface="Arial" panose="020B0604020202020204" pitchFamily="34" charset="0"/>
                          <a:cs typeface="Arial" panose="020B0604020202020204" pitchFamily="34" charset="0"/>
                        </a:rPr>
                        <a:t>Indicator</a:t>
                      </a:r>
                    </a:p>
                  </a:txBody>
                  <a:tcPr/>
                </a:tc>
                <a:tc>
                  <a:txBody>
                    <a:bodyPr/>
                    <a:lstStyle/>
                    <a:p>
                      <a:r>
                        <a:rPr lang="en-GB" sz="1000" dirty="0">
                          <a:latin typeface="Arial" panose="020B0604020202020204" pitchFamily="34" charset="0"/>
                          <a:cs typeface="Arial" panose="020B0604020202020204" pitchFamily="34" charset="0"/>
                        </a:rPr>
                        <a:t>Workforce Indicators – </a:t>
                      </a:r>
                      <a:r>
                        <a:rPr lang="en-GB" sz="1000" b="0" dirty="0">
                          <a:latin typeface="Arial" panose="020B0604020202020204" pitchFamily="34" charset="0"/>
                          <a:cs typeface="Arial" panose="020B0604020202020204" pitchFamily="34" charset="0"/>
                        </a:rPr>
                        <a:t>For each of these 4 workforce indicators, data from white and BME colleagues are compared</a:t>
                      </a:r>
                    </a:p>
                  </a:txBody>
                  <a:tcPr/>
                </a:tc>
                <a:extLst>
                  <a:ext uri="{0D108BD9-81ED-4DB2-BD59-A6C34878D82A}">
                    <a16:rowId xmlns:a16="http://schemas.microsoft.com/office/drawing/2014/main" val="1799529909"/>
                  </a:ext>
                </a:extLst>
              </a:tr>
              <a:tr h="370840">
                <a:tc>
                  <a:txBody>
                    <a:bodyPr/>
                    <a:lstStyle/>
                    <a:p>
                      <a:pPr algn="ctr"/>
                      <a:r>
                        <a:rPr lang="en-GB" sz="1000" dirty="0">
                          <a:latin typeface="Arial" panose="020B0604020202020204" pitchFamily="34" charset="0"/>
                          <a:cs typeface="Arial" panose="020B0604020202020204" pitchFamily="34" charset="0"/>
                        </a:rPr>
                        <a:t>1</a:t>
                      </a:r>
                    </a:p>
                  </a:txBody>
                  <a:tcPr/>
                </a:tc>
                <a:tc>
                  <a:txBody>
                    <a:bodyPr/>
                    <a:lstStyle/>
                    <a:p>
                      <a:r>
                        <a:rPr lang="en-GB" sz="1000" dirty="0">
                          <a:latin typeface="Arial" panose="020B0604020202020204" pitchFamily="34" charset="0"/>
                          <a:cs typeface="Arial" panose="020B0604020202020204" pitchFamily="34" charset="0"/>
                        </a:rPr>
                        <a:t>Percentage of staff in each of the </a:t>
                      </a:r>
                      <a:r>
                        <a:rPr lang="en-GB" sz="1000" dirty="0" err="1">
                          <a:latin typeface="Arial" panose="020B0604020202020204" pitchFamily="34" charset="0"/>
                          <a:cs typeface="Arial" panose="020B0604020202020204" pitchFamily="34" charset="0"/>
                        </a:rPr>
                        <a:t>AfC</a:t>
                      </a:r>
                      <a:r>
                        <a:rPr lang="en-GB" sz="1000" dirty="0">
                          <a:latin typeface="Arial" panose="020B0604020202020204" pitchFamily="34" charset="0"/>
                          <a:cs typeface="Arial" panose="020B0604020202020204" pitchFamily="34" charset="0"/>
                        </a:rPr>
                        <a:t> bands 1-9 and VSM (including exec. Board members) compared with the percentage in the overall workforce. </a:t>
                      </a:r>
                      <a:r>
                        <a:rPr lang="en-GB" sz="1000" b="1" dirty="0">
                          <a:latin typeface="Arial" panose="020B0604020202020204" pitchFamily="34" charset="0"/>
                          <a:cs typeface="Arial" panose="020B0604020202020204" pitchFamily="34" charset="0"/>
                        </a:rPr>
                        <a:t>Note – </a:t>
                      </a:r>
                      <a:r>
                        <a:rPr lang="en-GB" sz="1000" b="0" dirty="0">
                          <a:latin typeface="Arial" panose="020B0604020202020204" pitchFamily="34" charset="0"/>
                          <a:cs typeface="Arial" panose="020B0604020202020204" pitchFamily="34" charset="0"/>
                        </a:rPr>
                        <a:t>Organisations should undertake this calculation separately for clinical and non-clinical staff</a:t>
                      </a:r>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70240862"/>
                  </a:ext>
                </a:extLst>
              </a:tr>
              <a:tr h="252984">
                <a:tc>
                  <a:txBody>
                    <a:bodyPr/>
                    <a:lstStyle/>
                    <a:p>
                      <a:pPr algn="ctr"/>
                      <a:r>
                        <a:rPr lang="en-GB" sz="1000" dirty="0">
                          <a:latin typeface="Arial" panose="020B0604020202020204" pitchFamily="34" charset="0"/>
                          <a:cs typeface="Arial" panose="020B0604020202020204" pitchFamily="34" charset="0"/>
                        </a:rPr>
                        <a:t>2</a:t>
                      </a:r>
                    </a:p>
                  </a:txBody>
                  <a:tcPr/>
                </a:tc>
                <a:tc>
                  <a:txBody>
                    <a:bodyPr/>
                    <a:lstStyle/>
                    <a:p>
                      <a:r>
                        <a:rPr lang="en-GB" sz="1000" dirty="0">
                          <a:latin typeface="Arial" panose="020B0604020202020204" pitchFamily="34" charset="0"/>
                          <a:cs typeface="Arial" panose="020B0604020202020204" pitchFamily="34" charset="0"/>
                        </a:rPr>
                        <a:t>Relative likelihood of staff being appointed from shortlisting across all posts</a:t>
                      </a:r>
                    </a:p>
                  </a:txBody>
                  <a:tcPr/>
                </a:tc>
                <a:extLst>
                  <a:ext uri="{0D108BD9-81ED-4DB2-BD59-A6C34878D82A}">
                    <a16:rowId xmlns:a16="http://schemas.microsoft.com/office/drawing/2014/main" val="1894344310"/>
                  </a:ext>
                </a:extLst>
              </a:tr>
              <a:tr h="0">
                <a:tc>
                  <a:txBody>
                    <a:bodyPr/>
                    <a:lstStyle/>
                    <a:p>
                      <a:pPr algn="ctr"/>
                      <a:r>
                        <a:rPr lang="en-GB" sz="1000" dirty="0">
                          <a:latin typeface="Arial" panose="020B0604020202020204" pitchFamily="34" charset="0"/>
                          <a:cs typeface="Arial" panose="020B0604020202020204" pitchFamily="34" charset="0"/>
                        </a:rPr>
                        <a:t>3</a:t>
                      </a:r>
                    </a:p>
                  </a:txBody>
                  <a:tcPr/>
                </a:tc>
                <a:tc>
                  <a:txBody>
                    <a:bodyPr/>
                    <a:lstStyle/>
                    <a:p>
                      <a:r>
                        <a:rPr lang="en-GB" sz="1000" dirty="0">
                          <a:latin typeface="Arial" panose="020B0604020202020204" pitchFamily="34" charset="0"/>
                          <a:cs typeface="Arial" panose="020B0604020202020204" pitchFamily="34" charset="0"/>
                        </a:rPr>
                        <a:t>Relative likelihood of staff entering formal disciplinary process, as measured by entry into a formal disciplinary investigation</a:t>
                      </a:r>
                    </a:p>
                  </a:txBody>
                  <a:tcPr/>
                </a:tc>
                <a:extLst>
                  <a:ext uri="{0D108BD9-81ED-4DB2-BD59-A6C34878D82A}">
                    <a16:rowId xmlns:a16="http://schemas.microsoft.com/office/drawing/2014/main" val="1607450738"/>
                  </a:ext>
                </a:extLst>
              </a:tr>
              <a:tr h="0">
                <a:tc>
                  <a:txBody>
                    <a:bodyPr/>
                    <a:lstStyle/>
                    <a:p>
                      <a:pPr algn="ctr"/>
                      <a:r>
                        <a:rPr lang="en-GB" sz="1000" dirty="0">
                          <a:latin typeface="Arial" panose="020B0604020202020204" pitchFamily="34" charset="0"/>
                          <a:cs typeface="Arial" panose="020B0604020202020204" pitchFamily="34" charset="0"/>
                        </a:rPr>
                        <a:t>4</a:t>
                      </a:r>
                    </a:p>
                  </a:txBody>
                  <a:tcPr/>
                </a:tc>
                <a:tc>
                  <a:txBody>
                    <a:bodyPr/>
                    <a:lstStyle/>
                    <a:p>
                      <a:r>
                        <a:rPr lang="en-GB" sz="1000" dirty="0">
                          <a:latin typeface="Arial" panose="020B0604020202020204" pitchFamily="34" charset="0"/>
                          <a:cs typeface="Arial" panose="020B0604020202020204" pitchFamily="34" charset="0"/>
                        </a:rPr>
                        <a:t>Relative likelihood of staff accessing non-mandatory training and CPD</a:t>
                      </a:r>
                    </a:p>
                  </a:txBody>
                  <a:tcPr/>
                </a:tc>
                <a:extLst>
                  <a:ext uri="{0D108BD9-81ED-4DB2-BD59-A6C34878D82A}">
                    <a16:rowId xmlns:a16="http://schemas.microsoft.com/office/drawing/2014/main" val="358152831"/>
                  </a:ext>
                </a:extLst>
              </a:tr>
              <a:tr h="370840">
                <a:tc>
                  <a:txBody>
                    <a:bodyPr/>
                    <a:lstStyle/>
                    <a:p>
                      <a:pPr algn="ctr"/>
                      <a:endParaRPr lang="en-GB" sz="1000" dirty="0">
                        <a:latin typeface="Arial" panose="020B0604020202020204" pitchFamily="34" charset="0"/>
                        <a:cs typeface="Arial" panose="020B0604020202020204" pitchFamily="34" charset="0"/>
                      </a:endParaRPr>
                    </a:p>
                  </a:txBody>
                  <a:tcPr>
                    <a:solidFill>
                      <a:srgbClr val="4F81BD"/>
                    </a:solidFill>
                  </a:tcPr>
                </a:tc>
                <a:tc>
                  <a:txBody>
                    <a:bodyPr/>
                    <a:lstStyle/>
                    <a:p>
                      <a:r>
                        <a:rPr lang="en-GB" sz="1000" b="1" dirty="0">
                          <a:solidFill>
                            <a:schemeClr val="bg1"/>
                          </a:solidFill>
                          <a:latin typeface="Arial" panose="020B0604020202020204" pitchFamily="34" charset="0"/>
                          <a:cs typeface="Arial" panose="020B0604020202020204" pitchFamily="34" charset="0"/>
                        </a:rPr>
                        <a:t>National NHS Staff Survey Indicators – </a:t>
                      </a:r>
                      <a:r>
                        <a:rPr lang="en-GB" sz="1000" b="0" dirty="0">
                          <a:solidFill>
                            <a:schemeClr val="bg1"/>
                          </a:solidFill>
                          <a:latin typeface="Arial" panose="020B0604020202020204" pitchFamily="34" charset="0"/>
                          <a:cs typeface="Arial" panose="020B0604020202020204" pitchFamily="34" charset="0"/>
                        </a:rPr>
                        <a:t>For each of the 4 staff survey indicators, the outcomes of the responses are compared for white and BME colleagues</a:t>
                      </a:r>
                      <a:endParaRPr lang="en-GB" sz="1000" b="1" dirty="0">
                        <a:solidFill>
                          <a:schemeClr val="bg1"/>
                        </a:solidFill>
                        <a:latin typeface="Arial" panose="020B0604020202020204" pitchFamily="34" charset="0"/>
                        <a:cs typeface="Arial" panose="020B0604020202020204" pitchFamily="34" charset="0"/>
                      </a:endParaRPr>
                    </a:p>
                  </a:txBody>
                  <a:tcPr>
                    <a:solidFill>
                      <a:srgbClr val="4F81BD"/>
                    </a:solidFill>
                  </a:tcPr>
                </a:tc>
                <a:extLst>
                  <a:ext uri="{0D108BD9-81ED-4DB2-BD59-A6C34878D82A}">
                    <a16:rowId xmlns:a16="http://schemas.microsoft.com/office/drawing/2014/main" val="2356237663"/>
                  </a:ext>
                </a:extLst>
              </a:tr>
              <a:tr h="149352">
                <a:tc>
                  <a:txBody>
                    <a:bodyPr/>
                    <a:lstStyle/>
                    <a:p>
                      <a:pPr algn="ctr"/>
                      <a:r>
                        <a:rPr lang="en-GB" sz="1000" dirty="0">
                          <a:latin typeface="Arial" panose="020B0604020202020204" pitchFamily="34" charset="0"/>
                          <a:cs typeface="Arial" panose="020B0604020202020204" pitchFamily="34" charset="0"/>
                        </a:rPr>
                        <a:t>5</a:t>
                      </a:r>
                    </a:p>
                  </a:txBody>
                  <a:tcPr/>
                </a:tc>
                <a:tc>
                  <a:txBody>
                    <a:bodyPr/>
                    <a:lstStyle/>
                    <a:p>
                      <a:r>
                        <a:rPr lang="en-GB" sz="1000" dirty="0">
                          <a:latin typeface="Arial" panose="020B0604020202020204" pitchFamily="34" charset="0"/>
                          <a:cs typeface="Arial" panose="020B0604020202020204" pitchFamily="34" charset="0"/>
                        </a:rPr>
                        <a:t>KF.25 Percentage of staff experiencing harassment, bullying or abuse from patients, relatives or the public in the last 12 months</a:t>
                      </a:r>
                    </a:p>
                  </a:txBody>
                  <a:tcPr/>
                </a:tc>
                <a:extLst>
                  <a:ext uri="{0D108BD9-81ED-4DB2-BD59-A6C34878D82A}">
                    <a16:rowId xmlns:a16="http://schemas.microsoft.com/office/drawing/2014/main" val="2989663488"/>
                  </a:ext>
                </a:extLst>
              </a:tr>
              <a:tr h="225552">
                <a:tc>
                  <a:txBody>
                    <a:bodyPr/>
                    <a:lstStyle/>
                    <a:p>
                      <a:pPr algn="ctr"/>
                      <a:r>
                        <a:rPr lang="en-GB" sz="1000" dirty="0">
                          <a:latin typeface="Arial" panose="020B0604020202020204" pitchFamily="34" charset="0"/>
                          <a:cs typeface="Arial" panose="020B0604020202020204" pitchFamily="34" charset="0"/>
                        </a:rPr>
                        <a:t>6</a:t>
                      </a:r>
                    </a:p>
                  </a:txBody>
                  <a:tcPr/>
                </a:tc>
                <a:tc>
                  <a:txBody>
                    <a:bodyPr/>
                    <a:lstStyle/>
                    <a:p>
                      <a:r>
                        <a:rPr lang="en-GB" sz="1000" dirty="0">
                          <a:latin typeface="Arial" panose="020B0604020202020204" pitchFamily="34" charset="0"/>
                          <a:cs typeface="Arial" panose="020B0604020202020204" pitchFamily="34" charset="0"/>
                        </a:rPr>
                        <a:t>KF.26 Percentage of staff experiencing harassment, bullying or abuse from staff in the last 12 months</a:t>
                      </a:r>
                    </a:p>
                  </a:txBody>
                  <a:tcPr/>
                </a:tc>
                <a:extLst>
                  <a:ext uri="{0D108BD9-81ED-4DB2-BD59-A6C34878D82A}">
                    <a16:rowId xmlns:a16="http://schemas.microsoft.com/office/drawing/2014/main" val="3974742395"/>
                  </a:ext>
                </a:extLst>
              </a:tr>
              <a:tr h="137160">
                <a:tc>
                  <a:txBody>
                    <a:bodyPr/>
                    <a:lstStyle/>
                    <a:p>
                      <a:pPr algn="ctr"/>
                      <a:r>
                        <a:rPr lang="en-GB" sz="1000" dirty="0">
                          <a:latin typeface="Arial" panose="020B0604020202020204" pitchFamily="34" charset="0"/>
                          <a:cs typeface="Arial" panose="020B0604020202020204" pitchFamily="34" charset="0"/>
                        </a:rPr>
                        <a:t>7</a:t>
                      </a:r>
                    </a:p>
                  </a:txBody>
                  <a:tcPr/>
                </a:tc>
                <a:tc>
                  <a:txBody>
                    <a:bodyPr/>
                    <a:lstStyle/>
                    <a:p>
                      <a:r>
                        <a:rPr lang="en-GB" sz="1000" dirty="0">
                          <a:latin typeface="Arial" panose="020B0604020202020204" pitchFamily="34" charset="0"/>
                          <a:cs typeface="Arial" panose="020B0604020202020204" pitchFamily="34" charset="0"/>
                        </a:rPr>
                        <a:t>KF.21 Percentage believing that the trust (organisation) provides equal opportunities for career progression or promotion</a:t>
                      </a:r>
                    </a:p>
                  </a:txBody>
                  <a:tcPr/>
                </a:tc>
                <a:extLst>
                  <a:ext uri="{0D108BD9-81ED-4DB2-BD59-A6C34878D82A}">
                    <a16:rowId xmlns:a16="http://schemas.microsoft.com/office/drawing/2014/main" val="2411052820"/>
                  </a:ext>
                </a:extLst>
              </a:tr>
              <a:tr h="370840">
                <a:tc>
                  <a:txBody>
                    <a:bodyPr/>
                    <a:lstStyle/>
                    <a:p>
                      <a:pPr algn="ctr"/>
                      <a:r>
                        <a:rPr lang="en-GB" sz="1000" dirty="0">
                          <a:latin typeface="Arial" panose="020B0604020202020204" pitchFamily="34" charset="0"/>
                          <a:cs typeface="Arial" panose="020B0604020202020204" pitchFamily="34" charset="0"/>
                        </a:rPr>
                        <a:t>8</a:t>
                      </a:r>
                    </a:p>
                  </a:txBody>
                  <a:tcPr/>
                </a:tc>
                <a:tc>
                  <a:txBody>
                    <a:bodyPr/>
                    <a:lstStyle/>
                    <a:p>
                      <a:r>
                        <a:rPr lang="en-GB" sz="1000" dirty="0">
                          <a:latin typeface="Arial" panose="020B0604020202020204" pitchFamily="34" charset="0"/>
                          <a:cs typeface="Arial" panose="020B0604020202020204" pitchFamily="34" charset="0"/>
                        </a:rPr>
                        <a:t>Q.217 In the last 12 months, have you personally experienced discrimination at work from any of the following? Manager/team leader or other colleagues</a:t>
                      </a:r>
                    </a:p>
                  </a:txBody>
                  <a:tcPr/>
                </a:tc>
                <a:extLst>
                  <a:ext uri="{0D108BD9-81ED-4DB2-BD59-A6C34878D82A}">
                    <a16:rowId xmlns:a16="http://schemas.microsoft.com/office/drawing/2014/main" val="2773396361"/>
                  </a:ext>
                </a:extLst>
              </a:tr>
              <a:tr h="370840">
                <a:tc>
                  <a:txBody>
                    <a:bodyPr/>
                    <a:lstStyle/>
                    <a:p>
                      <a:pPr algn="ctr"/>
                      <a:endParaRPr lang="en-GB" sz="1000" dirty="0">
                        <a:latin typeface="Arial" panose="020B0604020202020204" pitchFamily="34" charset="0"/>
                        <a:cs typeface="Arial" panose="020B0604020202020204" pitchFamily="34" charset="0"/>
                      </a:endParaRPr>
                    </a:p>
                  </a:txBody>
                  <a:tcPr>
                    <a:solidFill>
                      <a:srgbClr val="4F81BD"/>
                    </a:solidFill>
                  </a:tcPr>
                </a:tc>
                <a:tc>
                  <a:txBody>
                    <a:bodyPr/>
                    <a:lstStyle/>
                    <a:p>
                      <a:r>
                        <a:rPr lang="en-GB" sz="1000" b="1" dirty="0">
                          <a:solidFill>
                            <a:schemeClr val="bg1"/>
                          </a:solidFill>
                          <a:latin typeface="Arial" panose="020B0604020202020204" pitchFamily="34" charset="0"/>
                          <a:cs typeface="Arial" panose="020B0604020202020204" pitchFamily="34" charset="0"/>
                        </a:rPr>
                        <a:t>Board Representation Indicator - </a:t>
                      </a:r>
                      <a:r>
                        <a:rPr lang="en-GB" sz="1000" b="0" dirty="0">
                          <a:solidFill>
                            <a:schemeClr val="bg1"/>
                          </a:solidFill>
                          <a:latin typeface="Arial" panose="020B0604020202020204" pitchFamily="34" charset="0"/>
                          <a:cs typeface="Arial" panose="020B0604020202020204" pitchFamily="34" charset="0"/>
                        </a:rPr>
                        <a:t> For this indicator, the difference for white and BME staff is compared</a:t>
                      </a:r>
                      <a:endParaRPr lang="en-GB" sz="1000" b="1" dirty="0">
                        <a:solidFill>
                          <a:schemeClr val="bg1"/>
                        </a:solidFill>
                        <a:latin typeface="Arial" panose="020B0604020202020204" pitchFamily="34" charset="0"/>
                        <a:cs typeface="Arial" panose="020B0604020202020204" pitchFamily="34" charset="0"/>
                      </a:endParaRPr>
                    </a:p>
                  </a:txBody>
                  <a:tcPr>
                    <a:solidFill>
                      <a:srgbClr val="4F81BD"/>
                    </a:solidFill>
                  </a:tcPr>
                </a:tc>
                <a:extLst>
                  <a:ext uri="{0D108BD9-81ED-4DB2-BD59-A6C34878D82A}">
                    <a16:rowId xmlns:a16="http://schemas.microsoft.com/office/drawing/2014/main" val="2041638520"/>
                  </a:ext>
                </a:extLst>
              </a:tr>
              <a:tr h="370840">
                <a:tc>
                  <a:txBody>
                    <a:bodyPr/>
                    <a:lstStyle/>
                    <a:p>
                      <a:pPr algn="ctr"/>
                      <a:r>
                        <a:rPr lang="en-GB" sz="1000" dirty="0">
                          <a:latin typeface="Arial" panose="020B0604020202020204" pitchFamily="34" charset="0"/>
                          <a:cs typeface="Arial" panose="020B0604020202020204" pitchFamily="34" charset="0"/>
                        </a:rPr>
                        <a:t>9</a:t>
                      </a:r>
                    </a:p>
                  </a:txBody>
                  <a:tcPr/>
                </a:tc>
                <a:tc>
                  <a:txBody>
                    <a:bodyPr/>
                    <a:lstStyle/>
                    <a:p>
                      <a:r>
                        <a:rPr lang="en-GB" sz="1000" dirty="0">
                          <a:latin typeface="Arial" panose="020B0604020202020204" pitchFamily="34" charset="0"/>
                          <a:cs typeface="Arial" panose="020B0604020202020204" pitchFamily="34" charset="0"/>
                        </a:rPr>
                        <a:t>Percentage difference between the organisation’s Board voting membership and its overall workforce. </a:t>
                      </a:r>
                      <a:r>
                        <a:rPr lang="en-GB" sz="1000" b="1" dirty="0">
                          <a:latin typeface="Arial" panose="020B0604020202020204" pitchFamily="34" charset="0"/>
                          <a:cs typeface="Arial" panose="020B0604020202020204" pitchFamily="34" charset="0"/>
                        </a:rPr>
                        <a:t>Note – </a:t>
                      </a:r>
                      <a:r>
                        <a:rPr lang="en-GB" sz="1000" b="0" dirty="0">
                          <a:latin typeface="Arial" panose="020B0604020202020204" pitchFamily="34" charset="0"/>
                          <a:cs typeface="Arial" panose="020B0604020202020204" pitchFamily="34" charset="0"/>
                        </a:rPr>
                        <a:t>Only voting members of the Board should be included when considering this indicator</a:t>
                      </a:r>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32820984"/>
                  </a:ext>
                </a:extLst>
              </a:tr>
            </a:tbl>
          </a:graphicData>
        </a:graphic>
      </p:graphicFrame>
    </p:spTree>
    <p:extLst>
      <p:ext uri="{BB962C8B-B14F-4D97-AF65-F5344CB8AC3E}">
        <p14:creationId xmlns:p14="http://schemas.microsoft.com/office/powerpoint/2010/main" val="86555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129"/>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66724" y="4667915"/>
            <a:ext cx="4528930" cy="199175"/>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endParaRPr lang="en-US" sz="1100" dirty="0">
              <a:latin typeface="+mn-lt"/>
              <a:ea typeface="Calibri"/>
              <a:cs typeface="Times New Roman"/>
            </a:endParaRPr>
          </a:p>
        </p:txBody>
      </p:sp>
      <p:sp>
        <p:nvSpPr>
          <p:cNvPr id="2" name="Title 1">
            <a:extLst>
              <a:ext uri="{FF2B5EF4-FFF2-40B4-BE49-F238E27FC236}">
                <a16:creationId xmlns:a16="http://schemas.microsoft.com/office/drawing/2014/main" id="{660B9B51-2084-B925-2173-D9A4E200FBF0}"/>
              </a:ext>
            </a:extLst>
          </p:cNvPr>
          <p:cNvSpPr>
            <a:spLocks noGrp="1" noChangeArrowheads="1"/>
          </p:cNvSpPr>
          <p:nvPr>
            <p:ph type="title"/>
          </p:nvPr>
        </p:nvSpPr>
        <p:spPr bwMode="auto">
          <a:xfrm>
            <a:off x="466724" y="3294063"/>
            <a:ext cx="7826819" cy="10772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sz="3200" dirty="0"/>
              <a:t>NECS Performance Against the </a:t>
            </a:r>
            <a:br>
              <a:rPr lang="en-GB" sz="3200" dirty="0"/>
            </a:br>
            <a:r>
              <a:rPr lang="en-GB" sz="3200" dirty="0"/>
              <a:t>WRES Indicators</a:t>
            </a:r>
            <a:endParaRPr lang="en-GB" altLang="en-US" dirty="0"/>
          </a:p>
        </p:txBody>
      </p:sp>
    </p:spTree>
    <p:extLst>
      <p:ext uri="{BB962C8B-B14F-4D97-AF65-F5344CB8AC3E}">
        <p14:creationId xmlns:p14="http://schemas.microsoft.com/office/powerpoint/2010/main" val="3797566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53327" y="425034"/>
            <a:ext cx="8014473"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52424" y="1081468"/>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6" name="Table 5">
            <a:extLst>
              <a:ext uri="{FF2B5EF4-FFF2-40B4-BE49-F238E27FC236}">
                <a16:creationId xmlns:a16="http://schemas.microsoft.com/office/drawing/2014/main" id="{3C004F48-A8C5-775B-4246-146578F030AD}"/>
              </a:ext>
            </a:extLst>
          </p:cNvPr>
          <p:cNvGraphicFramePr>
            <a:graphicFrameLocks noGrp="1"/>
          </p:cNvGraphicFramePr>
          <p:nvPr>
            <p:extLst>
              <p:ext uri="{D42A27DB-BD31-4B8C-83A1-F6EECF244321}">
                <p14:modId xmlns:p14="http://schemas.microsoft.com/office/powerpoint/2010/main" val="2757461748"/>
              </p:ext>
            </p:extLst>
          </p:nvPr>
        </p:nvGraphicFramePr>
        <p:xfrm>
          <a:off x="352424" y="1707161"/>
          <a:ext cx="4622427" cy="1729177"/>
        </p:xfrm>
        <a:graphic>
          <a:graphicData uri="http://schemas.openxmlformats.org/drawingml/2006/table">
            <a:tbl>
              <a:tblPr firstRow="1" bandRow="1">
                <a:tableStyleId>{5C22544A-7EE6-4342-B048-85BDC9FD1C3A}</a:tableStyleId>
              </a:tblPr>
              <a:tblGrid>
                <a:gridCol w="779386">
                  <a:extLst>
                    <a:ext uri="{9D8B030D-6E8A-4147-A177-3AD203B41FA5}">
                      <a16:colId xmlns:a16="http://schemas.microsoft.com/office/drawing/2014/main" val="3090704156"/>
                    </a:ext>
                  </a:extLst>
                </a:gridCol>
                <a:gridCol w="626012">
                  <a:extLst>
                    <a:ext uri="{9D8B030D-6E8A-4147-A177-3AD203B41FA5}">
                      <a16:colId xmlns:a16="http://schemas.microsoft.com/office/drawing/2014/main" val="1967552991"/>
                    </a:ext>
                  </a:extLst>
                </a:gridCol>
                <a:gridCol w="626012">
                  <a:extLst>
                    <a:ext uri="{9D8B030D-6E8A-4147-A177-3AD203B41FA5}">
                      <a16:colId xmlns:a16="http://schemas.microsoft.com/office/drawing/2014/main" val="1329993876"/>
                    </a:ext>
                  </a:extLst>
                </a:gridCol>
                <a:gridCol w="626012">
                  <a:extLst>
                    <a:ext uri="{9D8B030D-6E8A-4147-A177-3AD203B41FA5}">
                      <a16:colId xmlns:a16="http://schemas.microsoft.com/office/drawing/2014/main" val="860402990"/>
                    </a:ext>
                  </a:extLst>
                </a:gridCol>
                <a:gridCol w="626012">
                  <a:extLst>
                    <a:ext uri="{9D8B030D-6E8A-4147-A177-3AD203B41FA5}">
                      <a16:colId xmlns:a16="http://schemas.microsoft.com/office/drawing/2014/main" val="682633701"/>
                    </a:ext>
                  </a:extLst>
                </a:gridCol>
                <a:gridCol w="1338993">
                  <a:extLst>
                    <a:ext uri="{9D8B030D-6E8A-4147-A177-3AD203B41FA5}">
                      <a16:colId xmlns:a16="http://schemas.microsoft.com/office/drawing/2014/main" val="3424403105"/>
                    </a:ext>
                  </a:extLst>
                </a:gridCol>
              </a:tblGrid>
              <a:tr h="403026">
                <a:tc>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a:solidFill>
                            <a:schemeClr val="bg1"/>
                          </a:solidFill>
                          <a:latin typeface="Arial" panose="020B0604020202020204" pitchFamily="34" charset="0"/>
                          <a:cs typeface="Arial" panose="020B0604020202020204" pitchFamily="34" charset="0"/>
                        </a:rPr>
                        <a:t>2020/21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latin typeface="Arial" panose="020B0604020202020204" pitchFamily="34" charset="0"/>
                          <a:cs typeface="Arial" panose="020B0604020202020204" pitchFamily="34" charset="0"/>
                        </a:rPr>
                        <a:t>2023/24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dirty="0">
                          <a:solidFill>
                            <a:schemeClr val="bg1"/>
                          </a:solidFill>
                          <a:latin typeface="Arial" panose="020B0604020202020204" pitchFamily="34" charset="0"/>
                          <a:cs typeface="Arial" panose="020B0604020202020204" pitchFamily="34" charset="0"/>
                        </a:rPr>
                        <a:t>2023/24 Performance compared with</a:t>
                      </a:r>
                      <a:r>
                        <a:rPr lang="en-GB" sz="900" baseline="0" dirty="0">
                          <a:solidFill>
                            <a:schemeClr val="bg1"/>
                          </a:solidFill>
                          <a:latin typeface="Arial" panose="020B0604020202020204" pitchFamily="34" charset="0"/>
                          <a:cs typeface="Arial" panose="020B0604020202020204" pitchFamily="34" charset="0"/>
                        </a:rPr>
                        <a:t> 2022/23 (%)</a:t>
                      </a: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70062870"/>
                  </a:ext>
                </a:extLst>
              </a:tr>
              <a:tr h="323818">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86.4%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85.6%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4150873"/>
                  </a:ext>
                </a:extLst>
              </a:tr>
              <a:tr h="292309">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11.5%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355684"/>
                  </a:ext>
                </a:extLst>
              </a:tr>
              <a:tr h="399519">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dk1"/>
                          </a:solidFill>
                          <a:effectLst/>
                          <a:latin typeface="Arial" panose="020B0604020202020204" pitchFamily="34" charset="0"/>
                          <a:ea typeface="+mn-ea"/>
                          <a:cs typeface="+mn-cs"/>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effectLst/>
                          <a:latin typeface="Arial" panose="020B0604020202020204" pitchFamily="34" charset="0"/>
                        </a:rPr>
                        <a:t>2.9%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9536834"/>
                  </a:ext>
                </a:extLst>
              </a:tr>
            </a:tbl>
          </a:graphicData>
        </a:graphic>
      </p:graphicFrame>
      <p:pic>
        <p:nvPicPr>
          <p:cNvPr id="4" name="Picture 3">
            <a:extLst>
              <a:ext uri="{FF2B5EF4-FFF2-40B4-BE49-F238E27FC236}">
                <a16:creationId xmlns:a16="http://schemas.microsoft.com/office/drawing/2014/main" id="{1B3A0913-25C1-6CE0-177E-92A551F76D77}"/>
              </a:ext>
            </a:extLst>
          </p:cNvPr>
          <p:cNvPicPr>
            <a:picLocks noChangeAspect="1"/>
          </p:cNvPicPr>
          <p:nvPr/>
        </p:nvPicPr>
        <p:blipFill rotWithShape="1">
          <a:blip r:embed="rId2"/>
          <a:srcRect l="13992" t="2957" r="14206" b="3068"/>
          <a:stretch/>
        </p:blipFill>
        <p:spPr>
          <a:xfrm>
            <a:off x="5157284" y="1594877"/>
            <a:ext cx="3500741" cy="2753916"/>
          </a:xfrm>
          <a:prstGeom prst="rect">
            <a:avLst/>
          </a:prstGeom>
        </p:spPr>
      </p:pic>
      <p:sp>
        <p:nvSpPr>
          <p:cNvPr id="7" name="TextBox 6">
            <a:extLst>
              <a:ext uri="{FF2B5EF4-FFF2-40B4-BE49-F238E27FC236}">
                <a16:creationId xmlns:a16="http://schemas.microsoft.com/office/drawing/2014/main" id="{1DCE08F7-E404-34A6-16EF-55C0DD141624}"/>
              </a:ext>
            </a:extLst>
          </p:cNvPr>
          <p:cNvSpPr txBox="1"/>
          <p:nvPr/>
        </p:nvSpPr>
        <p:spPr>
          <a:xfrm>
            <a:off x="377637" y="3600366"/>
            <a:ext cx="4572000" cy="738664"/>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The percentage of colleagues from ethnically diverse groups is 11.5% which is lower than the population in England and Wales (18.3%, 2021 Census). </a:t>
            </a:r>
          </a:p>
        </p:txBody>
      </p:sp>
    </p:spTree>
    <p:extLst>
      <p:ext uri="{BB962C8B-B14F-4D97-AF65-F5344CB8AC3E}">
        <p14:creationId xmlns:p14="http://schemas.microsoft.com/office/powerpoint/2010/main" val="59220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AD7B-E254-76F8-1893-8E513BF77CD1}"/>
              </a:ext>
            </a:extLst>
          </p:cNvPr>
          <p:cNvSpPr>
            <a:spLocks noGrp="1"/>
          </p:cNvSpPr>
          <p:nvPr>
            <p:ph type="title"/>
          </p:nvPr>
        </p:nvSpPr>
        <p:spPr>
          <a:xfrm>
            <a:off x="1024650" y="377700"/>
            <a:ext cx="7930664" cy="533538"/>
          </a:xfrm>
        </p:spPr>
        <p:txBody>
          <a:bodyPr/>
          <a:lstStyle/>
          <a:p>
            <a:r>
              <a:rPr lang="en-GB" dirty="0"/>
              <a:t>WRES Indicator 1: Overall Breakdown of Workforce Data</a:t>
            </a:r>
          </a:p>
        </p:txBody>
      </p:sp>
      <p:sp>
        <p:nvSpPr>
          <p:cNvPr id="5" name="TextBox 4">
            <a:extLst>
              <a:ext uri="{FF2B5EF4-FFF2-40B4-BE49-F238E27FC236}">
                <a16:creationId xmlns:a16="http://schemas.microsoft.com/office/drawing/2014/main" id="{8A7AA889-D3BF-D113-38B7-F13482B41B8D}"/>
              </a:ext>
            </a:extLst>
          </p:cNvPr>
          <p:cNvSpPr txBox="1"/>
          <p:nvPr/>
        </p:nvSpPr>
        <p:spPr>
          <a:xfrm>
            <a:off x="345167" y="929312"/>
            <a:ext cx="8385175"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rPr>
              <a:t>Percentage of colleagues in each of the </a:t>
            </a:r>
            <a:r>
              <a:rPr lang="en-GB" sz="1200" dirty="0" err="1">
                <a:solidFill>
                  <a:schemeClr val="bg1"/>
                </a:solidFill>
                <a:latin typeface="Arial" panose="020B0604020202020204" pitchFamily="34" charset="0"/>
                <a:cs typeface="Arial" panose="020B0604020202020204" pitchFamily="34" charset="0"/>
              </a:rPr>
              <a:t>AfC</a:t>
            </a:r>
            <a:r>
              <a:rPr lang="en-GB" sz="1200" dirty="0">
                <a:solidFill>
                  <a:schemeClr val="bg1"/>
                </a:solidFill>
                <a:latin typeface="Arial" panose="020B0604020202020204" pitchFamily="34" charset="0"/>
                <a:cs typeface="Arial" panose="020B0604020202020204" pitchFamily="34" charset="0"/>
              </a:rPr>
              <a:t> Bands 1-9 or medical and dental subgroups and VSM (including executive board members) compared with the percentage of colleagues in the overall workforce </a:t>
            </a:r>
            <a:r>
              <a:rPr lang="en-GB" sz="1200" b="1" dirty="0">
                <a:solidFill>
                  <a:schemeClr val="bg1"/>
                </a:solidFill>
                <a:latin typeface="Arial" panose="020B0604020202020204" pitchFamily="34" charset="0"/>
              </a:rPr>
              <a:t> </a:t>
            </a:r>
          </a:p>
        </p:txBody>
      </p:sp>
      <p:graphicFrame>
        <p:nvGraphicFramePr>
          <p:cNvPr id="4" name="Table 3">
            <a:extLst>
              <a:ext uri="{FF2B5EF4-FFF2-40B4-BE49-F238E27FC236}">
                <a16:creationId xmlns:a16="http://schemas.microsoft.com/office/drawing/2014/main" id="{7078907A-16AE-C3C5-00CB-FBCC0CD4455E}"/>
              </a:ext>
            </a:extLst>
          </p:cNvPr>
          <p:cNvGraphicFramePr>
            <a:graphicFrameLocks noGrp="1"/>
          </p:cNvGraphicFramePr>
          <p:nvPr>
            <p:extLst>
              <p:ext uri="{D42A27DB-BD31-4B8C-83A1-F6EECF244321}">
                <p14:modId xmlns:p14="http://schemas.microsoft.com/office/powerpoint/2010/main" val="2944962718"/>
              </p:ext>
            </p:extLst>
          </p:nvPr>
        </p:nvGraphicFramePr>
        <p:xfrm>
          <a:off x="345166" y="1411556"/>
          <a:ext cx="8385175" cy="1783080"/>
        </p:xfrm>
        <a:graphic>
          <a:graphicData uri="http://schemas.openxmlformats.org/drawingml/2006/table">
            <a:tbl>
              <a:tblPr firstRow="1" bandRow="1">
                <a:tableStyleId>{5C22544A-7EE6-4342-B048-85BDC9FD1C3A}</a:tableStyleId>
              </a:tblPr>
              <a:tblGrid>
                <a:gridCol w="1027975">
                  <a:extLst>
                    <a:ext uri="{9D8B030D-6E8A-4147-A177-3AD203B41FA5}">
                      <a16:colId xmlns:a16="http://schemas.microsoft.com/office/drawing/2014/main" val="1686272608"/>
                    </a:ext>
                  </a:extLst>
                </a:gridCol>
                <a:gridCol w="919650">
                  <a:extLst>
                    <a:ext uri="{9D8B030D-6E8A-4147-A177-3AD203B41FA5}">
                      <a16:colId xmlns:a16="http://schemas.microsoft.com/office/drawing/2014/main" val="113839854"/>
                    </a:ext>
                  </a:extLst>
                </a:gridCol>
                <a:gridCol w="919650">
                  <a:extLst>
                    <a:ext uri="{9D8B030D-6E8A-4147-A177-3AD203B41FA5}">
                      <a16:colId xmlns:a16="http://schemas.microsoft.com/office/drawing/2014/main" val="500915541"/>
                    </a:ext>
                  </a:extLst>
                </a:gridCol>
                <a:gridCol w="919650">
                  <a:extLst>
                    <a:ext uri="{9D8B030D-6E8A-4147-A177-3AD203B41FA5}">
                      <a16:colId xmlns:a16="http://schemas.microsoft.com/office/drawing/2014/main" val="460292243"/>
                    </a:ext>
                  </a:extLst>
                </a:gridCol>
                <a:gridCol w="919650">
                  <a:extLst>
                    <a:ext uri="{9D8B030D-6E8A-4147-A177-3AD203B41FA5}">
                      <a16:colId xmlns:a16="http://schemas.microsoft.com/office/drawing/2014/main" val="361263464"/>
                    </a:ext>
                  </a:extLst>
                </a:gridCol>
                <a:gridCol w="919650">
                  <a:extLst>
                    <a:ext uri="{9D8B030D-6E8A-4147-A177-3AD203B41FA5}">
                      <a16:colId xmlns:a16="http://schemas.microsoft.com/office/drawing/2014/main" val="2472583036"/>
                    </a:ext>
                  </a:extLst>
                </a:gridCol>
                <a:gridCol w="919650">
                  <a:extLst>
                    <a:ext uri="{9D8B030D-6E8A-4147-A177-3AD203B41FA5}">
                      <a16:colId xmlns:a16="http://schemas.microsoft.com/office/drawing/2014/main" val="3468867129"/>
                    </a:ext>
                  </a:extLst>
                </a:gridCol>
                <a:gridCol w="919650">
                  <a:extLst>
                    <a:ext uri="{9D8B030D-6E8A-4147-A177-3AD203B41FA5}">
                      <a16:colId xmlns:a16="http://schemas.microsoft.com/office/drawing/2014/main" val="2493048227"/>
                    </a:ext>
                  </a:extLst>
                </a:gridCol>
                <a:gridCol w="919650">
                  <a:extLst>
                    <a:ext uri="{9D8B030D-6E8A-4147-A177-3AD203B41FA5}">
                      <a16:colId xmlns:a16="http://schemas.microsoft.com/office/drawing/2014/main" val="2024869701"/>
                    </a:ext>
                  </a:extLst>
                </a:gridCol>
              </a:tblGrid>
              <a:tr h="183161">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Ethnicity Split for Each Banding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89109334"/>
                  </a:ext>
                </a:extLst>
              </a:tr>
              <a:tr h="131782">
                <a:tc rowSpan="2">
                  <a:txBody>
                    <a:bodyPr/>
                    <a:lstStyle/>
                    <a:p>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2023/24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108488595"/>
                  </a:ext>
                </a:extLst>
              </a:tr>
              <a:tr h="255968">
                <a:tc vMerge="1">
                  <a:txBody>
                    <a:bodyPr/>
                    <a:lstStyle/>
                    <a:p>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Bands </a:t>
                      </a:r>
                    </a:p>
                    <a:p>
                      <a:pPr algn="ctr"/>
                      <a:r>
                        <a:rPr lang="en-GB" sz="900" b="1" dirty="0">
                          <a:solidFill>
                            <a:schemeClr val="bg1"/>
                          </a:solidFill>
                          <a:latin typeface="Arial" panose="020B0604020202020204" pitchFamily="34" charset="0"/>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8a-8b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Bands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dirty="0">
                          <a:solidFill>
                            <a:schemeClr val="bg1"/>
                          </a:solidFill>
                          <a:latin typeface="Arial" panose="020B0604020202020204" pitchFamily="34" charset="0"/>
                          <a:ea typeface="+mn-ea"/>
                          <a:cs typeface="Arial" panose="020B0604020202020204" pitchFamily="34" charset="0"/>
                        </a:rPr>
                        <a:t>8c-VSM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19405016"/>
                  </a:ext>
                </a:extLst>
              </a:tr>
              <a:tr h="123516">
                <a:tc>
                  <a:txBody>
                    <a:bodyPr/>
                    <a:lstStyle/>
                    <a:p>
                      <a:r>
                        <a:rPr lang="en-GB" sz="900" b="1" dirty="0">
                          <a:solidFill>
                            <a:schemeClr val="bg1"/>
                          </a:solidFill>
                          <a:latin typeface="Arial" panose="020B0604020202020204" pitchFamily="34" charset="0"/>
                          <a:cs typeface="Arial" panose="020B0604020202020204" pitchFamily="34" charset="0"/>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83.6%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86.3%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84.1%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92.7%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984754"/>
                  </a:ext>
                </a:extLst>
              </a:tr>
              <a:tr h="468966">
                <a:tc>
                  <a:txBody>
                    <a:bodyPr/>
                    <a:lstStyle/>
                    <a:p>
                      <a:r>
                        <a:rPr lang="en-GB" sz="900" b="1" dirty="0">
                          <a:solidFill>
                            <a:schemeClr val="bg1"/>
                          </a:solidFill>
                          <a:latin typeface="Arial" panose="020B0604020202020204" pitchFamily="34" charset="0"/>
                          <a:cs typeface="Arial" panose="020B0604020202020204" pitchFamily="34" charset="0"/>
                        </a:rPr>
                        <a:t>Ethnically Diverse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11.7%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10.8%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13.7%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397108"/>
                  </a:ext>
                </a:extLst>
              </a:tr>
              <a:tr h="164315">
                <a:tc>
                  <a:txBody>
                    <a:bodyPr/>
                    <a:lstStyle/>
                    <a:p>
                      <a:r>
                        <a:rPr lang="en-GB" sz="900" b="1" dirty="0">
                          <a:solidFill>
                            <a:schemeClr val="bg1"/>
                          </a:solidFill>
                          <a:latin typeface="Arial" panose="020B0604020202020204" pitchFamily="34" charset="0"/>
                          <a:cs typeface="Arial" panose="020B0604020202020204" pitchFamily="34" charset="0"/>
                        </a:rPr>
                        <a:t>Unknown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a:solidFill>
                            <a:srgbClr val="000000"/>
                          </a:solidFill>
                          <a:effectLst/>
                          <a:latin typeface="Arial" panose="020B0604020202020204" pitchFamily="34" charset="0"/>
                          <a:cs typeface="Arial" panose="020B0604020202020204" pitchFamily="34" charset="0"/>
                        </a:rPr>
                        <a:t>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3.6%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2.7%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250071"/>
                  </a:ext>
                </a:extLst>
              </a:tr>
            </a:tbl>
          </a:graphicData>
        </a:graphic>
      </p:graphicFrame>
      <p:sp>
        <p:nvSpPr>
          <p:cNvPr id="9" name="TextBox 8">
            <a:extLst>
              <a:ext uri="{FF2B5EF4-FFF2-40B4-BE49-F238E27FC236}">
                <a16:creationId xmlns:a16="http://schemas.microsoft.com/office/drawing/2014/main" id="{40C03F1A-9C6F-E1E9-3CF4-794812594E17}"/>
              </a:ext>
            </a:extLst>
          </p:cNvPr>
          <p:cNvSpPr txBox="1"/>
          <p:nvPr/>
        </p:nvSpPr>
        <p:spPr>
          <a:xfrm>
            <a:off x="245661" y="3275891"/>
            <a:ext cx="8491940" cy="120032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There has been no change in the percentage of colleagues from ethnically diverse groups between 2022/23 and 2023/24. </a:t>
            </a:r>
          </a:p>
          <a:p>
            <a:r>
              <a:rPr lang="en-GB" sz="1200" dirty="0">
                <a:latin typeface="Arial" panose="020B0604020202020204" pitchFamily="34" charset="0"/>
                <a:cs typeface="Arial" panose="020B0604020202020204" pitchFamily="34" charset="0"/>
              </a:rPr>
              <a:t>There has also been a slight increase in the number of colleagues from an unknown ethnicity since 2021/22, which indicates a nominal reduction in ESR completion rates.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There has been a reduction in the number of colleagues from ethnically diverse groups for bands 5-7 and 8c-VSM, but an increase in ethnically diverse colleagues in bands 1- 4 and bands 8a-8b, since 2022/23. </a:t>
            </a:r>
          </a:p>
        </p:txBody>
      </p:sp>
    </p:spTree>
    <p:extLst>
      <p:ext uri="{BB962C8B-B14F-4D97-AF65-F5344CB8AC3E}">
        <p14:creationId xmlns:p14="http://schemas.microsoft.com/office/powerpoint/2010/main" val="303959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B2F6-A081-6930-7C45-FA8B7E1CC1A7}"/>
              </a:ext>
            </a:extLst>
          </p:cNvPr>
          <p:cNvSpPr>
            <a:spLocks noGrp="1"/>
          </p:cNvSpPr>
          <p:nvPr>
            <p:ph type="title"/>
          </p:nvPr>
        </p:nvSpPr>
        <p:spPr/>
        <p:txBody>
          <a:bodyPr/>
          <a:lstStyle/>
          <a:p>
            <a:r>
              <a:rPr lang="en-GB" dirty="0"/>
              <a:t>WRES Indicator 2: Recruitment</a:t>
            </a:r>
          </a:p>
        </p:txBody>
      </p:sp>
      <p:sp>
        <p:nvSpPr>
          <p:cNvPr id="5" name="TextBox 4">
            <a:extLst>
              <a:ext uri="{FF2B5EF4-FFF2-40B4-BE49-F238E27FC236}">
                <a16:creationId xmlns:a16="http://schemas.microsoft.com/office/drawing/2014/main" id="{8CFC5937-521C-69CC-B19A-B9C450099B0B}"/>
              </a:ext>
            </a:extLst>
          </p:cNvPr>
          <p:cNvSpPr txBox="1"/>
          <p:nvPr/>
        </p:nvSpPr>
        <p:spPr>
          <a:xfrm>
            <a:off x="352424" y="988392"/>
            <a:ext cx="8385175" cy="276999"/>
          </a:xfrm>
          <a:prstGeom prst="rect">
            <a:avLst/>
          </a:prstGeom>
          <a:solidFill>
            <a:srgbClr val="006AB4"/>
          </a:solidFill>
          <a:ln>
            <a:solidFill>
              <a:schemeClr val="accent1"/>
            </a:solidFill>
          </a:ln>
        </p:spPr>
        <p:txBody>
          <a:bodyPr wrap="square" rtlCol="0">
            <a:spAutoFit/>
          </a:bodyPr>
          <a:lstStyle/>
          <a:p>
            <a:r>
              <a:rPr lang="en-GB" sz="1200" dirty="0">
                <a:solidFill>
                  <a:schemeClr val="bg1"/>
                </a:solidFill>
                <a:latin typeface="Arial" panose="020B0604020202020204" pitchFamily="34" charset="0"/>
              </a:rPr>
              <a:t>Ethnicity comparison for: Relative likelihood of colleagues being appointed from shortlisting across all posts </a:t>
            </a:r>
          </a:p>
        </p:txBody>
      </p:sp>
      <p:graphicFrame>
        <p:nvGraphicFramePr>
          <p:cNvPr id="6" name="Table 5">
            <a:extLst>
              <a:ext uri="{FF2B5EF4-FFF2-40B4-BE49-F238E27FC236}">
                <a16:creationId xmlns:a16="http://schemas.microsoft.com/office/drawing/2014/main" id="{4AC25922-818A-6424-73DF-5E51DE796D3B}"/>
              </a:ext>
            </a:extLst>
          </p:cNvPr>
          <p:cNvGraphicFramePr>
            <a:graphicFrameLocks noGrp="1"/>
          </p:cNvGraphicFramePr>
          <p:nvPr>
            <p:extLst>
              <p:ext uri="{D42A27DB-BD31-4B8C-83A1-F6EECF244321}">
                <p14:modId xmlns:p14="http://schemas.microsoft.com/office/powerpoint/2010/main" val="3400446856"/>
              </p:ext>
            </p:extLst>
          </p:nvPr>
        </p:nvGraphicFramePr>
        <p:xfrm>
          <a:off x="352424" y="1330818"/>
          <a:ext cx="8385176" cy="1706393"/>
        </p:xfrm>
        <a:graphic>
          <a:graphicData uri="http://schemas.openxmlformats.org/drawingml/2006/table">
            <a:tbl>
              <a:tblPr>
                <a:tableStyleId>{5C22544A-7EE6-4342-B048-85BDC9FD1C3A}</a:tableStyleId>
              </a:tblPr>
              <a:tblGrid>
                <a:gridCol w="857081">
                  <a:extLst>
                    <a:ext uri="{9D8B030D-6E8A-4147-A177-3AD203B41FA5}">
                      <a16:colId xmlns:a16="http://schemas.microsoft.com/office/drawing/2014/main" val="4184279541"/>
                    </a:ext>
                  </a:extLst>
                </a:gridCol>
                <a:gridCol w="1002485">
                  <a:extLst>
                    <a:ext uri="{9D8B030D-6E8A-4147-A177-3AD203B41FA5}">
                      <a16:colId xmlns:a16="http://schemas.microsoft.com/office/drawing/2014/main" val="1469260205"/>
                    </a:ext>
                  </a:extLst>
                </a:gridCol>
                <a:gridCol w="1002485">
                  <a:extLst>
                    <a:ext uri="{9D8B030D-6E8A-4147-A177-3AD203B41FA5}">
                      <a16:colId xmlns:a16="http://schemas.microsoft.com/office/drawing/2014/main" val="2493008312"/>
                    </a:ext>
                  </a:extLst>
                </a:gridCol>
                <a:gridCol w="1625195">
                  <a:extLst>
                    <a:ext uri="{9D8B030D-6E8A-4147-A177-3AD203B41FA5}">
                      <a16:colId xmlns:a16="http://schemas.microsoft.com/office/drawing/2014/main" val="2392919218"/>
                    </a:ext>
                  </a:extLst>
                </a:gridCol>
                <a:gridCol w="1136367">
                  <a:extLst>
                    <a:ext uri="{9D8B030D-6E8A-4147-A177-3AD203B41FA5}">
                      <a16:colId xmlns:a16="http://schemas.microsoft.com/office/drawing/2014/main" val="151607636"/>
                    </a:ext>
                  </a:extLst>
                </a:gridCol>
                <a:gridCol w="1145141">
                  <a:extLst>
                    <a:ext uri="{9D8B030D-6E8A-4147-A177-3AD203B41FA5}">
                      <a16:colId xmlns:a16="http://schemas.microsoft.com/office/drawing/2014/main" val="1552018305"/>
                    </a:ext>
                  </a:extLst>
                </a:gridCol>
                <a:gridCol w="1616422">
                  <a:extLst>
                    <a:ext uri="{9D8B030D-6E8A-4147-A177-3AD203B41FA5}">
                      <a16:colId xmlns:a16="http://schemas.microsoft.com/office/drawing/2014/main" val="4211709852"/>
                    </a:ext>
                  </a:extLst>
                </a:gridCol>
              </a:tblGrid>
              <a:tr h="224697">
                <a:tc gridSpan="4">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2023/24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423962">
                <a:tc>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Shortlisted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Appointed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applicants being appointed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422833">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63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2.67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73300">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187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279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94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361601">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42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4541878"/>
                  </a:ext>
                </a:extLst>
              </a:tr>
            </a:tbl>
          </a:graphicData>
        </a:graphic>
      </p:graphicFrame>
      <p:sp>
        <p:nvSpPr>
          <p:cNvPr id="7" name="TextBox 6">
            <a:extLst>
              <a:ext uri="{FF2B5EF4-FFF2-40B4-BE49-F238E27FC236}">
                <a16:creationId xmlns:a16="http://schemas.microsoft.com/office/drawing/2014/main" id="{9CB2CEA9-A617-67D5-C8E8-EE91BE47D635}"/>
              </a:ext>
            </a:extLst>
          </p:cNvPr>
          <p:cNvSpPr txBox="1"/>
          <p:nvPr/>
        </p:nvSpPr>
        <p:spPr>
          <a:xfrm>
            <a:off x="293427" y="3102639"/>
            <a:ext cx="8334379" cy="1754326"/>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Since 2023/24, white applicants are now 2.67 times more likely to be appointed than applicants from ethnically diverse groups, this is an increase from 2022/23 (1.46 likelihood).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This change indicates more work still needs to be done to ensure that the likelihood of appointment is equal for all applicants regardless of ethnicity.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It should be noted that NECS has been undergoing consultation for much of 2023/24 and there was a 77% reduction in recruitment compared with previous years, which reduced the opportunity to diversify the workforce through external recruitment. </a:t>
            </a:r>
          </a:p>
        </p:txBody>
      </p:sp>
    </p:spTree>
    <p:extLst>
      <p:ext uri="{BB962C8B-B14F-4D97-AF65-F5344CB8AC3E}">
        <p14:creationId xmlns:p14="http://schemas.microsoft.com/office/powerpoint/2010/main" val="28695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D749-1DDF-9E43-23B4-CD256AE10C56}"/>
              </a:ext>
            </a:extLst>
          </p:cNvPr>
          <p:cNvSpPr>
            <a:spLocks noGrp="1"/>
          </p:cNvSpPr>
          <p:nvPr>
            <p:ph type="title"/>
          </p:nvPr>
        </p:nvSpPr>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3: Colleagues Entering Formal Disciplinary Processes</a:t>
            </a:r>
            <a:b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3" name="Content Placeholder 2">
            <a:extLst>
              <a:ext uri="{FF2B5EF4-FFF2-40B4-BE49-F238E27FC236}">
                <a16:creationId xmlns:a16="http://schemas.microsoft.com/office/drawing/2014/main" id="{865E1EC8-A685-D304-14A1-7D9E47DB1011}"/>
              </a:ext>
            </a:extLst>
          </p:cNvPr>
          <p:cNvSpPr>
            <a:spLocks noGrp="1"/>
          </p:cNvSpPr>
          <p:nvPr>
            <p:ph sz="quarter" idx="10"/>
          </p:nvPr>
        </p:nvSpPr>
        <p:spPr>
          <a:xfrm>
            <a:off x="322515" y="1727332"/>
            <a:ext cx="8498968" cy="3338625"/>
          </a:xfrm>
        </p:spPr>
        <p:txBody>
          <a:bodyPr/>
          <a:lstStyle/>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NECS records and monitors all disciplinary cases against the protected characteristics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the number of colleagues entering a formal disciplinary process is 5 or less, NECS will not disclose or publish the information for reporting purposes to maintain confidentiality and anonymity of individuals subject to such processes</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the period 1</a:t>
            </a:r>
            <a:r>
              <a:rPr kumimoji="0" lang="en-GB" sz="12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April 2023 to 31</a:t>
            </a:r>
            <a:r>
              <a:rPr kumimoji="0" lang="en-GB" sz="12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March 2024, 20 colleagues </a:t>
            </a:r>
            <a:r>
              <a:rPr lang="en-GB" sz="1200" dirty="0">
                <a:solidFill>
                  <a:prstClr val="black"/>
                </a:solidFill>
              </a:rPr>
              <a:t>entered</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formal disciplinary process across NECS. This has increased by 10 since 2022/23</a:t>
            </a: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0" fontAlgn="base" latinLnBrk="0" hangingPunct="0">
              <a:lnSpc>
                <a:spcPct val="100000"/>
              </a:lnSpc>
              <a:spcBef>
                <a:spcPct val="20000"/>
              </a:spcBef>
              <a:spcAft>
                <a:spcPct val="0"/>
              </a:spcAft>
              <a:buClr>
                <a:srgbClr val="0A53A7"/>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there are 5 or fewer colleagues who have entered the formal disciplinary process in certain ethnic groups, it is not possible to disclose detailed information. Analysis of the data </a:t>
            </a:r>
            <a:r>
              <a:rPr lang="en-GB" sz="1200" dirty="0">
                <a:solidFill>
                  <a:prstClr val="black"/>
                </a:solidFill>
              </a:rPr>
              <a:t>shows that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colleagues from ethnically diverse groups are slightly less likely than white colleagues to enter a disciplinary process, with a likelihood of 0.99. This has improved since 2022/23, where ethnically diverse colleagues had a 1.</a:t>
            </a:r>
            <a:r>
              <a:rPr lang="en-GB" sz="1200" dirty="0">
                <a:solidFill>
                  <a:prstClr val="black"/>
                </a:solidFill>
              </a:rPr>
              <a:t>24</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times more likely to enter a disciplinary process than their white counterparts. This is the second consecutive year in a row in which we have seen an improvement.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25F5C41F-BC49-C0D1-BEF5-4CF475D511CF}"/>
              </a:ext>
            </a:extLst>
          </p:cNvPr>
          <p:cNvSpPr txBox="1"/>
          <p:nvPr/>
        </p:nvSpPr>
        <p:spPr>
          <a:xfrm>
            <a:off x="428388" y="1192334"/>
            <a:ext cx="8287223" cy="461665"/>
          </a:xfrm>
          <a:prstGeom prst="rect">
            <a:avLst/>
          </a:prstGeom>
          <a:solidFill>
            <a:srgbClr val="006AB4"/>
          </a:solidFill>
          <a:ln>
            <a:solidFill>
              <a:schemeClr val="bg1"/>
            </a:solidFill>
          </a:ln>
        </p:spPr>
        <p:txBody>
          <a:bodyPr wrap="square" rtlCol="0">
            <a:spAutoFit/>
          </a:bodyPr>
          <a:lstStyle/>
          <a:p>
            <a:r>
              <a:rPr lang="en-GB" sz="1200" dirty="0">
                <a:solidFill>
                  <a:schemeClr val="bg1"/>
                </a:solidFill>
                <a:latin typeface="Arial" panose="020B0604020202020204" pitchFamily="34" charset="0"/>
              </a:rPr>
              <a:t>The </a:t>
            </a:r>
            <a:r>
              <a:rPr lang="en-GB" sz="1200" dirty="0">
                <a:solidFill>
                  <a:schemeClr val="bg1"/>
                </a:solidFill>
                <a:latin typeface="Arial" panose="020B0604020202020204" pitchFamily="34" charset="0"/>
                <a:cs typeface="Arial" panose="020B0604020202020204" pitchFamily="34" charset="0"/>
              </a:rPr>
              <a:t>Relative likelihood of ethnically diverse colleagues entering the formal disciplinary process compared with white colleagues, as measured by entry into a formal disciplinary investigation</a:t>
            </a:r>
            <a:r>
              <a:rPr lang="en-GB" sz="1200" dirty="0">
                <a:solidFill>
                  <a:schemeClr val="bg1"/>
                </a:solidFill>
                <a:latin typeface="Arial" panose="020B0604020202020204" pitchFamily="34" charset="0"/>
              </a:rPr>
              <a:t> </a:t>
            </a:r>
          </a:p>
        </p:txBody>
      </p:sp>
    </p:spTree>
    <p:extLst>
      <p:ext uri="{BB962C8B-B14F-4D97-AF65-F5344CB8AC3E}">
        <p14:creationId xmlns:p14="http://schemas.microsoft.com/office/powerpoint/2010/main" val="30327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D828-D253-B433-ED10-D7B344F6DCB6}"/>
              </a:ext>
            </a:extLst>
          </p:cNvPr>
          <p:cNvSpPr>
            <a:spLocks noGrp="1"/>
          </p:cNvSpPr>
          <p:nvPr>
            <p:ph type="title"/>
          </p:nvPr>
        </p:nvSpPr>
        <p:spPr>
          <a:xfrm>
            <a:off x="978265" y="213494"/>
            <a:ext cx="7392173" cy="533538"/>
          </a:xfrm>
        </p:spPr>
        <p:txBody>
          <a:bodyPr/>
          <a:lstStyle/>
          <a:p>
            <a:r>
              <a:rPr kumimoji="0" lang="en-GB" sz="240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WRES Indicator 4: Non-mandatory training and continuous professional development</a:t>
            </a:r>
            <a:br>
              <a:rPr kumimoji="0" lang="en-GB" sz="24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br>
              <a:rPr lang="en-GB" dirty="0"/>
            </a:br>
            <a:endParaRPr lang="en-GB" dirty="0"/>
          </a:p>
        </p:txBody>
      </p:sp>
      <p:sp>
        <p:nvSpPr>
          <p:cNvPr id="5" name="Rectangle 4">
            <a:extLst>
              <a:ext uri="{FF2B5EF4-FFF2-40B4-BE49-F238E27FC236}">
                <a16:creationId xmlns:a16="http://schemas.microsoft.com/office/drawing/2014/main" id="{EB79C266-4AF5-C3DF-83EC-7B6C0D0EB0E9}"/>
              </a:ext>
            </a:extLst>
          </p:cNvPr>
          <p:cNvSpPr/>
          <p:nvPr/>
        </p:nvSpPr>
        <p:spPr>
          <a:xfrm>
            <a:off x="352424" y="1062246"/>
            <a:ext cx="8385175" cy="461665"/>
          </a:xfrm>
          <a:prstGeom prst="rect">
            <a:avLst/>
          </a:prstGeom>
          <a:solidFill>
            <a:srgbClr val="006AB4"/>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hnicity comparison for: Relative likelihood of colleagues accessing non-mandatory training and continuous professional</a:t>
            </a:r>
            <a:r>
              <a:rPr kumimoji="0" lang="en-GB" sz="1200" b="0" i="0" u="none" strike="noStrike" kern="1200" cap="none" spc="0" normalizeH="0" noProof="0" dirty="0">
                <a:ln>
                  <a:noFill/>
                </a:ln>
                <a:solidFill>
                  <a:prstClr val="white"/>
                </a:solidFill>
                <a:effectLst/>
                <a:uLnTx/>
                <a:uFillTx/>
                <a:latin typeface="Arial" panose="020B0604020202020204" pitchFamily="34" charset="0"/>
                <a:ea typeface="+mn-ea"/>
                <a:cs typeface="+mn-cs"/>
              </a:rPr>
              <a:t> development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(CPD)</a:t>
            </a:r>
          </a:p>
        </p:txBody>
      </p:sp>
      <p:graphicFrame>
        <p:nvGraphicFramePr>
          <p:cNvPr id="6" name="Table 5">
            <a:extLst>
              <a:ext uri="{FF2B5EF4-FFF2-40B4-BE49-F238E27FC236}">
                <a16:creationId xmlns:a16="http://schemas.microsoft.com/office/drawing/2014/main" id="{97051B49-7B80-4147-64C1-B3051703EB81}"/>
              </a:ext>
            </a:extLst>
          </p:cNvPr>
          <p:cNvGraphicFramePr>
            <a:graphicFrameLocks noGrp="1"/>
          </p:cNvGraphicFramePr>
          <p:nvPr>
            <p:extLst>
              <p:ext uri="{D42A27DB-BD31-4B8C-83A1-F6EECF244321}">
                <p14:modId xmlns:p14="http://schemas.microsoft.com/office/powerpoint/2010/main" val="3395379197"/>
              </p:ext>
            </p:extLst>
          </p:nvPr>
        </p:nvGraphicFramePr>
        <p:xfrm>
          <a:off x="379412" y="1647730"/>
          <a:ext cx="8385175" cy="1763226"/>
        </p:xfrm>
        <a:graphic>
          <a:graphicData uri="http://schemas.openxmlformats.org/drawingml/2006/table">
            <a:tbl>
              <a:tblPr>
                <a:tableStyleId>{5C22544A-7EE6-4342-B048-85BDC9FD1C3A}</a:tableStyleId>
              </a:tblPr>
              <a:tblGrid>
                <a:gridCol w="945435">
                  <a:extLst>
                    <a:ext uri="{9D8B030D-6E8A-4147-A177-3AD203B41FA5}">
                      <a16:colId xmlns:a16="http://schemas.microsoft.com/office/drawing/2014/main" val="4184279541"/>
                    </a:ext>
                  </a:extLst>
                </a:gridCol>
                <a:gridCol w="1859935">
                  <a:extLst>
                    <a:ext uri="{9D8B030D-6E8A-4147-A177-3AD203B41FA5}">
                      <a16:colId xmlns:a16="http://schemas.microsoft.com/office/drawing/2014/main" val="1469260205"/>
                    </a:ext>
                  </a:extLst>
                </a:gridCol>
                <a:gridCol w="1859935">
                  <a:extLst>
                    <a:ext uri="{9D8B030D-6E8A-4147-A177-3AD203B41FA5}">
                      <a16:colId xmlns:a16="http://schemas.microsoft.com/office/drawing/2014/main" val="2392919218"/>
                    </a:ext>
                  </a:extLst>
                </a:gridCol>
                <a:gridCol w="1859935">
                  <a:extLst>
                    <a:ext uri="{9D8B030D-6E8A-4147-A177-3AD203B41FA5}">
                      <a16:colId xmlns:a16="http://schemas.microsoft.com/office/drawing/2014/main" val="151607636"/>
                    </a:ext>
                  </a:extLst>
                </a:gridCol>
                <a:gridCol w="1859935">
                  <a:extLst>
                    <a:ext uri="{9D8B030D-6E8A-4147-A177-3AD203B41FA5}">
                      <a16:colId xmlns:a16="http://schemas.microsoft.com/office/drawing/2014/main" val="4211709852"/>
                    </a:ext>
                  </a:extLst>
                </a:gridCol>
              </a:tblGrid>
              <a:tr h="262901">
                <a:tc rowSpan="2">
                  <a:txBody>
                    <a:bodyPr/>
                    <a:lstStyle/>
                    <a:p>
                      <a:pPr algn="ctr" fontAlgn="b"/>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900" b="1" i="0" u="none" strike="noStrike" dirty="0">
                          <a:solidFill>
                            <a:schemeClr val="bg1"/>
                          </a:solidFill>
                          <a:effectLst/>
                          <a:latin typeface="Arial" panose="020B0604020202020204" pitchFamily="34" charset="0"/>
                          <a:cs typeface="Arial" panose="020B0604020202020204" pitchFamily="34" charset="0"/>
                        </a:rPr>
                        <a:t>2022/23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GB" sz="1400" b="1" i="0" u="none" strike="noStrike" dirty="0">
                          <a:solidFill>
                            <a:schemeClr val="bg1"/>
                          </a:solidFill>
                          <a:effectLst/>
                          <a:latin typeface="Arial" panose="020B0604020202020204" pitchFamily="34" charset="0"/>
                          <a:cs typeface="Arial" panose="020B0604020202020204" pitchFamily="34" charset="0"/>
                        </a:rPr>
                        <a:t>2021/22</a:t>
                      </a:r>
                    </a:p>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2023/24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935734536"/>
                  </a:ext>
                </a:extLst>
              </a:tr>
              <a:tr h="531659">
                <a:tc vMerge="1">
                  <a:txBody>
                    <a:bodyPr/>
                    <a:lstStyle/>
                    <a:p>
                      <a:pPr algn="ctr"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 colleagues accessing non-mandatory training and CPD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Relative likelihood of white colleagues accessing non-mandatory training and CPD compared to colleagues from 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1339569243"/>
                  </a:ext>
                </a:extLst>
              </a:tr>
              <a:tr h="320947">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Ethnically Diverse Groups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1.01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53456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White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1060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1210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96260284"/>
                  </a:ext>
                </a:extLst>
              </a:tr>
              <a:tr h="243614">
                <a:tc>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n-GB" sz="900" b="0" i="0" u="none" strike="noStrike" kern="1200" dirty="0">
                          <a:solidFill>
                            <a:schemeClr val="tx1"/>
                          </a:solidFill>
                          <a:effectLst/>
                          <a:latin typeface="Arial" panose="020B0604020202020204" pitchFamily="34" charset="0"/>
                          <a:ea typeface="+mn-ea"/>
                          <a:cs typeface="Arial" panose="020B060402020202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algn="ctr" defTabSz="457200" rtl="0" eaLnBrk="1" fontAlgn="b" latinLnBrk="0" hangingPunct="1"/>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5458217"/>
                  </a:ext>
                </a:extLst>
              </a:tr>
            </a:tbl>
          </a:graphicData>
        </a:graphic>
      </p:graphicFrame>
      <p:sp>
        <p:nvSpPr>
          <p:cNvPr id="7" name="TextBox 6">
            <a:extLst>
              <a:ext uri="{FF2B5EF4-FFF2-40B4-BE49-F238E27FC236}">
                <a16:creationId xmlns:a16="http://schemas.microsoft.com/office/drawing/2014/main" id="{C1A148B5-A187-4E16-6207-27EA50999321}"/>
              </a:ext>
            </a:extLst>
          </p:cNvPr>
          <p:cNvSpPr txBox="1"/>
          <p:nvPr/>
        </p:nvSpPr>
        <p:spPr>
          <a:xfrm>
            <a:off x="292609" y="3382352"/>
            <a:ext cx="8385175" cy="1754326"/>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There has been a rise in undisclosed ethnicity statuses from those accessing training. 1.8% of colleagues chose not to disclose their ethnicity in 2022/23 and this rose to 10.7% of colleagues in 2023/24.</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A likelihood of 1.00 would indicate that there is an equal likelihood of ethnically diverse and white colleagues accessing training. However, a good range is considered to be between 0.85 and 1.5 in terms of likelihood.</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 2023/24, the likelihood of ethnically diverse colleagues accessing non-mandatory training and CPD is almost equally likely (1.01) to white colleagues. This is an improvement from 2022/23, white colleagues were slightly more likely (1.13) to access non-mandatory training and CPD than colleagues from ethnically diverse groups. </a:t>
            </a:r>
          </a:p>
        </p:txBody>
      </p:sp>
    </p:spTree>
    <p:extLst>
      <p:ext uri="{BB962C8B-B14F-4D97-AF65-F5344CB8AC3E}">
        <p14:creationId xmlns:p14="http://schemas.microsoft.com/office/powerpoint/2010/main" val="1868176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700F-9F50-750F-F5C7-3EE5189C54A2}"/>
              </a:ext>
            </a:extLst>
          </p:cNvPr>
          <p:cNvSpPr>
            <a:spLocks noGrp="1"/>
          </p:cNvSpPr>
          <p:nvPr>
            <p:ph type="title"/>
          </p:nvPr>
        </p:nvSpPr>
        <p:spPr/>
        <p:txBody>
          <a:bodyPr/>
          <a:lstStyle/>
          <a:p>
            <a:r>
              <a:rPr lang="en-GB" dirty="0"/>
              <a:t>WRES Indicators 5-8: Staff Survey Questions</a:t>
            </a:r>
          </a:p>
        </p:txBody>
      </p:sp>
      <p:sp>
        <p:nvSpPr>
          <p:cNvPr id="3" name="Content Placeholder 2">
            <a:extLst>
              <a:ext uri="{FF2B5EF4-FFF2-40B4-BE49-F238E27FC236}">
                <a16:creationId xmlns:a16="http://schemas.microsoft.com/office/drawing/2014/main" id="{40631374-869D-54EF-1485-4A9E7AFF770D}"/>
              </a:ext>
            </a:extLst>
          </p:cNvPr>
          <p:cNvSpPr>
            <a:spLocks noGrp="1"/>
          </p:cNvSpPr>
          <p:nvPr>
            <p:ph sz="quarter" idx="10"/>
          </p:nvPr>
        </p:nvSpPr>
        <p:spPr>
          <a:xfrm>
            <a:off x="4483132" y="1293367"/>
            <a:ext cx="4168202" cy="2776531"/>
          </a:xfrm>
        </p:spPr>
        <p:txBody>
          <a:bodyPr/>
          <a:lstStyle/>
          <a:p>
            <a:pPr marL="0" indent="0">
              <a:buNone/>
            </a:pPr>
            <a:r>
              <a:rPr lang="en-GB" sz="1050" dirty="0"/>
              <a:t>In 2023/2024, performance against the staff survey indicators has been positive with improvements in experience for both white and ethnically diverse colleagues for indicators 7 and for white colleagues for indicators 5 and 8. </a:t>
            </a:r>
          </a:p>
          <a:p>
            <a:pPr marL="0" indent="0">
              <a:buNone/>
            </a:pPr>
            <a:endParaRPr lang="en-GB" sz="1050" dirty="0"/>
          </a:p>
          <a:p>
            <a:pPr marL="0" indent="0">
              <a:buNone/>
            </a:pPr>
            <a:r>
              <a:rPr lang="en-GB" sz="1050" dirty="0"/>
              <a:t>There has been an increase in the percentage of both white and ethnically diverse colleagues experiencing harassment, bullying  and abuse for from colleagues, indicator 6. There has also been increases in the number of ethnically diverse colleagues experiencing harassment, bullying or abuse from patients, relatives or the public (indicator 5) and relating to experiencing discrimination at work from manager/team leader or other colleagues (indicator 8).</a:t>
            </a:r>
          </a:p>
          <a:p>
            <a:pPr marL="0" indent="0">
              <a:buNone/>
            </a:pPr>
            <a:endParaRPr lang="en-GB" sz="1050" dirty="0"/>
          </a:p>
          <a:p>
            <a:pPr marL="0" indent="0">
              <a:buNone/>
            </a:pPr>
            <a:r>
              <a:rPr lang="en-GB" sz="1050" dirty="0"/>
              <a:t>Overall, more colleagues from ethnically diverse groups higher incidences of reporting than their white counterparts for indicators 5 to 8. However, it should be noted that only 65% of colleagues from ethnically diverse groups completed the staff survey, compared with 76% white colleagues. </a:t>
            </a:r>
          </a:p>
          <a:p>
            <a:pPr marL="0" indent="0">
              <a:buNone/>
            </a:pPr>
            <a:endParaRPr lang="en-GB" sz="1050" dirty="0"/>
          </a:p>
          <a:p>
            <a:pPr marL="0" indent="0">
              <a:buNone/>
            </a:pPr>
            <a:r>
              <a:rPr lang="en-GB" sz="1050" dirty="0"/>
              <a:t>These results could be an indicator of the change across the NHS.</a:t>
            </a:r>
          </a:p>
        </p:txBody>
      </p:sp>
      <p:sp>
        <p:nvSpPr>
          <p:cNvPr id="5" name="TextBox 4">
            <a:extLst>
              <a:ext uri="{FF2B5EF4-FFF2-40B4-BE49-F238E27FC236}">
                <a16:creationId xmlns:a16="http://schemas.microsoft.com/office/drawing/2014/main" id="{6365CE99-DE2F-5FE9-4B3D-39400B95BB31}"/>
              </a:ext>
            </a:extLst>
          </p:cNvPr>
          <p:cNvSpPr txBox="1"/>
          <p:nvPr/>
        </p:nvSpPr>
        <p:spPr>
          <a:xfrm>
            <a:off x="406400" y="939309"/>
            <a:ext cx="8331199" cy="253916"/>
          </a:xfrm>
          <a:prstGeom prst="rect">
            <a:avLst/>
          </a:prstGeom>
          <a:solidFill>
            <a:srgbClr val="006AB4"/>
          </a:solidFill>
          <a:ln>
            <a:solidFill>
              <a:schemeClr val="bg1"/>
            </a:solidFill>
          </a:ln>
        </p:spPr>
        <p:txBody>
          <a:bodyPr wrap="square" rtlCol="0">
            <a:spAutoFit/>
          </a:bodyPr>
          <a:lstStyle/>
          <a:p>
            <a:r>
              <a:rPr lang="en-GB" sz="1050" dirty="0">
                <a:solidFill>
                  <a:schemeClr val="bg1"/>
                </a:solidFill>
                <a:latin typeface="Arial" panose="020B0604020202020204" pitchFamily="34" charset="0"/>
                <a:cs typeface="Arial" panose="020B0604020202020204" pitchFamily="34" charset="0"/>
              </a:rPr>
              <a:t>Percentage of colleagues that said ‘YES’ to the WRES questions in the 2023 Staff Survey and a comparison with the 2022 results </a:t>
            </a:r>
          </a:p>
        </p:txBody>
      </p:sp>
      <p:graphicFrame>
        <p:nvGraphicFramePr>
          <p:cNvPr id="7" name="Table 6">
            <a:extLst>
              <a:ext uri="{FF2B5EF4-FFF2-40B4-BE49-F238E27FC236}">
                <a16:creationId xmlns:a16="http://schemas.microsoft.com/office/drawing/2014/main" id="{73B5738A-B60D-A498-190C-3142B9C5F58C}"/>
              </a:ext>
            </a:extLst>
          </p:cNvPr>
          <p:cNvGraphicFramePr>
            <a:graphicFrameLocks noGrp="1"/>
          </p:cNvGraphicFramePr>
          <p:nvPr>
            <p:extLst>
              <p:ext uri="{D42A27DB-BD31-4B8C-83A1-F6EECF244321}">
                <p14:modId xmlns:p14="http://schemas.microsoft.com/office/powerpoint/2010/main" val="3322602149"/>
              </p:ext>
            </p:extLst>
          </p:nvPr>
        </p:nvGraphicFramePr>
        <p:xfrm>
          <a:off x="406400" y="1293367"/>
          <a:ext cx="3896242" cy="3426153"/>
        </p:xfrm>
        <a:graphic>
          <a:graphicData uri="http://schemas.openxmlformats.org/drawingml/2006/table">
            <a:tbl>
              <a:tblPr>
                <a:tableStyleId>{5C22544A-7EE6-4342-B048-85BDC9FD1C3A}</a:tableStyleId>
              </a:tblPr>
              <a:tblGrid>
                <a:gridCol w="1957962">
                  <a:extLst>
                    <a:ext uri="{9D8B030D-6E8A-4147-A177-3AD203B41FA5}">
                      <a16:colId xmlns:a16="http://schemas.microsoft.com/office/drawing/2014/main" val="20000"/>
                    </a:ext>
                  </a:extLst>
                </a:gridCol>
                <a:gridCol w="800936">
                  <a:extLst>
                    <a:ext uri="{9D8B030D-6E8A-4147-A177-3AD203B41FA5}">
                      <a16:colId xmlns:a16="http://schemas.microsoft.com/office/drawing/2014/main" val="20001"/>
                    </a:ext>
                  </a:extLst>
                </a:gridCol>
                <a:gridCol w="570274">
                  <a:extLst>
                    <a:ext uri="{9D8B030D-6E8A-4147-A177-3AD203B41FA5}">
                      <a16:colId xmlns:a16="http://schemas.microsoft.com/office/drawing/2014/main" val="72490800"/>
                    </a:ext>
                  </a:extLst>
                </a:gridCol>
                <a:gridCol w="567070">
                  <a:extLst>
                    <a:ext uri="{9D8B030D-6E8A-4147-A177-3AD203B41FA5}">
                      <a16:colId xmlns:a16="http://schemas.microsoft.com/office/drawing/2014/main" val="3995171959"/>
                    </a:ext>
                  </a:extLst>
                </a:gridCol>
              </a:tblGrid>
              <a:tr h="442290">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Staff Survey indicator (WRES)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fontAlgn="b"/>
                      <a:r>
                        <a:rPr lang="en-GB" sz="900" b="1" u="none" strike="noStrike" dirty="0">
                          <a:solidFill>
                            <a:schemeClr val="bg1"/>
                          </a:solidFill>
                          <a:effectLst/>
                          <a:latin typeface="Arial" panose="020B0604020202020204" pitchFamily="34" charset="0"/>
                          <a:cs typeface="Arial" panose="020B0604020202020204" pitchFamily="34" charset="0"/>
                        </a:rPr>
                        <a:t>Ethnic Group</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gridSpan="2">
                  <a:txBody>
                    <a:bodyPr/>
                    <a:lstStyle/>
                    <a:p>
                      <a:pPr algn="ctr" fontAlgn="b"/>
                      <a:r>
                        <a:rPr lang="en-GB" sz="900" b="1" i="0" u="none" strike="noStrike" dirty="0">
                          <a:solidFill>
                            <a:schemeClr val="bg1"/>
                          </a:solidFill>
                          <a:effectLst/>
                          <a:latin typeface="Arial" panose="020B0604020202020204" pitchFamily="34" charset="0"/>
                          <a:cs typeface="Arial" panose="020B0604020202020204" pitchFamily="34" charset="0"/>
                        </a:rPr>
                        <a:t>Survey results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fontAlgn="b"/>
                      <a:endParaRPr lang="en-GB" sz="1400" b="1" i="0" u="none" strike="noStrike" dirty="0">
                        <a:solidFill>
                          <a:schemeClr val="bg1"/>
                        </a:solidFill>
                        <a:effectLst/>
                        <a:latin typeface="Calibri" panose="020F0502020204030204" pitchFamily="34" charset="0"/>
                      </a:endParaRPr>
                    </a:p>
                  </a:txBody>
                  <a:tcPr marL="6350" marR="6350" marT="6350" marB="0" anchor="ctr">
                    <a:solidFill>
                      <a:schemeClr val="accent5">
                        <a:lumMod val="75000"/>
                      </a:schemeClr>
                    </a:solidFill>
                  </a:tcPr>
                </a:tc>
                <a:extLst>
                  <a:ext uri="{0D108BD9-81ED-4DB2-BD59-A6C34878D82A}">
                    <a16:rowId xmlns:a16="http://schemas.microsoft.com/office/drawing/2014/main" val="10000"/>
                  </a:ext>
                </a:extLst>
              </a:tr>
              <a:tr h="183979">
                <a:tc>
                  <a:txBody>
                    <a:bodyPr/>
                    <a:lstStyle/>
                    <a:p>
                      <a:pPr algn="l"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GB" sz="900" b="1" i="0" u="none" strike="noStrike" dirty="0">
                          <a:solidFill>
                            <a:schemeClr val="tx1"/>
                          </a:solidFill>
                          <a:effectLst/>
                          <a:latin typeface="Arial" panose="020B0604020202020204" pitchFamily="34" charset="0"/>
                          <a:cs typeface="Arial" panose="020B0604020202020204" pitchFamily="34" charset="0"/>
                        </a:rPr>
                        <a:t>2023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6537449"/>
                  </a:ext>
                </a:extLst>
              </a:tr>
              <a:tr h="287710">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5- KF 25. Percentage of colleagues experiencing harassment, bullying or abuse from patients, relatives or the public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4.7%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390314">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0.9%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2.9%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27927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6- KF 26. Percentage of colleagues experiencing harassment, bullying or abuse from colleagues in last 12 months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900" b="0" i="0" u="none" strike="noStrike" dirty="0">
                          <a:solidFill>
                            <a:srgbClr val="000000"/>
                          </a:solidFill>
                          <a:effectLst/>
                          <a:latin typeface="Arial" panose="020B0604020202020204" pitchFamily="34" charset="0"/>
                          <a:cs typeface="Arial" panose="020B0604020202020204" pitchFamily="34" charset="0"/>
                        </a:rPr>
                        <a:t>12.1%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r h="264162">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8.2%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287257">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7- KF 21. Percentage believing that trust provides equal opportunities for career progression or promotion</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68.1%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71299">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51.4%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54.7%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r h="263319">
                <a:tc rowSpan="2">
                  <a:txBody>
                    <a:bodyPr/>
                    <a:lstStyle/>
                    <a:p>
                      <a:pPr lvl="0" algn="l" rtl="0" fontAlgn="ctr"/>
                      <a:r>
                        <a:rPr lang="en-GB" sz="900" b="1" u="none" strike="noStrike" dirty="0">
                          <a:solidFill>
                            <a:schemeClr val="bg1"/>
                          </a:solidFill>
                          <a:effectLst/>
                          <a:latin typeface="Arial" panose="020B0604020202020204" pitchFamily="34" charset="0"/>
                          <a:cs typeface="Arial" panose="020B0604020202020204" pitchFamily="34" charset="0"/>
                        </a:rPr>
                        <a:t>Indicator 8- Q17- In the last 12 months have you personally experienced discrimination at work from Manager/team leader</a:t>
                      </a:r>
                      <a:r>
                        <a:rPr lang="en-GB" sz="900" b="1" u="none" strike="noStrike" baseline="0" dirty="0">
                          <a:solidFill>
                            <a:schemeClr val="bg1"/>
                          </a:solidFill>
                          <a:effectLst/>
                          <a:latin typeface="Arial" panose="020B0604020202020204" pitchFamily="34" charset="0"/>
                          <a:cs typeface="Arial" panose="020B0604020202020204" pitchFamily="34" charset="0"/>
                        </a:rPr>
                        <a:t> or other </a:t>
                      </a:r>
                      <a:r>
                        <a:rPr lang="en-GB" sz="900" b="1" u="none" strike="noStrike" dirty="0">
                          <a:solidFill>
                            <a:schemeClr val="bg1"/>
                          </a:solidFill>
                          <a:effectLst/>
                          <a:latin typeface="Arial" panose="020B0604020202020204" pitchFamily="34" charset="0"/>
                          <a:cs typeface="Arial" panose="020B0604020202020204" pitchFamily="34" charset="0"/>
                        </a:rPr>
                        <a:t>Colleagues?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White</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rgbClr val="000000"/>
                          </a:solidFill>
                          <a:effectLst/>
                          <a:latin typeface="Arial" panose="020B0604020202020204" pitchFamily="34" charset="0"/>
                          <a:cs typeface="Arial" panose="020B0604020202020204" pitchFamily="34" charset="0"/>
                        </a:rPr>
                        <a:t>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7"/>
                  </a:ext>
                </a:extLst>
              </a:tr>
              <a:tr h="416188">
                <a:tc vMerge="1">
                  <a:txBody>
                    <a:bodyPr/>
                    <a:lstStyle/>
                    <a:p>
                      <a:endParaRPr lang="en-GB"/>
                    </a:p>
                  </a:txBody>
                  <a:tcPr/>
                </a:tc>
                <a:tc>
                  <a:txBody>
                    <a:bodyPr/>
                    <a:lstStyle/>
                    <a:p>
                      <a:pPr algn="ctr" rtl="0" fontAlgn="ctr"/>
                      <a:r>
                        <a:rPr lang="en-GB" sz="900" b="1" u="none" strike="noStrike" dirty="0">
                          <a:solidFill>
                            <a:schemeClr val="bg1"/>
                          </a:solidFill>
                          <a:effectLst/>
                          <a:latin typeface="Arial" panose="020B0604020202020204" pitchFamily="34" charset="0"/>
                          <a:cs typeface="Arial" panose="020B0604020202020204" pitchFamily="34" charset="0"/>
                        </a:rPr>
                        <a:t>Ethnically Diverse Groups</a:t>
                      </a:r>
                      <a:endParaRPr lang="en-GB" sz="9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900" b="0" i="0" u="none" strike="noStrike" dirty="0">
                          <a:solidFill>
                            <a:schemeClr val="tx1"/>
                          </a:solidFill>
                          <a:effectLst/>
                          <a:latin typeface="Arial" panose="020B0604020202020204" pitchFamily="34" charset="0"/>
                          <a:cs typeface="Arial" panose="020B0604020202020204" pitchFamily="34" charset="0"/>
                        </a:rPr>
                        <a:t>10.8%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280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0C61-E61F-073F-3F19-BB952BA12E36}"/>
              </a:ext>
            </a:extLst>
          </p:cNvPr>
          <p:cNvSpPr>
            <a:spLocks noGrp="1"/>
          </p:cNvSpPr>
          <p:nvPr>
            <p:ph type="title"/>
          </p:nvPr>
        </p:nvSpPr>
        <p:spPr/>
        <p:txBody>
          <a:bodyPr/>
          <a:lstStyle/>
          <a:p>
            <a:r>
              <a:rPr lang="en-GB" dirty="0"/>
              <a:t>WRES Indicator 9: Board Membership Representation</a:t>
            </a:r>
          </a:p>
        </p:txBody>
      </p:sp>
      <p:sp>
        <p:nvSpPr>
          <p:cNvPr id="5" name="Rectangle 4">
            <a:extLst>
              <a:ext uri="{FF2B5EF4-FFF2-40B4-BE49-F238E27FC236}">
                <a16:creationId xmlns:a16="http://schemas.microsoft.com/office/drawing/2014/main" id="{089D2581-F639-FEAD-778F-65B2D8B06B6A}"/>
              </a:ext>
            </a:extLst>
          </p:cNvPr>
          <p:cNvSpPr/>
          <p:nvPr/>
        </p:nvSpPr>
        <p:spPr>
          <a:xfrm>
            <a:off x="352424" y="961361"/>
            <a:ext cx="8385175" cy="276999"/>
          </a:xfrm>
          <a:prstGeom prst="rect">
            <a:avLst/>
          </a:prstGeom>
          <a:solidFill>
            <a:srgbClr val="006AB4"/>
          </a:solidFill>
          <a:ln>
            <a:solidFill>
              <a:schemeClr val="bg1"/>
            </a:solidFill>
          </a:ln>
        </p:spPr>
        <p:txBody>
          <a:bodyPr wrap="square">
            <a:spAutoFit/>
          </a:bodyPr>
          <a:lstStyle/>
          <a:p>
            <a:r>
              <a:rPr lang="en-GB" sz="1200" dirty="0">
                <a:solidFill>
                  <a:schemeClr val="bg1"/>
                </a:solidFill>
                <a:latin typeface="Arial" panose="020B0604020202020204" pitchFamily="34" charset="0"/>
              </a:rPr>
              <a:t>Percentage difference between the organisations’ Board (Exec Team) membership and its overall workforce </a:t>
            </a:r>
            <a:endParaRPr lang="en-GB" sz="1200" dirty="0">
              <a:solidFill>
                <a:srgbClr val="000000"/>
              </a:solidFill>
              <a:latin typeface="Arial" panose="020B0604020202020204" pitchFamily="34" charset="0"/>
            </a:endParaRPr>
          </a:p>
        </p:txBody>
      </p:sp>
      <p:graphicFrame>
        <p:nvGraphicFramePr>
          <p:cNvPr id="6" name="Table 5">
            <a:extLst>
              <a:ext uri="{FF2B5EF4-FFF2-40B4-BE49-F238E27FC236}">
                <a16:creationId xmlns:a16="http://schemas.microsoft.com/office/drawing/2014/main" id="{3A6BBEC0-F84B-04AC-C88F-D7794596F11E}"/>
              </a:ext>
            </a:extLst>
          </p:cNvPr>
          <p:cNvGraphicFramePr>
            <a:graphicFrameLocks noGrp="1"/>
          </p:cNvGraphicFramePr>
          <p:nvPr>
            <p:extLst>
              <p:ext uri="{D42A27DB-BD31-4B8C-83A1-F6EECF244321}">
                <p14:modId xmlns:p14="http://schemas.microsoft.com/office/powerpoint/2010/main" val="2415866838"/>
              </p:ext>
            </p:extLst>
          </p:nvPr>
        </p:nvGraphicFramePr>
        <p:xfrm>
          <a:off x="352422" y="1270358"/>
          <a:ext cx="8385177" cy="2613331"/>
        </p:xfrm>
        <a:graphic>
          <a:graphicData uri="http://schemas.openxmlformats.org/drawingml/2006/table">
            <a:tbl>
              <a:tblPr firstRow="1" bandRow="1">
                <a:tableStyleId>{5C22544A-7EE6-4342-B048-85BDC9FD1C3A}</a:tableStyleId>
              </a:tblPr>
              <a:tblGrid>
                <a:gridCol w="864318">
                  <a:extLst>
                    <a:ext uri="{9D8B030D-6E8A-4147-A177-3AD203B41FA5}">
                      <a16:colId xmlns:a16="http://schemas.microsoft.com/office/drawing/2014/main" val="372788933"/>
                    </a:ext>
                  </a:extLst>
                </a:gridCol>
                <a:gridCol w="927041">
                  <a:extLst>
                    <a:ext uri="{9D8B030D-6E8A-4147-A177-3AD203B41FA5}">
                      <a16:colId xmlns:a16="http://schemas.microsoft.com/office/drawing/2014/main" val="585163081"/>
                    </a:ext>
                  </a:extLst>
                </a:gridCol>
                <a:gridCol w="1314714">
                  <a:extLst>
                    <a:ext uri="{9D8B030D-6E8A-4147-A177-3AD203B41FA5}">
                      <a16:colId xmlns:a16="http://schemas.microsoft.com/office/drawing/2014/main" val="296842286"/>
                    </a:ext>
                  </a:extLst>
                </a:gridCol>
                <a:gridCol w="752168">
                  <a:extLst>
                    <a:ext uri="{9D8B030D-6E8A-4147-A177-3AD203B41FA5}">
                      <a16:colId xmlns:a16="http://schemas.microsoft.com/office/drawing/2014/main" val="3017243021"/>
                    </a:ext>
                  </a:extLst>
                </a:gridCol>
                <a:gridCol w="722670">
                  <a:extLst>
                    <a:ext uri="{9D8B030D-6E8A-4147-A177-3AD203B41FA5}">
                      <a16:colId xmlns:a16="http://schemas.microsoft.com/office/drawing/2014/main" val="494995693"/>
                    </a:ext>
                  </a:extLst>
                </a:gridCol>
                <a:gridCol w="812381">
                  <a:extLst>
                    <a:ext uri="{9D8B030D-6E8A-4147-A177-3AD203B41FA5}">
                      <a16:colId xmlns:a16="http://schemas.microsoft.com/office/drawing/2014/main" val="2573621797"/>
                    </a:ext>
                  </a:extLst>
                </a:gridCol>
                <a:gridCol w="1222897">
                  <a:extLst>
                    <a:ext uri="{9D8B030D-6E8A-4147-A177-3AD203B41FA5}">
                      <a16:colId xmlns:a16="http://schemas.microsoft.com/office/drawing/2014/main" val="994311835"/>
                    </a:ext>
                  </a:extLst>
                </a:gridCol>
                <a:gridCol w="1032387">
                  <a:extLst>
                    <a:ext uri="{9D8B030D-6E8A-4147-A177-3AD203B41FA5}">
                      <a16:colId xmlns:a16="http://schemas.microsoft.com/office/drawing/2014/main" val="17147199"/>
                    </a:ext>
                  </a:extLst>
                </a:gridCol>
                <a:gridCol w="736601">
                  <a:extLst>
                    <a:ext uri="{9D8B030D-6E8A-4147-A177-3AD203B41FA5}">
                      <a16:colId xmlns:a16="http://schemas.microsoft.com/office/drawing/2014/main" val="3406673655"/>
                    </a:ext>
                  </a:extLst>
                </a:gridCol>
              </a:tblGrid>
              <a:tr h="236173">
                <a:tc gridSpan="9">
                  <a:txBody>
                    <a:bodyPr/>
                    <a:lstStyle/>
                    <a:p>
                      <a:pPr algn="ctr"/>
                      <a:r>
                        <a:rPr lang="en-GB" sz="900" dirty="0">
                          <a:latin typeface="Arial" panose="020B0604020202020204" pitchFamily="34" charset="0"/>
                          <a:cs typeface="Arial" panose="020B0604020202020204" pitchFamily="34" charset="0"/>
                        </a:rPr>
                        <a:t>Board Membership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52365202"/>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2023/24</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232764191"/>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Unknown</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Total</a:t>
                      </a:r>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2844326006"/>
                  </a:ext>
                </a:extLst>
              </a:tr>
              <a:tr h="0">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7820578"/>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9012733"/>
                  </a:ext>
                </a:extLst>
              </a:tr>
              <a:tr h="236173">
                <a:tc gridSpan="9">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Arial" panose="020B0604020202020204" pitchFamily="34" charset="0"/>
                          <a:cs typeface="Arial" panose="020B0604020202020204" pitchFamily="34" charset="0"/>
                        </a:rPr>
                        <a:t>No. of Colleagues in Workforce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endParaRPr lang="en-GB"/>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Board Membership</a:t>
                      </a:r>
                      <a:endPar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682799201"/>
                  </a:ext>
                </a:extLst>
              </a:tr>
              <a:tr h="236173">
                <a:tc rowSpan="2">
                  <a:txBody>
                    <a:bodyPr/>
                    <a:lstStyle/>
                    <a:p>
                      <a:endParaRPr lang="en-GB" sz="9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6AB4"/>
                    </a:solidFill>
                  </a:tcPr>
                </a:tc>
                <a:tc gridSpan="4">
                  <a:txBody>
                    <a:bodyPr/>
                    <a:lstStyle/>
                    <a:p>
                      <a:pPr algn="ctr"/>
                      <a:r>
                        <a:rPr lang="en-GB" sz="900" b="1" dirty="0">
                          <a:solidFill>
                            <a:schemeClr val="bg1"/>
                          </a:solidFill>
                          <a:latin typeface="Arial" panose="020B0604020202020204" pitchFamily="34" charset="0"/>
                          <a:cs typeface="Arial" panose="020B0604020202020204" pitchFamily="34" charset="0"/>
                        </a:rPr>
                        <a:t>2023/24</a:t>
                      </a:r>
                      <a:endParaRPr lang="en-GB" sz="9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hMerge="1">
                  <a:txBody>
                    <a:bodyPr/>
                    <a:lstStyle/>
                    <a:p>
                      <a:pPr algn="ctr"/>
                      <a:endParaRPr lang="en-GB" sz="900" b="1" dirty="0">
                        <a:latin typeface="Arial" panose="020B0604020202020204" pitchFamily="34" charset="0"/>
                        <a:cs typeface="Arial" panose="020B0604020202020204" pitchFamily="34" charset="0"/>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ctr"/>
                      <a:endParaRPr lang="en-GB" sz="9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3870789490"/>
                  </a:ext>
                </a:extLst>
              </a:tr>
              <a:tr h="236173">
                <a:tc vMerge="1">
                  <a:txBody>
                    <a:bodyPr/>
                    <a:lstStyle/>
                    <a:p>
                      <a:endParaRPr lang="en-GB" sz="900" b="1" dirty="0">
                        <a:solidFill>
                          <a:schemeClr val="bg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solidFill>
                      <a:schemeClr val="bg1">
                        <a:lumMod val="50000"/>
                      </a:schemeClr>
                    </a:solidFill>
                  </a:tcPr>
                </a:tc>
                <a:tc>
                  <a:txBody>
                    <a:bodyPr/>
                    <a:lstStyle/>
                    <a:p>
                      <a:pPr algn="ctr"/>
                      <a:r>
                        <a:rPr lang="en-GB" sz="900" b="1">
                          <a:solidFill>
                            <a:schemeClr val="bg1"/>
                          </a:solidFill>
                          <a:latin typeface="Arial" panose="020B0604020202020204" pitchFamily="34" charset="0"/>
                          <a:cs typeface="Arial" panose="020B0604020202020204" pitchFamily="34" charset="0"/>
                        </a:rPr>
                        <a:t>White</a:t>
                      </a:r>
                      <a:endParaRPr lang="en-GB" sz="9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Ethnically Diverse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Unknown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tc>
                  <a:txBody>
                    <a:bodyPr/>
                    <a:lstStyle/>
                    <a:p>
                      <a:pPr algn="ctr"/>
                      <a:r>
                        <a:rPr lang="en-GB" sz="900" b="1"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AB4"/>
                    </a:solidFill>
                  </a:tcPr>
                </a:tc>
                <a:extLst>
                  <a:ext uri="{0D108BD9-81ED-4DB2-BD59-A6C34878D82A}">
                    <a16:rowId xmlns:a16="http://schemas.microsoft.com/office/drawing/2014/main" val="597424913"/>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1978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1869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2252022"/>
                  </a:ext>
                </a:extLst>
              </a:tr>
              <a:tr h="236173">
                <a:tc>
                  <a:txBody>
                    <a:bodyPr/>
                    <a:lstStyle/>
                    <a:p>
                      <a:r>
                        <a:rPr lang="en-GB" sz="900" b="1" dirty="0">
                          <a:solidFill>
                            <a:schemeClr val="bg1"/>
                          </a:solidFill>
                          <a:latin typeface="Arial" panose="020B0604020202020204" pitchFamily="34" charset="0"/>
                          <a:cs typeface="Arial" panose="020B0604020202020204" pitchFamily="34" charset="0"/>
                        </a:rPr>
                        <a:t>Percentage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85.6%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dirty="0">
                          <a:solidFill>
                            <a:schemeClr val="tx1"/>
                          </a:solidFill>
                          <a:latin typeface="Arial" panose="020B0604020202020204" pitchFamily="34" charset="0"/>
                          <a:cs typeface="Arial" panose="020B0604020202020204" pitchFamily="34"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9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3589308"/>
                  </a:ext>
                </a:extLst>
              </a:tr>
            </a:tbl>
          </a:graphicData>
        </a:graphic>
      </p:graphicFrame>
      <p:sp>
        <p:nvSpPr>
          <p:cNvPr id="7" name="TextBox 6">
            <a:extLst>
              <a:ext uri="{FF2B5EF4-FFF2-40B4-BE49-F238E27FC236}">
                <a16:creationId xmlns:a16="http://schemas.microsoft.com/office/drawing/2014/main" id="{302DCD09-CC96-4269-7006-735032ED4171}"/>
              </a:ext>
            </a:extLst>
          </p:cNvPr>
          <p:cNvSpPr txBox="1"/>
          <p:nvPr/>
        </p:nvSpPr>
        <p:spPr>
          <a:xfrm>
            <a:off x="352422" y="4029739"/>
            <a:ext cx="8385175" cy="738664"/>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The data indicates that the ethnically diverse members on Board (Exec Team) is largely representative of the ethnicity demographics in the workforce. In terms of disclosure, all members have shared their ethnicity data.</a:t>
            </a:r>
          </a:p>
        </p:txBody>
      </p:sp>
    </p:spTree>
    <p:extLst>
      <p:ext uri="{BB962C8B-B14F-4D97-AF65-F5344CB8AC3E}">
        <p14:creationId xmlns:p14="http://schemas.microsoft.com/office/powerpoint/2010/main" val="196789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97E4A8-2D57-C340-AE8A-C4717091C0B3}"/>
              </a:ext>
            </a:extLst>
          </p:cNvPr>
          <p:cNvSpPr/>
          <p:nvPr/>
        </p:nvSpPr>
        <p:spPr>
          <a:xfrm>
            <a:off x="0" y="1265129"/>
            <a:ext cx="9144000" cy="3878371"/>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36DAFF-F4E7-DC45-BAFC-2C98D2157972}"/>
              </a:ext>
            </a:extLst>
          </p:cNvPr>
          <p:cNvPicPr>
            <a:picLocks noChangeAspect="1"/>
          </p:cNvPicPr>
          <p:nvPr/>
        </p:nvPicPr>
        <p:blipFill>
          <a:blip r:embed="rId2"/>
          <a:stretch>
            <a:fillRect/>
          </a:stretch>
        </p:blipFill>
        <p:spPr>
          <a:xfrm>
            <a:off x="0" y="203498"/>
            <a:ext cx="9144000" cy="961842"/>
          </a:xfrm>
          <a:prstGeom prst="rect">
            <a:avLst/>
          </a:prstGeom>
        </p:spPr>
      </p:pic>
      <p:sp>
        <p:nvSpPr>
          <p:cNvPr id="6" name="Text Placeholder 3">
            <a:extLst>
              <a:ext uri="{FF2B5EF4-FFF2-40B4-BE49-F238E27FC236}">
                <a16:creationId xmlns:a16="http://schemas.microsoft.com/office/drawing/2014/main" id="{58B2DB9F-3F6D-4A48-8182-6739C32574CB}"/>
              </a:ext>
            </a:extLst>
          </p:cNvPr>
          <p:cNvSpPr txBox="1">
            <a:spLocks/>
          </p:cNvSpPr>
          <p:nvPr/>
        </p:nvSpPr>
        <p:spPr>
          <a:xfrm>
            <a:off x="466724" y="4667915"/>
            <a:ext cx="4528930" cy="199175"/>
          </a:xfrm>
          <a:prstGeom prst="rect">
            <a:avLst/>
          </a:prstGeom>
        </p:spPr>
        <p:txBody>
          <a:bodyPr anchor="b"/>
          <a:lstStyle>
            <a:lvl1pPr marL="0" indent="0" algn="l" defTabSz="457200" rtl="0" eaLnBrk="1" latinLnBrk="0" hangingPunct="1">
              <a:lnSpc>
                <a:spcPct val="100000"/>
              </a:lnSpc>
              <a:spcBef>
                <a:spcPct val="20000"/>
              </a:spcBef>
              <a:buFont typeface="Arial"/>
              <a:buNone/>
              <a:defRPr lang="en-GB" sz="1000" kern="1200" baseline="0">
                <a:solidFill>
                  <a:schemeClr val="bg1"/>
                </a:solidFill>
                <a:effectLst/>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br>
              <a:rPr lang="en-US" dirty="0">
                <a:latin typeface="Arial"/>
                <a:ea typeface="Calibri"/>
                <a:cs typeface="Times New Roman"/>
              </a:rPr>
            </a:br>
            <a:r>
              <a:rPr lang="en-US" dirty="0">
                <a:latin typeface="Arial"/>
                <a:ea typeface="Calibri"/>
                <a:cs typeface="Times New Roman"/>
              </a:rPr>
              <a:t>Official</a:t>
            </a:r>
            <a:endParaRPr lang="en-US" sz="1100" dirty="0">
              <a:latin typeface="+mn-lt"/>
              <a:ea typeface="Calibri"/>
              <a:cs typeface="Times New Roman"/>
            </a:endParaRPr>
          </a:p>
        </p:txBody>
      </p:sp>
      <p:sp>
        <p:nvSpPr>
          <p:cNvPr id="2" name="Title 1">
            <a:extLst>
              <a:ext uri="{FF2B5EF4-FFF2-40B4-BE49-F238E27FC236}">
                <a16:creationId xmlns:a16="http://schemas.microsoft.com/office/drawing/2014/main" id="{660B9B51-2084-B925-2173-D9A4E200FBF0}"/>
              </a:ext>
            </a:extLst>
          </p:cNvPr>
          <p:cNvSpPr>
            <a:spLocks noGrp="1" noChangeArrowheads="1"/>
          </p:cNvSpPr>
          <p:nvPr>
            <p:ph type="title"/>
          </p:nvPr>
        </p:nvSpPr>
        <p:spPr bwMode="auto">
          <a:xfrm>
            <a:off x="466724" y="3294063"/>
            <a:ext cx="7826819" cy="584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nchorCtr="0" compatLnSpc="1">
            <a:prstTxWarp prst="textNoShape">
              <a:avLst/>
            </a:prstTxWarp>
          </a:bodyPr>
          <a:lstStyle/>
          <a:p>
            <a:r>
              <a:rPr lang="en-GB" dirty="0"/>
              <a:t>Summary and Next Steps</a:t>
            </a:r>
            <a:endParaRPr lang="en-GB" altLang="en-US" dirty="0"/>
          </a:p>
        </p:txBody>
      </p:sp>
    </p:spTree>
    <p:extLst>
      <p:ext uri="{BB962C8B-B14F-4D97-AF65-F5344CB8AC3E}">
        <p14:creationId xmlns:p14="http://schemas.microsoft.com/office/powerpoint/2010/main" val="3103421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2324-D34C-363D-82AC-C6A0E5913315}"/>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0A6ACDDE-9EBF-6F0D-E3B4-0E89A000FA31}"/>
              </a:ext>
            </a:extLst>
          </p:cNvPr>
          <p:cNvSpPr>
            <a:spLocks noGrp="1"/>
          </p:cNvSpPr>
          <p:nvPr>
            <p:ph sz="quarter" idx="10"/>
          </p:nvPr>
        </p:nvSpPr>
        <p:spPr>
          <a:xfrm>
            <a:off x="352424" y="1049068"/>
            <a:ext cx="8385175" cy="4038870"/>
          </a:xfrm>
        </p:spPr>
        <p:txBody>
          <a:bodyPr/>
          <a:lstStyle/>
          <a:p>
            <a:r>
              <a:rPr lang="en-GB" sz="1400" dirty="0"/>
              <a:t>In 2023/24 our people comprised 11.5% ethnically diverse colleagues, this is the same proportion of ethnically diverse colleagues as 2022/23. There has also been an increase in the number of ethnically diverse colleagues for bands 1-4 (+0.6%) and 8a-8b (+0.3%) in 2023/24</a:t>
            </a:r>
          </a:p>
          <a:p>
            <a:pPr marL="0" indent="0">
              <a:buNone/>
            </a:pPr>
            <a:endParaRPr lang="en-GB" sz="1400" dirty="0">
              <a:latin typeface="Arial" panose="020B0604020202020204" pitchFamily="34" charset="0"/>
              <a:cs typeface="Arial" panose="020B0604020202020204" pitchFamily="34" charset="0"/>
            </a:endParaRPr>
          </a:p>
          <a:p>
            <a:r>
              <a:rPr lang="en-GB" sz="1400" dirty="0"/>
              <a:t>In 2023/24, ethnically diverse colleagues are slightly less likely to enter a formal disciplinary process than white colleagues, with a likelihood of 0.99, this is an improvement from 2022/23 (1.24)</a:t>
            </a:r>
          </a:p>
          <a:p>
            <a:endParaRPr lang="en-GB" sz="1400" dirty="0"/>
          </a:p>
          <a:p>
            <a:r>
              <a:rPr lang="en-GB" sz="1400" dirty="0">
                <a:latin typeface="Arial" panose="020B0604020202020204" pitchFamily="34" charset="0"/>
                <a:cs typeface="Arial" panose="020B0604020202020204" pitchFamily="34" charset="0"/>
              </a:rPr>
              <a:t>Ethnically diverse colleagues are now almost equally likely (1.01) to access non-mandatory training as white colleagues, this is an improvement from 2022/23 (1.13)</a:t>
            </a:r>
          </a:p>
          <a:p>
            <a:endParaRPr lang="en-GB" sz="1400" dirty="0"/>
          </a:p>
          <a:p>
            <a:r>
              <a:rPr lang="en-GB" sz="1400" dirty="0"/>
              <a:t>There has been an increase (+3.3%) in the percentage of white and ethnically diverse colleagues believing the organisation provides equal opportunities for career progression and promotion</a:t>
            </a:r>
          </a:p>
          <a:p>
            <a:endParaRPr lang="en-GB" sz="1400" dirty="0"/>
          </a:p>
          <a:p>
            <a:r>
              <a:rPr lang="en-GB" sz="1400" dirty="0">
                <a:latin typeface="Arial" panose="020B0604020202020204" pitchFamily="34" charset="0"/>
                <a:cs typeface="Arial" panose="020B0604020202020204" pitchFamily="34" charset="0"/>
              </a:rPr>
              <a:t>In terms of the Executive team, the ethnic diversity of members are largely representative of the workforce</a:t>
            </a:r>
          </a:p>
          <a:p>
            <a:endParaRPr lang="en-GB" sz="1200" dirty="0"/>
          </a:p>
          <a:p>
            <a:endParaRPr lang="en-GB" sz="1200" dirty="0"/>
          </a:p>
          <a:p>
            <a:endParaRPr lang="en-GB" sz="1200" dirty="0">
              <a:latin typeface="Arial" panose="020B0604020202020204" pitchFamily="34" charset="0"/>
              <a:cs typeface="Arial" panose="020B0604020202020204" pitchFamily="34" charset="0"/>
            </a:endParaRPr>
          </a:p>
          <a:p>
            <a:endParaRPr lang="en-GB" sz="1200" dirty="0"/>
          </a:p>
        </p:txBody>
      </p:sp>
    </p:spTree>
    <p:extLst>
      <p:ext uri="{BB962C8B-B14F-4D97-AF65-F5344CB8AC3E}">
        <p14:creationId xmlns:p14="http://schemas.microsoft.com/office/powerpoint/2010/main" val="274626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2324-D34C-363D-82AC-C6A0E5913315}"/>
              </a:ext>
            </a:extLst>
          </p:cNvPr>
          <p:cNvSpPr>
            <a:spLocks noGrp="1"/>
          </p:cNvSpPr>
          <p:nvPr>
            <p:ph type="title"/>
          </p:nvPr>
        </p:nvSpPr>
        <p:spPr/>
        <p:txBody>
          <a:bodyPr/>
          <a:lstStyle/>
          <a:p>
            <a:r>
              <a:rPr lang="en-GB" dirty="0"/>
              <a:t>What we have done well</a:t>
            </a:r>
          </a:p>
        </p:txBody>
      </p:sp>
      <p:sp>
        <p:nvSpPr>
          <p:cNvPr id="3" name="Content Placeholder 2">
            <a:extLst>
              <a:ext uri="{FF2B5EF4-FFF2-40B4-BE49-F238E27FC236}">
                <a16:creationId xmlns:a16="http://schemas.microsoft.com/office/drawing/2014/main" id="{0A6ACDDE-9EBF-6F0D-E3B4-0E89A000FA31}"/>
              </a:ext>
            </a:extLst>
          </p:cNvPr>
          <p:cNvSpPr>
            <a:spLocks noGrp="1"/>
          </p:cNvSpPr>
          <p:nvPr>
            <p:ph sz="quarter" idx="10"/>
          </p:nvPr>
        </p:nvSpPr>
        <p:spPr>
          <a:xfrm>
            <a:off x="352424" y="1023492"/>
            <a:ext cx="8385175" cy="4038870"/>
          </a:xfrm>
        </p:spPr>
        <p:txBody>
          <a:bodyPr/>
          <a:lstStyle/>
          <a:p>
            <a:r>
              <a:rPr lang="en-GB" sz="1400" dirty="0">
                <a:latin typeface="Arial" panose="020B0604020202020204" pitchFamily="34" charset="0"/>
                <a:cs typeface="Arial" panose="020B0604020202020204" pitchFamily="34" charset="0"/>
              </a:rPr>
              <a:t>NECS successfully delivered their first Inclusion and Equality Strategy in 2023. The strategy utilised workforce data including the 2023 WRES Report to deliver meaningful change. This involved the launch of a Zero Tolerance to Bullying and Harassment campaign, the development of the Inclusion Network, the relaunch of Safe Space events, </a:t>
            </a:r>
            <a:r>
              <a:rPr lang="en-GB" sz="1400" dirty="0"/>
              <a:t>recruitment improvements, and development and delivery of Equality, Diversity and Inclusion (EDI) Training. </a:t>
            </a:r>
          </a:p>
          <a:p>
            <a:endParaRPr lang="en-GB" sz="1400" dirty="0"/>
          </a:p>
          <a:p>
            <a:r>
              <a:rPr lang="en-GB" sz="1400" dirty="0"/>
              <a:t>A full summary of the 2023 Inclusion and Equality Strategy can be found </a:t>
            </a:r>
            <a:r>
              <a:rPr lang="en-GB" sz="1400" dirty="0">
                <a:hlinkClick r:id="rId2"/>
              </a:rPr>
              <a:t>here</a:t>
            </a:r>
            <a:r>
              <a:rPr lang="en-GB" sz="1400" dirty="0"/>
              <a:t>. The new EDI Strategy plan on a page, developed to support this 2024 WRES report is included on slide 17</a:t>
            </a:r>
            <a:endParaRPr lang="en-GB" sz="14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p>
        </p:txBody>
      </p:sp>
    </p:spTree>
    <p:extLst>
      <p:ext uri="{BB962C8B-B14F-4D97-AF65-F5344CB8AC3E}">
        <p14:creationId xmlns:p14="http://schemas.microsoft.com/office/powerpoint/2010/main" val="107218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958572"/>
            <a:ext cx="8385175" cy="3289690"/>
          </a:xfrm>
        </p:spPr>
        <p:txBody>
          <a:bodyPr/>
          <a:lstStyle/>
          <a:p>
            <a:r>
              <a:rPr lang="en-GB" sz="1400" dirty="0"/>
              <a:t>T</a:t>
            </a:r>
            <a:r>
              <a:rPr lang="en-GB" sz="1400" dirty="0">
                <a:latin typeface="Arial" panose="020B0604020202020204" pitchFamily="34" charset="0"/>
                <a:cs typeface="Arial" panose="020B0604020202020204" pitchFamily="34" charset="0"/>
              </a:rPr>
              <a:t>he percentage of colleagues from ethnically diverse groups (11.5%) is lower than the population in England and Wales (18.3%, 2021 Census)</a:t>
            </a:r>
            <a:endParaRPr lang="en-GB" sz="1400" dirty="0">
              <a:highlight>
                <a:srgbClr val="FFFF00"/>
              </a:highlight>
              <a:latin typeface="Arial" panose="020B0604020202020204" pitchFamily="34" charset="0"/>
              <a:cs typeface="Arial" panose="020B0604020202020204" pitchFamily="34" charset="0"/>
            </a:endParaRPr>
          </a:p>
          <a:p>
            <a:endParaRPr lang="en-GB" sz="1400" dirty="0"/>
          </a:p>
          <a:p>
            <a:r>
              <a:rPr lang="en-GB" sz="1400" dirty="0">
                <a:latin typeface="Arial" panose="020B0604020202020204" pitchFamily="34" charset="0"/>
                <a:cs typeface="Arial" panose="020B0604020202020204" pitchFamily="34" charset="0"/>
              </a:rPr>
              <a:t>In terms of banding, there has been a reduction in the number of colleagues from ethnically diverse groups for bands </a:t>
            </a:r>
            <a:r>
              <a:rPr lang="en-GB" sz="1400" dirty="0"/>
              <a:t>5-7 (-0.9%) and 8c-VSM (-0.2%)</a:t>
            </a:r>
            <a:r>
              <a:rPr lang="en-GB" sz="1400" dirty="0">
                <a:latin typeface="Arial" panose="020B0604020202020204" pitchFamily="34" charset="0"/>
                <a:cs typeface="Arial" panose="020B0604020202020204" pitchFamily="34" charset="0"/>
              </a:rPr>
              <a:t>. It should be noted that there has also been an increase in the number of colleagues from an unknown ethnicity for bands </a:t>
            </a:r>
            <a:r>
              <a:rPr lang="en-GB" sz="1400" dirty="0"/>
              <a:t>5-7 (+0.6%) and 8c-VSM (+0.3%)</a:t>
            </a:r>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r>
              <a:rPr lang="en-GB" sz="1400" dirty="0"/>
              <a:t>In 2023/24 there has been a decrease in the number of ethnically diverse applicants appointed and an increase in the likelihood of appointment of white applicants when compared to applicants from ethnically diverse groups (2.67), compared with 2022/23 (1.46). However, it should be noted that NECS has been undergoing consultation for much of 2023/24 and as such there has been a 77% reduction in external recruitment, compared with previous years</a:t>
            </a:r>
          </a:p>
          <a:p>
            <a:endParaRPr lang="en-GB" sz="1400" dirty="0"/>
          </a:p>
          <a:p>
            <a:r>
              <a:rPr lang="en-GB" sz="1400" dirty="0">
                <a:latin typeface="Arial" panose="020B0604020202020204" pitchFamily="34" charset="0"/>
                <a:cs typeface="Arial" panose="020B0604020202020204" pitchFamily="34" charset="0"/>
              </a:rPr>
              <a:t>There has been an 8.9% increase in the number of colleagues accessing non-mandatory training and choosing not to share their ethnicity statu</a:t>
            </a:r>
            <a:r>
              <a:rPr lang="en-GB" sz="1400" dirty="0"/>
              <a:t>s. R</a:t>
            </a:r>
            <a:r>
              <a:rPr lang="en-GB" sz="1400" dirty="0">
                <a:latin typeface="Arial" panose="020B0604020202020204" pitchFamily="34" charset="0"/>
                <a:cs typeface="Arial" panose="020B0604020202020204" pitchFamily="34" charset="0"/>
              </a:rPr>
              <a:t>ates of ethnicity data sharing within the organisation need to be improved </a:t>
            </a:r>
          </a:p>
          <a:p>
            <a:pPr marL="0" indent="0">
              <a:buNone/>
            </a:pPr>
            <a:endParaRPr lang="en-GB" sz="1200" dirty="0"/>
          </a:p>
          <a:p>
            <a:endParaRPr lang="en-GB" sz="1200" dirty="0"/>
          </a:p>
          <a:p>
            <a:endParaRPr lang="en-GB" sz="1200" dirty="0"/>
          </a:p>
          <a:p>
            <a:endParaRPr lang="en-GB" sz="1200" dirty="0"/>
          </a:p>
          <a:p>
            <a:endParaRPr lang="en-GB" sz="1200" dirty="0"/>
          </a:p>
        </p:txBody>
      </p:sp>
    </p:spTree>
    <p:extLst>
      <p:ext uri="{BB962C8B-B14F-4D97-AF65-F5344CB8AC3E}">
        <p14:creationId xmlns:p14="http://schemas.microsoft.com/office/powerpoint/2010/main" val="2012130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4659-290C-54AD-9C0A-AA21B2325D24}"/>
              </a:ext>
            </a:extLst>
          </p:cNvPr>
          <p:cNvSpPr>
            <a:spLocks noGrp="1"/>
          </p:cNvSpPr>
          <p:nvPr>
            <p:ph type="title"/>
          </p:nvPr>
        </p:nvSpPr>
        <p:spPr/>
        <p:txBody>
          <a:bodyPr/>
          <a:lstStyle/>
          <a:p>
            <a:r>
              <a:rPr lang="en-GB" dirty="0"/>
              <a:t>Where we need to improve</a:t>
            </a:r>
          </a:p>
        </p:txBody>
      </p:sp>
      <p:sp>
        <p:nvSpPr>
          <p:cNvPr id="3" name="Content Placeholder 2">
            <a:extLst>
              <a:ext uri="{FF2B5EF4-FFF2-40B4-BE49-F238E27FC236}">
                <a16:creationId xmlns:a16="http://schemas.microsoft.com/office/drawing/2014/main" id="{DEDB66DE-3163-6BBE-97CE-90022C23BF9F}"/>
              </a:ext>
            </a:extLst>
          </p:cNvPr>
          <p:cNvSpPr>
            <a:spLocks noGrp="1"/>
          </p:cNvSpPr>
          <p:nvPr>
            <p:ph sz="quarter" idx="10"/>
          </p:nvPr>
        </p:nvSpPr>
        <p:spPr>
          <a:xfrm>
            <a:off x="352424" y="1084006"/>
            <a:ext cx="8385175" cy="3634460"/>
          </a:xfrm>
        </p:spPr>
        <p:txBody>
          <a:bodyPr/>
          <a:lstStyle/>
          <a:p>
            <a:r>
              <a:rPr lang="en-GB" sz="1400" dirty="0"/>
              <a:t>Since 2022/23, there has been an increase in both white (+1.0%) and ethnically diverse (+4.9%) colleagues experiencing harassment, bullying or abuse from colleagues. For ethnically diverse colleagues there has also been an increase in harassment, bullying or abuse from patients, relatives or the public (+2.0%); and in discrimination at work from a manager/team leader or other colleagues (+0.8%)</a:t>
            </a:r>
          </a:p>
          <a:p>
            <a:endParaRPr lang="en-GB" sz="1400" dirty="0"/>
          </a:p>
          <a:p>
            <a:r>
              <a:rPr lang="en-GB" sz="1400" dirty="0"/>
              <a:t>Overall, there has been an increase in ratings form colleagues from ethnically diverse groups. However, it should be noted that only 65% of colleagues from ethnically diverse groups completed the staff survey, compared with 76% white colleagues</a:t>
            </a:r>
          </a:p>
          <a:p>
            <a:endParaRPr lang="en-GB" sz="1400" dirty="0"/>
          </a:p>
          <a:p>
            <a:r>
              <a:rPr lang="en-GB" sz="1400" dirty="0"/>
              <a:t>ESR disclosure rates need to be improved across the organisation. </a:t>
            </a:r>
            <a:r>
              <a:rPr lang="en-GB" sz="1400" dirty="0">
                <a:latin typeface="Arial" panose="020B0604020202020204" pitchFamily="34" charset="0"/>
                <a:cs typeface="Arial" panose="020B0604020202020204" pitchFamily="34" charset="0"/>
              </a:rPr>
              <a:t>Colleague reluctance to share demographic information </a:t>
            </a:r>
            <a:r>
              <a:rPr lang="en-GB" sz="1400" dirty="0"/>
              <a:t>often relates to their level of </a:t>
            </a:r>
            <a:r>
              <a:rPr lang="en-GB" sz="1400" dirty="0">
                <a:latin typeface="Arial" panose="020B0604020202020204" pitchFamily="34" charset="0"/>
                <a:cs typeface="Arial" panose="020B0604020202020204" pitchFamily="34" charset="0"/>
              </a:rPr>
              <a:t>trust in an organisation, and their psychological safety</a:t>
            </a:r>
          </a:p>
          <a:p>
            <a:endParaRPr lang="en-GB" sz="1200" dirty="0"/>
          </a:p>
          <a:p>
            <a:endParaRPr lang="en-GB" sz="1200" dirty="0"/>
          </a:p>
          <a:p>
            <a:endParaRPr lang="en-GB" sz="1200" dirty="0"/>
          </a:p>
        </p:txBody>
      </p:sp>
    </p:spTree>
    <p:extLst>
      <p:ext uri="{BB962C8B-B14F-4D97-AF65-F5344CB8AC3E}">
        <p14:creationId xmlns:p14="http://schemas.microsoft.com/office/powerpoint/2010/main" val="3232544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BD7E8B1-0F07-7180-20C5-4747816B0289}"/>
              </a:ext>
            </a:extLst>
          </p:cNvPr>
          <p:cNvSpPr>
            <a:spLocks noGrp="1" noChangeArrowheads="1"/>
          </p:cNvSpPr>
          <p:nvPr>
            <p:ph type="title"/>
          </p:nvPr>
        </p:nvSpPr>
        <p:spPr bwMode="auto">
          <a:xfrm>
            <a:off x="1054100" y="425450"/>
            <a:ext cx="76835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t>Equality, Diversity and Inclusion Strategy 2024</a:t>
            </a:r>
          </a:p>
        </p:txBody>
      </p:sp>
      <p:pic>
        <p:nvPicPr>
          <p:cNvPr id="3" name="Picture 2">
            <a:extLst>
              <a:ext uri="{FF2B5EF4-FFF2-40B4-BE49-F238E27FC236}">
                <a16:creationId xmlns:a16="http://schemas.microsoft.com/office/drawing/2014/main" id="{D1C93EC8-3B05-5DA3-C579-FB5BF76D22BC}"/>
              </a:ext>
            </a:extLst>
          </p:cNvPr>
          <p:cNvPicPr>
            <a:picLocks noChangeAspect="1"/>
          </p:cNvPicPr>
          <p:nvPr/>
        </p:nvPicPr>
        <p:blipFill rotWithShape="1">
          <a:blip r:embed="rId2"/>
          <a:srcRect l="2367" t="22135" r="1897" b="3180"/>
          <a:stretch/>
        </p:blipFill>
        <p:spPr>
          <a:xfrm>
            <a:off x="127470" y="1049630"/>
            <a:ext cx="8889059" cy="3885653"/>
          </a:xfrm>
          <a:prstGeom prst="rect">
            <a:avLst/>
          </a:prstGeom>
        </p:spPr>
      </p:pic>
    </p:spTree>
  </p:cSld>
  <p:clrMapOvr>
    <a:masterClrMapping/>
  </p:clrMapOvr>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chor="t" anchorCtr="0">
        <a:normAutofit/>
      </a:bodyPr>
      <a:lstStyle>
        <a:defPPr>
          <a:defRPr sz="3200" b="0" i="0" dirty="0" smtClean="0">
            <a:solidFill>
              <a:srgbClr val="FFFFFF"/>
            </a:solidFill>
            <a:latin typeface="BL Frutiger Black"/>
            <a:cs typeface="BL Frutiger Black"/>
          </a:defRPr>
        </a:defPPr>
      </a:lstStyle>
    </a:txDef>
  </a:objectDefaults>
  <a:extraClrSchemeLst/>
  <a:extLst>
    <a:ext uri="{05A4C25C-085E-4340-85A3-A5531E510DB2}">
      <thm15:themeFamily xmlns:thm15="http://schemas.microsoft.com/office/thememl/2012/main" name="Employee Recognition Proposal" id="{8EE495C5-5D3D-4FAB-BFB8-87B5D5721E9C}" vid="{B578E6E2-3021-4CD2-94D1-18C680E5788F}"/>
    </a:ext>
  </a:extLst>
</a:theme>
</file>

<file path=ppt/theme/theme2.xml><?xml version="1.0" encoding="utf-8"?>
<a:theme xmlns:a="http://schemas.openxmlformats.org/drawingml/2006/main" name="Section Title Whit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9C02CAA-4133-43E6-9203-7F342E92FF50}"/>
    </a:ext>
  </a:extLst>
</a:theme>
</file>

<file path=ppt/theme/theme3.xml><?xml version="1.0" encoding="utf-8"?>
<a:theme xmlns:a="http://schemas.openxmlformats.org/drawingml/2006/main" name="Ma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ployee Recognition Proposal" id="{8EE495C5-5D3D-4FAB-BFB8-87B5D5721E9C}" vid="{9F943AC3-3A44-4F9E-8DDC-555A4AB57FF9}"/>
    </a:ext>
  </a:extLst>
</a:theme>
</file>

<file path=ppt/theme/theme4.xml><?xml version="1.0" encoding="utf-8"?>
<a:theme xmlns:a="http://schemas.openxmlformats.org/drawingml/2006/main" name="Pictur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baseline="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Employee Recognition Proposal" id="{8EE495C5-5D3D-4FAB-BFB8-87B5D5721E9C}" vid="{FB127C2E-F37A-419E-860F-B8E35B71F21D}"/>
    </a:ext>
  </a:extLst>
</a:theme>
</file>

<file path=ppt/theme/theme5.xml><?xml version="1.0" encoding="utf-8"?>
<a:theme xmlns:a="http://schemas.openxmlformats.org/drawingml/2006/main" name="1_Contact Slide 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42D8F706-12FA-4484-ACF6-E609D89DF65C}"/>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ployee Recognition Proposal" id="{8EE495C5-5D3D-4FAB-BFB8-87B5D5721E9C}" vid="{7DDEBF19-2A7D-4B13-ABAB-A738BB707D0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31cc2de61354a65adf2cda03c29b240 xmlns="6ba60d8d-e734-46fa-8a9a-f5238d939f0b">
      <Terms xmlns="http://schemas.microsoft.com/office/infopath/2007/PartnerControls"/>
    </d31cc2de61354a65adf2cda03c29b240>
    <TaxCatchAll xmlns="6ba60d8d-e734-46fa-8a9a-f5238d939f0b"/>
    <Synopsis xmlns="6ba60d8d-e734-46fa-8a9a-f5238d939f0b"/>
    <l049dc515815430ea682699d068b347e xmlns="6ba60d8d-e734-46fa-8a9a-f5238d939f0b">
      <Terms xmlns="http://schemas.microsoft.com/office/infopath/2007/PartnerControls"/>
    </l049dc515815430ea682699d068b347e>
    <_dlc_DocIdPersistId xmlns="6ba60d8d-e734-46fa-8a9a-f5238d939f0b" xsi:nil="true"/>
    <_dlc_DocId xmlns="6ba60d8d-e734-46fa-8a9a-f5238d939f0b" xsi:nil="true"/>
    <_dlc_DocIdUrl xmlns="6ba60d8d-e734-46fa-8a9a-f5238d939f0b">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Intranet Document" ma:contentTypeID="0x0101009194E06F2F8CD442A37B104D0DD4B2A200B5876DB33C265747ACC12E0065D10AB8" ma:contentTypeVersion="12" ma:contentTypeDescription="" ma:contentTypeScope="" ma:versionID="d6f965553dda228140f83cbc66d5313a">
  <xsd:schema xmlns:xsd="http://www.w3.org/2001/XMLSchema" xmlns:xs="http://www.w3.org/2001/XMLSchema" xmlns:p="http://schemas.microsoft.com/office/2006/metadata/properties" xmlns:ns2="6ba60d8d-e734-46fa-8a9a-f5238d939f0b" targetNamespace="http://schemas.microsoft.com/office/2006/metadata/properties" ma:root="true" ma:fieldsID="dde5a96cda04f24b68aa2322826583f1" ns2:_="">
    <xsd:import namespace="6ba60d8d-e734-46fa-8a9a-f5238d939f0b"/>
    <xsd:element name="properties">
      <xsd:complexType>
        <xsd:sequence>
          <xsd:element name="documentManagement">
            <xsd:complexType>
              <xsd:all>
                <xsd:element ref="ns2:_dlc_DocId" minOccurs="0"/>
                <xsd:element ref="ns2:_dlc_DocIdUrl" minOccurs="0"/>
                <xsd:element ref="ns2:_dlc_DocIdPersistId" minOccurs="0"/>
                <xsd:element ref="ns2:Synopsis"/>
                <xsd:element ref="ns2:l049dc515815430ea682699d068b347e" minOccurs="0"/>
                <xsd:element ref="ns2:TaxCatchAll" minOccurs="0"/>
                <xsd:element ref="ns2:TaxCatchAllLabel" minOccurs="0"/>
                <xsd:element ref="ns2:d31cc2de61354a65adf2cda03c29b24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0d8d-e734-46fa-8a9a-f5238d939f0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ynopsis" ma:index="11" ma:displayName="Synopsis" ma:internalName="Synopsis" ma:readOnly="false">
      <xsd:simpleType>
        <xsd:restriction base="dms:Note">
          <xsd:maxLength value="255"/>
        </xsd:restriction>
      </xsd:simpleType>
    </xsd:element>
    <xsd:element name="l049dc515815430ea682699d068b347e" ma:index="12" ma:taxonomy="true" ma:internalName="l049dc515815430ea682699d068b347e" ma:taxonomyFieldName="Document_x0020_Type" ma:displayName="Document Type" ma:readOnly="false" ma:default="" ma:fieldId="{5049dc51-5815-430e-a682-699d068b347e}" ma:taxonomyMulti="true" ma:sspId="a09905f7-1119-4daa-83ef-63afe7f8d683" ma:termSetId="521bd60a-6a40-4ac6-a581-313755251673" ma:anchorId="93070dd4-3219-46ee-987a-e9c6156880e8" ma:open="false" ma:isKeyword="false">
      <xsd:complexType>
        <xsd:sequence>
          <xsd:element ref="pc:Terms" minOccurs="0" maxOccurs="1"/>
        </xsd:sequence>
      </xsd:complexType>
    </xsd:element>
    <xsd:element name="TaxCatchAll" ma:index="13" nillable="true" ma:displayName="Taxonomy Catch All Column" ma:hidden="true" ma:list="{aa475690-03b9-4407-9dae-ac4150a248ff}" ma:internalName="TaxCatchAll" ma:showField="CatchAllData"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aa475690-03b9-4407-9dae-ac4150a248ff}" ma:internalName="TaxCatchAllLabel" ma:readOnly="true" ma:showField="CatchAllDataLabel" ma:web="6ba60d8d-e734-46fa-8a9a-f5238d939f0b">
      <xsd:complexType>
        <xsd:complexContent>
          <xsd:extension base="dms:MultiChoiceLookup">
            <xsd:sequence>
              <xsd:element name="Value" type="dms:Lookup" maxOccurs="unbounded" minOccurs="0" nillable="true"/>
            </xsd:sequence>
          </xsd:extension>
        </xsd:complexContent>
      </xsd:complexType>
    </xsd:element>
    <xsd:element name="d31cc2de61354a65adf2cda03c29b240" ma:index="16" nillable="true" ma:taxonomy="true" ma:internalName="d31cc2de61354a65adf2cda03c29b240" ma:taxonomyFieldName="DocClassification" ma:displayName="Classification" ma:default="" ma:fieldId="{d31cc2de-6135-4a65-adf2-cda03c29b240}" ma:taxonomyMulti="true" ma:sspId="a09905f7-1119-4daa-83ef-63afe7f8d683" ma:termSetId="521bd60a-6a40-4ac6-a581-313755251673" ma:anchorId="647ae7c7-ecb8-464f-9714-d7440cb076bf"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EE75D0A-B5D4-41CD-8166-BC569E7A037E}">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6ba60d8d-e734-46fa-8a9a-f5238d939f0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99E33D1-8A99-40EB-88D2-B0D396F6C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0d8d-e734-46fa-8a9a-f5238d939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811FAE-303E-424D-BCAC-3203FB777C57}">
  <ds:schemaRefs>
    <ds:schemaRef ds:uri="http://schemas.microsoft.com/sharepoint/v3/contenttype/forms"/>
  </ds:schemaRefs>
</ds:datastoreItem>
</file>

<file path=customXml/itemProps4.xml><?xml version="1.0" encoding="utf-8"?>
<ds:datastoreItem xmlns:ds="http://schemas.openxmlformats.org/officeDocument/2006/customXml" ds:itemID="{E69A6F10-5B0A-48B9-8E27-6E98E562135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Employee Recognition Proposal</Template>
  <TotalTime>4170</TotalTime>
  <Words>2679</Words>
  <Application>Microsoft Office PowerPoint</Application>
  <PresentationFormat>On-screen Show (16:9)</PresentationFormat>
  <Paragraphs>325</Paragraphs>
  <Slides>18</Slides>
  <Notes>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18</vt:i4>
      </vt:variant>
    </vt:vector>
  </HeadingPairs>
  <TitlesOfParts>
    <vt:vector size="29" baseType="lpstr">
      <vt:lpstr>Arial</vt:lpstr>
      <vt:lpstr>BL Frutiger Black</vt:lpstr>
      <vt:lpstr>Calibri</vt:lpstr>
      <vt:lpstr>Calibri Light</vt:lpstr>
      <vt:lpstr>Wingdings</vt:lpstr>
      <vt:lpstr>Title</vt:lpstr>
      <vt:lpstr>Section Title White</vt:lpstr>
      <vt:lpstr>Main Slide</vt:lpstr>
      <vt:lpstr>Picture Slide</vt:lpstr>
      <vt:lpstr>1_Contact Slide White</vt:lpstr>
      <vt:lpstr>Custom Design</vt:lpstr>
      <vt:lpstr>Workforce Race Equality Standard Report (WRES) 2024</vt:lpstr>
      <vt:lpstr>PowerPoint Presentation</vt:lpstr>
      <vt:lpstr>PowerPoint Presentation</vt:lpstr>
      <vt:lpstr>WRES Indicators</vt:lpstr>
      <vt:lpstr>NECS Performance Against the  WRES Indicators</vt:lpstr>
      <vt:lpstr>WRES Indicator 1: Overall Breakdown of Workforce Data</vt:lpstr>
      <vt:lpstr>WRES Indicator 1: Overall Breakdown of Workforce Data</vt:lpstr>
      <vt:lpstr>WRES Indicator 2: Recruitment</vt:lpstr>
      <vt:lpstr>WRES Indicator 3: Colleagues Entering Formal Disciplinary Processes  </vt:lpstr>
      <vt:lpstr>WRES Indicator 4: Non-mandatory training and continuous professional development  </vt:lpstr>
      <vt:lpstr>WRES Indicators 5-8: Staff Survey Questions</vt:lpstr>
      <vt:lpstr>WRES Indicator 9: Board Membership Representation</vt:lpstr>
      <vt:lpstr>Summary and Next Steps</vt:lpstr>
      <vt:lpstr>What we have done well</vt:lpstr>
      <vt:lpstr>What we have done well</vt:lpstr>
      <vt:lpstr>Where we need to improve</vt:lpstr>
      <vt:lpstr>Where we need to improve</vt:lpstr>
      <vt:lpstr>Equality, Diversity and Inclusion Strategy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WRES 2023</dc:title>
  <dc:creator>Yeshentha Naidoo</dc:creator>
  <cp:keywords/>
  <cp:lastModifiedBy>NAIDOO, Yeshentha (NHS NORTH OF ENGLAND COMMISSIONING SUPPORT UNIT)</cp:lastModifiedBy>
  <cp:revision>78</cp:revision>
  <dcterms:created xsi:type="dcterms:W3CDTF">2023-01-26T15:58:09Z</dcterms:created>
  <dcterms:modified xsi:type="dcterms:W3CDTF">2024-09-12T11:24:15Z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0x0101009194E06F2F8CD442A37B104D0DD4B2A200B5876DB33C265747ACC12E0065D10AB8</vt:lpwstr>
  </property>
  <property fmtid="{D5CDD505-2E9C-101B-9397-08002B2CF9AE}" pid="3" name="_dlc_DocIdItemGuid">
    <vt:lpwstr>5376642b-3fc6-4cbf-a3fa-57ac25f7e173</vt:lpwstr>
  </property>
  <property fmtid="{D5CDD505-2E9C-101B-9397-08002B2CF9AE}" pid="4" name="TaxKeyword">
    <vt:lpwstr/>
  </property>
  <property fmtid="{D5CDD505-2E9C-101B-9397-08002B2CF9AE}" pid="5" name="DocClassification">
    <vt:lpwstr>42;#Communications and Engagement|9cdde06b-fa6f-4f7c-b0a1-930284a407c4</vt:lpwstr>
  </property>
  <property fmtid="{D5CDD505-2E9C-101B-9397-08002B2CF9AE}" pid="6" name="Document Type0">
    <vt:lpwstr>236;#Branding ＆ Templates|c405ef4f-2564-4e03-91fa-ae6ef68da814</vt:lpwstr>
  </property>
  <property fmtid="{D5CDD505-2E9C-101B-9397-08002B2CF9AE}" pid="7" name="Document Type">
    <vt:lpwstr>236;#Branding ＆ Templates|c405ef4f-2564-4e03-91fa-ae6ef68da814</vt:lpwstr>
  </property>
</Properties>
</file>