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5"/>
    <p:sldMasterId id="2147483681" r:id="rId6"/>
    <p:sldMasterId id="2147483652" r:id="rId7"/>
    <p:sldMasterId id="2147483669" r:id="rId8"/>
    <p:sldMasterId id="2147483718" r:id="rId9"/>
    <p:sldMasterId id="2147483720" r:id="rId10"/>
  </p:sldMasterIdLst>
  <p:notesMasterIdLst>
    <p:notesMasterId r:id="rId29"/>
  </p:notesMasterIdLst>
  <p:sldIdLst>
    <p:sldId id="289" r:id="rId11"/>
    <p:sldId id="290" r:id="rId12"/>
    <p:sldId id="291" r:id="rId13"/>
    <p:sldId id="292" r:id="rId14"/>
    <p:sldId id="294" r:id="rId15"/>
    <p:sldId id="293" r:id="rId16"/>
    <p:sldId id="303" r:id="rId17"/>
    <p:sldId id="295" r:id="rId18"/>
    <p:sldId id="296" r:id="rId19"/>
    <p:sldId id="297" r:id="rId20"/>
    <p:sldId id="298" r:id="rId21"/>
    <p:sldId id="299" r:id="rId22"/>
    <p:sldId id="300" r:id="rId23"/>
    <p:sldId id="301" r:id="rId24"/>
    <p:sldId id="305" r:id="rId25"/>
    <p:sldId id="302" r:id="rId26"/>
    <p:sldId id="304" r:id="rId27"/>
    <p:sldId id="288" r:id="rId28"/>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6A6543-9680-6029-F678-B82D3ECA3A20}" name="GOODAY, Claire (NHS NORTH OF ENGLAND COMMISSIONING SUPPORT UNIT)" initials="GC(NOECSU" userId="S::claire.gooday@nhs.net::a6f62932-e54a-4713-9650-581e45a3c0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1"/>
    <a:srgbClr val="92D050"/>
    <a:srgbClr val="0A53A7"/>
    <a:srgbClr val="0069B4"/>
    <a:srgbClr val="FC41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226" autoAdjust="0"/>
  </p:normalViewPr>
  <p:slideViewPr>
    <p:cSldViewPr snapToGrid="0" snapToObjects="1">
      <p:cViewPr varScale="1">
        <p:scale>
          <a:sx n="87" d="100"/>
          <a:sy n="87" d="100"/>
        </p:scale>
        <p:origin x="708" y="5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 Id="rId8" Type="http://schemas.openxmlformats.org/officeDocument/2006/relationships/slideMaster" Target="slideMasters/slideMaster4.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en-GB"/>
              <a:t>NECS Workforce Disability Summary</a:t>
            </a:r>
          </a:p>
        </c:rich>
      </c:tx>
      <c:layout>
        <c:manualLayout>
          <c:xMode val="edge"/>
          <c:yMode val="edge"/>
          <c:x val="0.11716666666666667"/>
          <c:y val="0"/>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en-US"/>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1423541797171403"/>
          <c:w val="0.84526713075665061"/>
          <c:h val="0.78576458202828603"/>
        </c:manualLayout>
      </c:layout>
      <c:pie3DChart>
        <c:varyColors val="1"/>
        <c:ser>
          <c:idx val="0"/>
          <c:order val="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74C5-4D9B-8DDF-70BC0172BBA9}"/>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74C5-4D9B-8DDF-70BC0172BBA9}"/>
              </c:ext>
            </c:extLst>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74C5-4D9B-8DDF-70BC0172BBA9}"/>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Sheet1!$C$11:$E$11</c:f>
              <c:strCache>
                <c:ptCount val="3"/>
                <c:pt idx="0">
                  <c:v>Disabled</c:v>
                </c:pt>
                <c:pt idx="1">
                  <c:v>Not Disabled</c:v>
                </c:pt>
                <c:pt idx="2">
                  <c:v>Unknown</c:v>
                </c:pt>
              </c:strCache>
            </c:strRef>
          </c:cat>
          <c:val>
            <c:numRef>
              <c:f>Sheet1!$C$12:$E$12</c:f>
              <c:numCache>
                <c:formatCode>0.00%</c:formatCode>
                <c:ptCount val="3"/>
                <c:pt idx="0">
                  <c:v>9.6000000000000002E-2</c:v>
                </c:pt>
                <c:pt idx="1">
                  <c:v>0.82399999999999995</c:v>
                </c:pt>
                <c:pt idx="2">
                  <c:v>0.08</c:v>
                </c:pt>
              </c:numCache>
            </c:numRef>
          </c:val>
          <c:extLst>
            <c:ext xmlns:c16="http://schemas.microsoft.com/office/drawing/2014/chart" uri="{C3380CC4-5D6E-409C-BE32-E72D297353CC}">
              <c16:uniqueId val="{00000006-74C5-4D9B-8DDF-70BC0172BBA9}"/>
            </c:ext>
          </c:extLst>
        </c:ser>
        <c:dLbls>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6932988277292513"/>
          <c:y val="0.45192590358015211"/>
          <c:w val="0.23067011722707487"/>
          <c:h val="0.24739157269043174"/>
        </c:manualLayout>
      </c:layout>
      <c:overlay val="0"/>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0CC07-7C41-FE38-69B6-B1D7F84A815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9F66A8D-87CF-4A18-D29D-D4D1BCF4F04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FBA2D1D-BCF6-498D-AB3C-35F54B244E91}" type="datetimeFigureOut">
              <a:rPr lang="en-US"/>
              <a:pPr>
                <a:defRPr/>
              </a:pPr>
              <a:t>7/22/2024</a:t>
            </a:fld>
            <a:endParaRPr lang="en-US"/>
          </a:p>
        </p:txBody>
      </p:sp>
      <p:sp>
        <p:nvSpPr>
          <p:cNvPr id="4" name="Slide Image Placeholder 3">
            <a:extLst>
              <a:ext uri="{FF2B5EF4-FFF2-40B4-BE49-F238E27FC236}">
                <a16:creationId xmlns:a16="http://schemas.microsoft.com/office/drawing/2014/main" id="{6A37493E-B661-FDCF-50B3-3E98E6DFE120}"/>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1AC3C32-ED77-C0F9-9CD7-249EE582049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66D8E38F-1475-E539-2DE9-A24E6828C66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13724C87-6F0D-D3FA-CA8C-AD5B9D641DD3}"/>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D0AAFC0-05DE-4345-A8AD-B3C096835B0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855D52-3B2A-5DB0-EF76-DBF2246467C6}"/>
              </a:ext>
            </a:extLst>
          </p:cNvPr>
          <p:cNvSpPr txBox="1"/>
          <p:nvPr userDrawn="1"/>
        </p:nvSpPr>
        <p:spPr>
          <a:xfrm>
            <a:off x="1968500" y="3371850"/>
            <a:ext cx="0" cy="0"/>
          </a:xfrm>
          <a:prstGeom prst="rect">
            <a:avLst/>
          </a:prstGeom>
        </p:spPr>
        <p:txBody>
          <a:bodyPr wrap="none" lIns="0" tIns="0" rIns="0" bIns="0">
            <a:normAutofit fontScale="25000" lnSpcReduction="20000"/>
          </a:bodyPr>
          <a:lstStyle/>
          <a:p>
            <a:pPr eaLnBrk="1" fontAlgn="auto" hangingPunct="1">
              <a:spcBef>
                <a:spcPts val="0"/>
              </a:spcBef>
              <a:spcAft>
                <a:spcPts val="0"/>
              </a:spcAft>
              <a:defRPr/>
            </a:pPr>
            <a:endParaRPr lang="en-US" sz="3200" dirty="0">
              <a:solidFill>
                <a:srgbClr val="FFFFFF"/>
              </a:solidFill>
              <a:latin typeface="BL Frutiger Black"/>
              <a:cs typeface="BL Frutiger Black"/>
            </a:endParaRPr>
          </a:p>
        </p:txBody>
      </p:sp>
      <p:sp>
        <p:nvSpPr>
          <p:cNvPr id="10" name="Title 9"/>
          <p:cNvSpPr>
            <a:spLocks noGrp="1"/>
          </p:cNvSpPr>
          <p:nvPr>
            <p:ph type="title"/>
          </p:nvPr>
        </p:nvSpPr>
        <p:spPr>
          <a:xfrm>
            <a:off x="297070" y="3471794"/>
            <a:ext cx="3390808" cy="584775"/>
          </a:xfrm>
          <a:prstGeom prst="rect">
            <a:avLst/>
          </a:prstGeom>
        </p:spPr>
        <p:txBody>
          <a:bodyPr vert="horz" wrap="square">
            <a:spAutoFit/>
          </a:bodyPr>
          <a:lstStyle>
            <a:lvl1pPr algn="l">
              <a:defRPr sz="3200" b="0" baseline="0">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4422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7" name="Title 1"/>
          <p:cNvSpPr>
            <a:spLocks noGrp="1"/>
          </p:cNvSpPr>
          <p:nvPr>
            <p:ph type="ctrTitle"/>
          </p:nvPr>
        </p:nvSpPr>
        <p:spPr>
          <a:xfrm>
            <a:off x="995874" y="1717040"/>
            <a:ext cx="7152252" cy="1280160"/>
          </a:xfrm>
          <a:prstGeom prst="rect">
            <a:avLst/>
          </a:prstGeom>
        </p:spPr>
        <p:txBody>
          <a:bodyPr anchor="ctr"/>
          <a:lstStyle>
            <a:lvl1pPr algn="ctr">
              <a:defRPr>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156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lide">
    <p:spTree>
      <p:nvGrpSpPr>
        <p:cNvPr id="1" name=""/>
        <p:cNvGrpSpPr/>
        <p:nvPr/>
      </p:nvGrpSpPr>
      <p:grpSpPr>
        <a:xfrm>
          <a:off x="0" y="0"/>
          <a:ext cx="0" cy="0"/>
          <a:chOff x="0" y="0"/>
          <a:chExt cx="0" cy="0"/>
        </a:xfrm>
      </p:grpSpPr>
      <p:sp>
        <p:nvSpPr>
          <p:cNvPr id="2" name="Vertical Title 1"/>
          <p:cNvSpPr>
            <a:spLocks noGrp="1"/>
          </p:cNvSpPr>
          <p:nvPr>
            <p:ph type="title"/>
          </p:nvPr>
        </p:nvSpPr>
        <p:spPr>
          <a:xfrm>
            <a:off x="1053327" y="425034"/>
            <a:ext cx="7684273" cy="533538"/>
          </a:xfrm>
          <a:prstGeom prst="rect">
            <a:avLst/>
          </a:prstGeom>
        </p:spPr>
        <p:txBody>
          <a:bodyPr vert="horz"/>
          <a:lstStyle>
            <a:lvl1pPr algn="l">
              <a:defRPr sz="2400" baseline="0">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352424" y="1328738"/>
            <a:ext cx="8385175" cy="3044958"/>
          </a:xfrm>
          <a:prstGeom prst="rect">
            <a:avLst/>
          </a:prstGeom>
        </p:spPr>
        <p:txBody>
          <a:bodyPr vert="horz"/>
          <a:lstStyle>
            <a:lvl1pPr marL="285750" indent="-285750">
              <a:buClr>
                <a:srgbClr val="0A53A7"/>
              </a:buClr>
              <a:buFont typeface="Arial" panose="020B0604020202020204" pitchFamily="34" charset="0"/>
              <a:buChar char="•"/>
              <a:defRPr sz="1600" baseline="0">
                <a:solidFill>
                  <a:schemeClr val="tx1">
                    <a:lumMod val="75000"/>
                    <a:lumOff val="25000"/>
                  </a:schemeClr>
                </a:solidFill>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1400" baseline="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00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2"/>
          </p:nvPr>
        </p:nvSpPr>
        <p:spPr>
          <a:xfrm>
            <a:off x="286266" y="4644316"/>
            <a:ext cx="2187021" cy="26369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a:solidFill>
                  <a:srgbClr val="0070C0"/>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5731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3646449" y="0"/>
            <a:ext cx="5497551" cy="5143500"/>
          </a:xfrm>
          <a:prstGeom prst="rect">
            <a:avLst/>
          </a:prstGeom>
        </p:spPr>
        <p:txBody>
          <a:bodyPr anchor="t"/>
          <a:lstStyle>
            <a:lvl1pPr marL="0" indent="0" algn="ctr">
              <a:buNone/>
              <a:defRPr/>
            </a:lvl1pPr>
          </a:lstStyle>
          <a:p>
            <a:pPr lvl="0"/>
            <a:endParaRPr lang="en-US" noProof="0" dirty="0"/>
          </a:p>
        </p:txBody>
      </p:sp>
      <p:sp>
        <p:nvSpPr>
          <p:cNvPr id="3" name="Text Placeholder 2"/>
          <p:cNvSpPr>
            <a:spLocks noGrp="1"/>
          </p:cNvSpPr>
          <p:nvPr>
            <p:ph type="body" sz="quarter" idx="11"/>
          </p:nvPr>
        </p:nvSpPr>
        <p:spPr>
          <a:xfrm>
            <a:off x="386080" y="1142143"/>
            <a:ext cx="2536575" cy="425008"/>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7" name="Text Placeholder 2"/>
          <p:cNvSpPr>
            <a:spLocks noGrp="1"/>
          </p:cNvSpPr>
          <p:nvPr>
            <p:ph type="body" sz="quarter" idx="12"/>
          </p:nvPr>
        </p:nvSpPr>
        <p:spPr>
          <a:xfrm>
            <a:off x="386080" y="2097018"/>
            <a:ext cx="3169920" cy="606425"/>
          </a:xfrm>
          <a:prstGeom prst="rect">
            <a:avLst/>
          </a:prstGeom>
        </p:spPr>
        <p:txBody>
          <a:bodyPr/>
          <a:lstStyle>
            <a:lvl1pPr marL="0" indent="0">
              <a:buNone/>
              <a:defRPr sz="1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6" name="Text Placeholder 3"/>
          <p:cNvSpPr>
            <a:spLocks noGrp="1"/>
          </p:cNvSpPr>
          <p:nvPr>
            <p:ph type="body" sz="quarter" idx="14"/>
          </p:nvPr>
        </p:nvSpPr>
        <p:spPr>
          <a:xfrm>
            <a:off x="264894" y="4694793"/>
            <a:ext cx="968105" cy="215216"/>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i="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475936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act Slide White">
    <p:spTree>
      <p:nvGrpSpPr>
        <p:cNvPr id="1" name=""/>
        <p:cNvGrpSpPr/>
        <p:nvPr/>
      </p:nvGrpSpPr>
      <p:grpSpPr>
        <a:xfrm>
          <a:off x="0" y="0"/>
          <a:ext cx="0" cy="0"/>
          <a:chOff x="0" y="0"/>
          <a:chExt cx="0" cy="0"/>
        </a:xfrm>
      </p:grpSpPr>
      <p:sp>
        <p:nvSpPr>
          <p:cNvPr id="8" name="Text Placeholder 3"/>
          <p:cNvSpPr>
            <a:spLocks noGrp="1"/>
          </p:cNvSpPr>
          <p:nvPr>
            <p:ph type="body" sz="quarter" idx="13"/>
          </p:nvPr>
        </p:nvSpPr>
        <p:spPr>
          <a:xfrm>
            <a:off x="604369" y="4139081"/>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9" name="Text Placeholder 3"/>
          <p:cNvSpPr>
            <a:spLocks noGrp="1"/>
          </p:cNvSpPr>
          <p:nvPr>
            <p:ph type="body" sz="quarter" idx="14"/>
          </p:nvPr>
        </p:nvSpPr>
        <p:spPr>
          <a:xfrm>
            <a:off x="604369" y="4364270"/>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10" name="Text Placeholder 3"/>
          <p:cNvSpPr>
            <a:spLocks noGrp="1"/>
          </p:cNvSpPr>
          <p:nvPr>
            <p:ph type="body" sz="quarter" idx="15"/>
          </p:nvPr>
        </p:nvSpPr>
        <p:spPr>
          <a:xfrm>
            <a:off x="604369" y="4582634"/>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Tree>
    <p:extLst>
      <p:ext uri="{BB962C8B-B14F-4D97-AF65-F5344CB8AC3E}">
        <p14:creationId xmlns:p14="http://schemas.microsoft.com/office/powerpoint/2010/main" val="3089470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8E2AEE-0C0D-FA57-B502-BC2E9D405CB5}"/>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B1BE742-C915-4E4E-BED6-40B59AAE8FAD}" type="datetimeFigureOut">
              <a:rPr lang="en-US"/>
              <a:pPr>
                <a:defRPr/>
              </a:pPr>
              <a:t>7/22/2024</a:t>
            </a:fld>
            <a:endParaRPr lang="en-US"/>
          </a:p>
        </p:txBody>
      </p:sp>
      <p:sp>
        <p:nvSpPr>
          <p:cNvPr id="5" name="Footer Placeholder 4">
            <a:extLst>
              <a:ext uri="{FF2B5EF4-FFF2-40B4-BE49-F238E27FC236}">
                <a16:creationId xmlns:a16="http://schemas.microsoft.com/office/drawing/2014/main" id="{5AF83DAD-0A19-DC0E-AED4-A71BC02598E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57E466D-731B-104F-C9C0-E047611AE0A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DD652AB-86CD-434B-B663-0E6D8C4702E1}" type="slidenum">
              <a:rPr lang="en-US"/>
              <a:pPr>
                <a:defRPr/>
              </a:pPr>
              <a:t>‹#›</a:t>
            </a:fld>
            <a:endParaRPr lang="en-US"/>
          </a:p>
        </p:txBody>
      </p:sp>
    </p:spTree>
    <p:extLst>
      <p:ext uri="{BB962C8B-B14F-4D97-AF65-F5344CB8AC3E}">
        <p14:creationId xmlns:p14="http://schemas.microsoft.com/office/powerpoint/2010/main" val="2620163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FEFA3-510D-EE94-0FE3-1E6AD7458EB1}"/>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3A4475B-528F-4412-8DBF-7C905F988564}" type="datetimeFigureOut">
              <a:rPr lang="en-US"/>
              <a:pPr>
                <a:defRPr/>
              </a:pPr>
              <a:t>7/22/2024</a:t>
            </a:fld>
            <a:endParaRPr lang="en-US"/>
          </a:p>
        </p:txBody>
      </p:sp>
      <p:sp>
        <p:nvSpPr>
          <p:cNvPr id="5" name="Footer Placeholder 4">
            <a:extLst>
              <a:ext uri="{FF2B5EF4-FFF2-40B4-BE49-F238E27FC236}">
                <a16:creationId xmlns:a16="http://schemas.microsoft.com/office/drawing/2014/main" id="{A3167439-40BE-8965-EC54-D92BE6D254E4}"/>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8A2DC1B-BEFA-EDFE-E8BF-619A371DECC0}"/>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62FA5F6-9CB0-4027-BF0E-5AD8EE240BC2}" type="slidenum">
              <a:rPr lang="en-US"/>
              <a:pPr>
                <a:defRPr/>
              </a:pPr>
              <a:t>‹#›</a:t>
            </a:fld>
            <a:endParaRPr lang="en-US"/>
          </a:p>
        </p:txBody>
      </p:sp>
    </p:spTree>
    <p:extLst>
      <p:ext uri="{BB962C8B-B14F-4D97-AF65-F5344CB8AC3E}">
        <p14:creationId xmlns:p14="http://schemas.microsoft.com/office/powerpoint/2010/main" val="1110692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BE804D5-C95D-DCFA-3902-6647C16208F9}"/>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1608FF82-32A8-487F-8452-47A3C2DE7197}" type="datetimeFigureOut">
              <a:rPr lang="en-US"/>
              <a:pPr>
                <a:defRPr/>
              </a:pPr>
              <a:t>7/22/2024</a:t>
            </a:fld>
            <a:endParaRPr lang="en-US"/>
          </a:p>
        </p:txBody>
      </p:sp>
      <p:sp>
        <p:nvSpPr>
          <p:cNvPr id="5" name="Footer Placeholder 4">
            <a:extLst>
              <a:ext uri="{FF2B5EF4-FFF2-40B4-BE49-F238E27FC236}">
                <a16:creationId xmlns:a16="http://schemas.microsoft.com/office/drawing/2014/main" id="{3E7C092F-5CEB-672C-56F6-5D7595B22702}"/>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46C33DE-61C1-F827-9E5A-8D4DCA3D2007}"/>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B03F491-8856-4C5F-ACC4-33B961F8E1B0}" type="slidenum">
              <a:rPr lang="en-US"/>
              <a:pPr>
                <a:defRPr/>
              </a:pPr>
              <a:t>‹#›</a:t>
            </a:fld>
            <a:endParaRPr lang="en-US"/>
          </a:p>
        </p:txBody>
      </p:sp>
    </p:spTree>
    <p:extLst>
      <p:ext uri="{BB962C8B-B14F-4D97-AF65-F5344CB8AC3E}">
        <p14:creationId xmlns:p14="http://schemas.microsoft.com/office/powerpoint/2010/main" val="55671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13C9B8-198D-A9DC-542E-2393E94543B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F2D33B-1908-449A-852A-587869B8DBEF}" type="datetimeFigureOut">
              <a:rPr lang="en-US"/>
              <a:pPr>
                <a:defRPr/>
              </a:pPr>
              <a:t>7/22/2024</a:t>
            </a:fld>
            <a:endParaRPr lang="en-US"/>
          </a:p>
        </p:txBody>
      </p:sp>
      <p:sp>
        <p:nvSpPr>
          <p:cNvPr id="6" name="Footer Placeholder 5">
            <a:extLst>
              <a:ext uri="{FF2B5EF4-FFF2-40B4-BE49-F238E27FC236}">
                <a16:creationId xmlns:a16="http://schemas.microsoft.com/office/drawing/2014/main" id="{9C257B27-4284-D6C3-0D9C-D46DFAD7E6BE}"/>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842FAA58-ECF1-033E-F6F5-B16145C7664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FE6674D-E1B1-47FD-A54A-787C5EA3E020}" type="slidenum">
              <a:rPr lang="en-US"/>
              <a:pPr>
                <a:defRPr/>
              </a:pPr>
              <a:t>‹#›</a:t>
            </a:fld>
            <a:endParaRPr lang="en-US"/>
          </a:p>
        </p:txBody>
      </p:sp>
    </p:spTree>
    <p:extLst>
      <p:ext uri="{BB962C8B-B14F-4D97-AF65-F5344CB8AC3E}">
        <p14:creationId xmlns:p14="http://schemas.microsoft.com/office/powerpoint/2010/main" val="3748093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4C0AB5-C017-D2AB-0E21-9DEE1C885BD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6A7B519-0B69-4184-A433-B0BBA0F74D58}" type="datetimeFigureOut">
              <a:rPr lang="en-US"/>
              <a:pPr>
                <a:defRPr/>
              </a:pPr>
              <a:t>7/22/2024</a:t>
            </a:fld>
            <a:endParaRPr lang="en-US"/>
          </a:p>
        </p:txBody>
      </p:sp>
      <p:sp>
        <p:nvSpPr>
          <p:cNvPr id="8" name="Footer Placeholder 7">
            <a:extLst>
              <a:ext uri="{FF2B5EF4-FFF2-40B4-BE49-F238E27FC236}">
                <a16:creationId xmlns:a16="http://schemas.microsoft.com/office/drawing/2014/main" id="{1B4BEA59-EA89-CED8-1019-06E5E4E4FB2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9" name="Slide Number Placeholder 8">
            <a:extLst>
              <a:ext uri="{FF2B5EF4-FFF2-40B4-BE49-F238E27FC236}">
                <a16:creationId xmlns:a16="http://schemas.microsoft.com/office/drawing/2014/main" id="{6CFF3F0B-D42C-792E-D0EF-C1E9A39BB42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325ADDA4-F4EF-4BD5-B65A-1DEDA76823E3}" type="slidenum">
              <a:rPr lang="en-US"/>
              <a:pPr>
                <a:defRPr/>
              </a:pPr>
              <a:t>‹#›</a:t>
            </a:fld>
            <a:endParaRPr lang="en-US"/>
          </a:p>
        </p:txBody>
      </p:sp>
    </p:spTree>
    <p:extLst>
      <p:ext uri="{BB962C8B-B14F-4D97-AF65-F5344CB8AC3E}">
        <p14:creationId xmlns:p14="http://schemas.microsoft.com/office/powerpoint/2010/main" val="397025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FAD5046-DFC5-E770-AFA4-1A048A88202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162772-842C-4DC3-B984-C005F8447B45}" type="datetimeFigureOut">
              <a:rPr lang="en-US"/>
              <a:pPr>
                <a:defRPr/>
              </a:pPr>
              <a:t>7/22/2024</a:t>
            </a:fld>
            <a:endParaRPr lang="en-US"/>
          </a:p>
        </p:txBody>
      </p:sp>
      <p:sp>
        <p:nvSpPr>
          <p:cNvPr id="4" name="Footer Placeholder 3">
            <a:extLst>
              <a:ext uri="{FF2B5EF4-FFF2-40B4-BE49-F238E27FC236}">
                <a16:creationId xmlns:a16="http://schemas.microsoft.com/office/drawing/2014/main" id="{CCC9C909-DB17-3904-A4C0-6708E86B5046}"/>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5" name="Slide Number Placeholder 4">
            <a:extLst>
              <a:ext uri="{FF2B5EF4-FFF2-40B4-BE49-F238E27FC236}">
                <a16:creationId xmlns:a16="http://schemas.microsoft.com/office/drawing/2014/main" id="{937AA7EF-AEA8-B8C1-E809-869DEB47635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E119E58E-7F28-4E08-A29C-1C40406A8C45}" type="slidenum">
              <a:rPr lang="en-US"/>
              <a:pPr>
                <a:defRPr/>
              </a:pPr>
              <a:t>‹#›</a:t>
            </a:fld>
            <a:endParaRPr lang="en-US"/>
          </a:p>
        </p:txBody>
      </p:sp>
    </p:spTree>
    <p:extLst>
      <p:ext uri="{BB962C8B-B14F-4D97-AF65-F5344CB8AC3E}">
        <p14:creationId xmlns:p14="http://schemas.microsoft.com/office/powerpoint/2010/main" val="2347313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30CBC4-0D26-086D-9715-A652A82679B7}"/>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B152C45A-18EF-490B-89AA-4A2F9A0B3A21}" type="datetimeFigureOut">
              <a:rPr lang="en-US"/>
              <a:pPr>
                <a:defRPr/>
              </a:pPr>
              <a:t>7/22/2024</a:t>
            </a:fld>
            <a:endParaRPr lang="en-US"/>
          </a:p>
        </p:txBody>
      </p:sp>
      <p:sp>
        <p:nvSpPr>
          <p:cNvPr id="3" name="Footer Placeholder 2">
            <a:extLst>
              <a:ext uri="{FF2B5EF4-FFF2-40B4-BE49-F238E27FC236}">
                <a16:creationId xmlns:a16="http://schemas.microsoft.com/office/drawing/2014/main" id="{A8BBB0AE-E874-8821-D0F7-A9AACB4B0558}"/>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4" name="Slide Number Placeholder 3">
            <a:extLst>
              <a:ext uri="{FF2B5EF4-FFF2-40B4-BE49-F238E27FC236}">
                <a16:creationId xmlns:a16="http://schemas.microsoft.com/office/drawing/2014/main" id="{D9472F05-5F92-7587-E0AC-90C990E0D4E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EAFF809-BE6B-489C-A4AD-A17966E08274}" type="slidenum">
              <a:rPr lang="en-US"/>
              <a:pPr>
                <a:defRPr/>
              </a:pPr>
              <a:t>‹#›</a:t>
            </a:fld>
            <a:endParaRPr lang="en-US"/>
          </a:p>
        </p:txBody>
      </p:sp>
    </p:spTree>
    <p:extLst>
      <p:ext uri="{BB962C8B-B14F-4D97-AF65-F5344CB8AC3E}">
        <p14:creationId xmlns:p14="http://schemas.microsoft.com/office/powerpoint/2010/main" val="3965037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3E6D1C-2392-D689-842D-C3D819BB997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70B603B-7664-4153-8AF4-5A478CA9780E}" type="datetimeFigureOut">
              <a:rPr lang="en-US"/>
              <a:pPr>
                <a:defRPr/>
              </a:pPr>
              <a:t>7/22/2024</a:t>
            </a:fld>
            <a:endParaRPr lang="en-US"/>
          </a:p>
        </p:txBody>
      </p:sp>
      <p:sp>
        <p:nvSpPr>
          <p:cNvPr id="6" name="Footer Placeholder 5">
            <a:extLst>
              <a:ext uri="{FF2B5EF4-FFF2-40B4-BE49-F238E27FC236}">
                <a16:creationId xmlns:a16="http://schemas.microsoft.com/office/drawing/2014/main" id="{02B841D9-8635-52D1-FEB5-9A8E310DC49D}"/>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0CCE043D-4524-9C08-5DBF-38F035C539F5}"/>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481181F2-9E3C-41A1-B9C4-43C7D116DE3B}" type="slidenum">
              <a:rPr lang="en-US"/>
              <a:pPr>
                <a:defRPr/>
              </a:pPr>
              <a:t>‹#›</a:t>
            </a:fld>
            <a:endParaRPr lang="en-US"/>
          </a:p>
        </p:txBody>
      </p:sp>
    </p:spTree>
    <p:extLst>
      <p:ext uri="{BB962C8B-B14F-4D97-AF65-F5344CB8AC3E}">
        <p14:creationId xmlns:p14="http://schemas.microsoft.com/office/powerpoint/2010/main" val="934041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E54A54-29C6-A778-2721-030323CD38D6}"/>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7685BD4-1C98-4CA1-A627-FC31179EF56E}" type="datetimeFigureOut">
              <a:rPr lang="en-US"/>
              <a:pPr>
                <a:defRPr/>
              </a:pPr>
              <a:t>7/22/2024</a:t>
            </a:fld>
            <a:endParaRPr lang="en-US"/>
          </a:p>
        </p:txBody>
      </p:sp>
      <p:sp>
        <p:nvSpPr>
          <p:cNvPr id="6" name="Footer Placeholder 5">
            <a:extLst>
              <a:ext uri="{FF2B5EF4-FFF2-40B4-BE49-F238E27FC236}">
                <a16:creationId xmlns:a16="http://schemas.microsoft.com/office/drawing/2014/main" id="{6C9540AB-533B-27EF-8649-04174AADDCF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62693FAE-8554-E731-F29C-DCCCBF511C7E}"/>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7CF5ABA-9176-49C7-87A9-DCE706BABDBE}" type="slidenum">
              <a:rPr lang="en-US"/>
              <a:pPr>
                <a:defRPr/>
              </a:pPr>
              <a:t>‹#›</a:t>
            </a:fld>
            <a:endParaRPr lang="en-US"/>
          </a:p>
        </p:txBody>
      </p:sp>
    </p:spTree>
    <p:extLst>
      <p:ext uri="{BB962C8B-B14F-4D97-AF65-F5344CB8AC3E}">
        <p14:creationId xmlns:p14="http://schemas.microsoft.com/office/powerpoint/2010/main" val="2043928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D3B0CF-1324-345A-BB33-3E3C466D020E}"/>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D5D0CAE1-B267-4B4C-A9D2-C2186A362D1F}" type="datetimeFigureOut">
              <a:rPr lang="en-US"/>
              <a:pPr>
                <a:defRPr/>
              </a:pPr>
              <a:t>7/22/2024</a:t>
            </a:fld>
            <a:endParaRPr lang="en-US"/>
          </a:p>
        </p:txBody>
      </p:sp>
      <p:sp>
        <p:nvSpPr>
          <p:cNvPr id="5" name="Footer Placeholder 4">
            <a:extLst>
              <a:ext uri="{FF2B5EF4-FFF2-40B4-BE49-F238E27FC236}">
                <a16:creationId xmlns:a16="http://schemas.microsoft.com/office/drawing/2014/main" id="{986D53AB-5B3C-5812-ABAE-B2C2EA4716A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1910846-6727-03AE-FAFD-DE2DDBCAA4A1}"/>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8B156D7-DB22-4760-9670-2C99033743E5}" type="slidenum">
              <a:rPr lang="en-US"/>
              <a:pPr>
                <a:defRPr/>
              </a:pPr>
              <a:t>‹#›</a:t>
            </a:fld>
            <a:endParaRPr lang="en-US"/>
          </a:p>
        </p:txBody>
      </p:sp>
    </p:spTree>
    <p:extLst>
      <p:ext uri="{BB962C8B-B14F-4D97-AF65-F5344CB8AC3E}">
        <p14:creationId xmlns:p14="http://schemas.microsoft.com/office/powerpoint/2010/main" val="2361687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5768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2DE35A-0FB8-0B63-55AA-5F255E61ED5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91F614C-0276-4966-985A-0AFFB6713B24}" type="datetimeFigureOut">
              <a:rPr lang="en-US"/>
              <a:pPr>
                <a:defRPr/>
              </a:pPr>
              <a:t>7/22/2024</a:t>
            </a:fld>
            <a:endParaRPr lang="en-US"/>
          </a:p>
        </p:txBody>
      </p:sp>
      <p:sp>
        <p:nvSpPr>
          <p:cNvPr id="5" name="Footer Placeholder 4">
            <a:extLst>
              <a:ext uri="{FF2B5EF4-FFF2-40B4-BE49-F238E27FC236}">
                <a16:creationId xmlns:a16="http://schemas.microsoft.com/office/drawing/2014/main" id="{B9FC33B4-9FA4-01B7-2061-FF82505A2BDF}"/>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3F1B04DB-E169-E96A-AB33-880A47188532}"/>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15345E1-D006-4008-A65D-ECF34BF8C5D1}" type="slidenum">
              <a:rPr lang="en-US"/>
              <a:pPr>
                <a:defRPr/>
              </a:pPr>
              <a:t>‹#›</a:t>
            </a:fld>
            <a:endParaRPr lang="en-US"/>
          </a:p>
        </p:txBody>
      </p:sp>
    </p:spTree>
    <p:extLst>
      <p:ext uri="{BB962C8B-B14F-4D97-AF65-F5344CB8AC3E}">
        <p14:creationId xmlns:p14="http://schemas.microsoft.com/office/powerpoint/2010/main" val="73439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6.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6"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3C6F057-D87E-2554-79AC-4020A4C46DB2}"/>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3D5B4D80-4A8B-4A1C-B0D2-678DDB702EDA}"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2"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4B5722A-34FF-1BD9-BE4F-D6709B71406A}"/>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CD3A6F0-6020-4C5B-A047-93F76D9A78A2}"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3"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C044C89B-3F7D-5DCF-7144-2D9D7183359C}"/>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B768784-7E22-44A3-B683-D0EC1CC25B3E}"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4"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5"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77EDDEC-A337-165C-3917-A6E133FE3BE7}"/>
              </a:ext>
            </a:extLst>
          </p:cNvPr>
          <p:cNvSpPr>
            <a:spLocks noGrp="1" noChangeArrowheads="1"/>
          </p:cNvSpPr>
          <p:nvPr>
            <p:ph type="title"/>
          </p:nvPr>
        </p:nvSpPr>
        <p:spPr bwMode="auto">
          <a:xfrm>
            <a:off x="296863" y="3471863"/>
            <a:ext cx="6256337" cy="107721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nchorCtr="0" compatLnSpc="1">
            <a:prstTxWarp prst="textNoShape">
              <a:avLst/>
            </a:prstTxWarp>
          </a:bodyPr>
          <a:lstStyle/>
          <a:p>
            <a:r>
              <a:rPr lang="en-GB" altLang="en-US" dirty="0"/>
              <a:t>Workforce Disability Equality Standard Report (WDES)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941DA48-D57D-D2FE-3719-B4FDCCB32F68}"/>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t>The WDES – Background and Context</a:t>
            </a:r>
          </a:p>
        </p:txBody>
      </p:sp>
      <p:sp>
        <p:nvSpPr>
          <p:cNvPr id="5" name="Content Placeholder 4">
            <a:extLst>
              <a:ext uri="{FF2B5EF4-FFF2-40B4-BE49-F238E27FC236}">
                <a16:creationId xmlns:a16="http://schemas.microsoft.com/office/drawing/2014/main" id="{5E4F1C37-225F-1D16-1E12-D4EC5152FBE6}"/>
              </a:ext>
            </a:extLst>
          </p:cNvPr>
          <p:cNvSpPr>
            <a:spLocks noGrp="1"/>
          </p:cNvSpPr>
          <p:nvPr>
            <p:ph sz="quarter" idx="10"/>
          </p:nvPr>
        </p:nvSpPr>
        <p:spPr>
          <a:xfrm>
            <a:off x="352425" y="1144588"/>
            <a:ext cx="8385175" cy="3044825"/>
          </a:xfrm>
        </p:spPr>
        <p:txBody>
          <a:bodyPr/>
          <a:lstStyle/>
          <a:p>
            <a:pPr marL="0" indent="0">
              <a:spcBef>
                <a:spcPts val="1800"/>
              </a:spcBef>
              <a:buNone/>
              <a:defRPr/>
            </a:pPr>
            <a:r>
              <a:rPr lang="en-GB" sz="1400" dirty="0"/>
              <a:t>The Workforce Disability Equality Standard (WDES) was introduced within the NHS in 2019 as a mandatory reporting tool for all NHS provider Trusts.  Its purpose is to ensure that employees living with disabilities, long term health conditions or illnesses have equal access to career opportunities and receive fair treatment in the workplace.</a:t>
            </a:r>
          </a:p>
          <a:p>
            <a:pPr marL="0" indent="0">
              <a:spcBef>
                <a:spcPts val="1800"/>
              </a:spcBef>
              <a:buNone/>
              <a:defRPr/>
            </a:pPr>
            <a:r>
              <a:rPr lang="en-GB" sz="1400" dirty="0"/>
              <a:t>The WDES comprises a set of ten specific measures (metrics) which enables NHS organisations to compare the workplace and career experiences of disabled and non-disabled colleagues. NHS organisations use the metrics data to develop and publish an action plan. Year on year comparison enables NHS organisations to demonstrate progress against the indicators of disability equality. </a:t>
            </a:r>
          </a:p>
          <a:p>
            <a:pPr marL="0" indent="0">
              <a:spcBef>
                <a:spcPts val="1800"/>
              </a:spcBef>
              <a:buNone/>
              <a:defRPr/>
            </a:pPr>
            <a:r>
              <a:rPr lang="en-GB" sz="1400" dirty="0"/>
              <a:t>There is a requirement for NHS Trusts to report progress on their performance by publishing their performance and progress against the WDES and submit this information to NHSE on an annual basis. Commissioning Support Units (CSUs) have not previously been required to report on this data, however, this will become a requirement for CSUs from 2024 onwards.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941DA48-D57D-D2FE-3719-B4FDCCB32F68}"/>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t>The WDES – Background and Context</a:t>
            </a:r>
          </a:p>
        </p:txBody>
      </p:sp>
      <p:sp>
        <p:nvSpPr>
          <p:cNvPr id="5" name="Content Placeholder 4">
            <a:extLst>
              <a:ext uri="{FF2B5EF4-FFF2-40B4-BE49-F238E27FC236}">
                <a16:creationId xmlns:a16="http://schemas.microsoft.com/office/drawing/2014/main" id="{5E4F1C37-225F-1D16-1E12-D4EC5152FBE6}"/>
              </a:ext>
            </a:extLst>
          </p:cNvPr>
          <p:cNvSpPr>
            <a:spLocks noGrp="1"/>
          </p:cNvSpPr>
          <p:nvPr>
            <p:ph sz="quarter" idx="10"/>
          </p:nvPr>
        </p:nvSpPr>
        <p:spPr>
          <a:xfrm>
            <a:off x="352425" y="1144588"/>
            <a:ext cx="8385175" cy="3044825"/>
          </a:xfrm>
        </p:spPr>
        <p:txBody>
          <a:bodyPr/>
          <a:lstStyle/>
          <a:p>
            <a:pPr marL="0" indent="0">
              <a:spcBef>
                <a:spcPts val="1800"/>
              </a:spcBef>
              <a:buNone/>
              <a:defRPr/>
            </a:pPr>
            <a:r>
              <a:rPr lang="en-GB" sz="1400" dirty="0"/>
              <a:t>This report provides information on NECS performance against each of the ten WDES indicators for 2022/23. The report also highlights our key achievements, the areas we need to do better in, and an overview of the 2022/2023 action plan. Data comparisons have only been made for Indicators 4-9 as this is the first time the WDES report is being completed by NECS. </a:t>
            </a:r>
          </a:p>
          <a:p>
            <a:pPr marL="0" indent="0">
              <a:spcBef>
                <a:spcPts val="1800"/>
              </a:spcBef>
              <a:buNone/>
              <a:defRPr/>
            </a:pPr>
            <a:r>
              <a:rPr lang="en-GB" sz="1400" dirty="0"/>
              <a:t>Whilst the WDES report is not required to be undertaken by CSUs for 2022/23, NECS has prepared a WDES submission and reviewed trends and progress against the indicators in order to provide comparative data for next year, which is accepted best practice. </a:t>
            </a:r>
          </a:p>
        </p:txBody>
      </p:sp>
    </p:spTree>
    <p:extLst>
      <p:ext uri="{BB962C8B-B14F-4D97-AF65-F5344CB8AC3E}">
        <p14:creationId xmlns:p14="http://schemas.microsoft.com/office/powerpoint/2010/main" val="1382657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6CD9-90F3-2573-F92C-05519AC9B026}"/>
              </a:ext>
            </a:extLst>
          </p:cNvPr>
          <p:cNvSpPr>
            <a:spLocks noGrp="1"/>
          </p:cNvSpPr>
          <p:nvPr>
            <p:ph type="title"/>
          </p:nvPr>
        </p:nvSpPr>
        <p:spPr/>
        <p:txBody>
          <a:bodyPr/>
          <a:lstStyle/>
          <a:p>
            <a:r>
              <a:rPr lang="en-GB" dirty="0"/>
              <a:t>WDES Indicators</a:t>
            </a:r>
          </a:p>
        </p:txBody>
      </p:sp>
      <p:pic>
        <p:nvPicPr>
          <p:cNvPr id="14" name="Content Placeholder 13">
            <a:extLst>
              <a:ext uri="{FF2B5EF4-FFF2-40B4-BE49-F238E27FC236}">
                <a16:creationId xmlns:a16="http://schemas.microsoft.com/office/drawing/2014/main" id="{131C9BF7-0755-1C57-9599-A8624FA8B7B0}"/>
              </a:ext>
            </a:extLst>
          </p:cNvPr>
          <p:cNvPicPr>
            <a:picLocks noGrp="1" noChangeAspect="1"/>
          </p:cNvPicPr>
          <p:nvPr>
            <p:ph sz="quarter" idx="10"/>
          </p:nvPr>
        </p:nvPicPr>
        <p:blipFill>
          <a:blip r:embed="rId2"/>
          <a:stretch>
            <a:fillRect/>
          </a:stretch>
        </p:blipFill>
        <p:spPr>
          <a:xfrm>
            <a:off x="379373" y="1022350"/>
            <a:ext cx="8331276" cy="3568700"/>
          </a:xfrm>
        </p:spPr>
      </p:pic>
    </p:spTree>
    <p:extLst>
      <p:ext uri="{BB962C8B-B14F-4D97-AF65-F5344CB8AC3E}">
        <p14:creationId xmlns:p14="http://schemas.microsoft.com/office/powerpoint/2010/main" val="4088105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B05C0-034F-4781-C987-F7147B981204}"/>
              </a:ext>
            </a:extLst>
          </p:cNvPr>
          <p:cNvSpPr>
            <a:spLocks noGrp="1"/>
          </p:cNvSpPr>
          <p:nvPr>
            <p:ph type="ctrTitle"/>
          </p:nvPr>
        </p:nvSpPr>
        <p:spPr/>
        <p:txBody>
          <a:bodyPr/>
          <a:lstStyle/>
          <a:p>
            <a:r>
              <a:rPr lang="en-GB" dirty="0"/>
              <a:t>NECS Performance Against the WDES Indicators</a:t>
            </a:r>
          </a:p>
        </p:txBody>
      </p:sp>
    </p:spTree>
    <p:extLst>
      <p:ext uri="{BB962C8B-B14F-4D97-AF65-F5344CB8AC3E}">
        <p14:creationId xmlns:p14="http://schemas.microsoft.com/office/powerpoint/2010/main" val="1996913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2F04-EC72-37D7-302C-B5C530C345E7}"/>
              </a:ext>
            </a:extLst>
          </p:cNvPr>
          <p:cNvSpPr>
            <a:spLocks noGrp="1"/>
          </p:cNvSpPr>
          <p:nvPr>
            <p:ph type="title"/>
          </p:nvPr>
        </p:nvSpPr>
        <p:spPr>
          <a:xfrm>
            <a:off x="1053327" y="425034"/>
            <a:ext cx="7957323" cy="533538"/>
          </a:xfrm>
        </p:spPr>
        <p:txBody>
          <a:bodyPr/>
          <a:lstStyle/>
          <a:p>
            <a:r>
              <a:rPr lang="en-GB" dirty="0"/>
              <a:t>WDES Indicator 1: Overall Breakdown of Workforce Data</a:t>
            </a:r>
          </a:p>
        </p:txBody>
      </p:sp>
      <p:sp>
        <p:nvSpPr>
          <p:cNvPr id="5" name="TextBox 4">
            <a:extLst>
              <a:ext uri="{FF2B5EF4-FFF2-40B4-BE49-F238E27FC236}">
                <a16:creationId xmlns:a16="http://schemas.microsoft.com/office/drawing/2014/main" id="{71DF3078-9BF5-0EAB-D91A-68F9F187E107}"/>
              </a:ext>
            </a:extLst>
          </p:cNvPr>
          <p:cNvSpPr txBox="1"/>
          <p:nvPr/>
        </p:nvSpPr>
        <p:spPr>
          <a:xfrm>
            <a:off x="352423" y="958572"/>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6" name="Table 5">
            <a:extLst>
              <a:ext uri="{FF2B5EF4-FFF2-40B4-BE49-F238E27FC236}">
                <a16:creationId xmlns:a16="http://schemas.microsoft.com/office/drawing/2014/main" id="{59DD469C-97CD-B429-3208-D057B184B251}"/>
              </a:ext>
            </a:extLst>
          </p:cNvPr>
          <p:cNvGraphicFramePr>
            <a:graphicFrameLocks/>
          </p:cNvGraphicFramePr>
          <p:nvPr>
            <p:extLst>
              <p:ext uri="{D42A27DB-BD31-4B8C-83A1-F6EECF244321}">
                <p14:modId xmlns:p14="http://schemas.microsoft.com/office/powerpoint/2010/main" val="1571996968"/>
              </p:ext>
            </p:extLst>
          </p:nvPr>
        </p:nvGraphicFramePr>
        <p:xfrm>
          <a:off x="352424" y="1591860"/>
          <a:ext cx="4754072" cy="914400"/>
        </p:xfrm>
        <a:graphic>
          <a:graphicData uri="http://schemas.openxmlformats.org/drawingml/2006/table">
            <a:tbl>
              <a:tblPr firstRow="1" bandRow="1">
                <a:tableStyleId>{5C22544A-7EE6-4342-B048-85BDC9FD1C3A}</a:tableStyleId>
              </a:tblPr>
              <a:tblGrid>
                <a:gridCol w="990695">
                  <a:extLst>
                    <a:ext uri="{9D8B030D-6E8A-4147-A177-3AD203B41FA5}">
                      <a16:colId xmlns:a16="http://schemas.microsoft.com/office/drawing/2014/main" val="4018372398"/>
                    </a:ext>
                  </a:extLst>
                </a:gridCol>
                <a:gridCol w="946580">
                  <a:extLst>
                    <a:ext uri="{9D8B030D-6E8A-4147-A177-3AD203B41FA5}">
                      <a16:colId xmlns:a16="http://schemas.microsoft.com/office/drawing/2014/main" val="57230880"/>
                    </a:ext>
                  </a:extLst>
                </a:gridCol>
                <a:gridCol w="930282">
                  <a:extLst>
                    <a:ext uri="{9D8B030D-6E8A-4147-A177-3AD203B41FA5}">
                      <a16:colId xmlns:a16="http://schemas.microsoft.com/office/drawing/2014/main" val="1202658500"/>
                    </a:ext>
                  </a:extLst>
                </a:gridCol>
                <a:gridCol w="1053509">
                  <a:extLst>
                    <a:ext uri="{9D8B030D-6E8A-4147-A177-3AD203B41FA5}">
                      <a16:colId xmlns:a16="http://schemas.microsoft.com/office/drawing/2014/main" val="2291831041"/>
                    </a:ext>
                  </a:extLst>
                </a:gridCol>
                <a:gridCol w="833006">
                  <a:extLst>
                    <a:ext uri="{9D8B030D-6E8A-4147-A177-3AD203B41FA5}">
                      <a16:colId xmlns:a16="http://schemas.microsoft.com/office/drawing/2014/main" val="3614247211"/>
                    </a:ext>
                  </a:extLst>
                </a:gridCol>
              </a:tblGrid>
              <a:tr h="117989">
                <a:tc gridSpan="5">
                  <a:txBody>
                    <a:bodyPr/>
                    <a:lstStyle/>
                    <a:p>
                      <a:pPr algn="ctr"/>
                      <a:r>
                        <a:rPr lang="en-GB" sz="900" dirty="0">
                          <a:latin typeface="Arial" panose="020B0604020202020204" pitchFamily="34" charset="0"/>
                          <a:cs typeface="Arial" panose="020B0604020202020204" pitchFamily="34" charset="0"/>
                        </a:rPr>
                        <a:t>Number of Colleagues in the Workforce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pPr algn="ctr"/>
                      <a:endParaRPr lang="en-GB" dirty="0"/>
                    </a:p>
                  </a:txBody>
                  <a:tcPr/>
                </a:tc>
                <a:extLst>
                  <a:ext uri="{0D108BD9-81ED-4DB2-BD59-A6C34878D82A}">
                    <a16:rowId xmlns:a16="http://schemas.microsoft.com/office/drawing/2014/main" val="701900072"/>
                  </a:ext>
                </a:extLst>
              </a:tr>
              <a:tr h="203651">
                <a:tc>
                  <a:txBody>
                    <a:bodyPr/>
                    <a:lstStyle/>
                    <a:p>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Non-Disabled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extLst>
                  <a:ext uri="{0D108BD9-81ED-4DB2-BD59-A6C34878D82A}">
                    <a16:rowId xmlns:a16="http://schemas.microsoft.com/office/drawing/2014/main" val="1387557434"/>
                  </a:ext>
                </a:extLst>
              </a:tr>
              <a:tr h="117989">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dirty="0">
                          <a:latin typeface="Arial" panose="020B0604020202020204" pitchFamily="34" charset="0"/>
                          <a:cs typeface="Arial" panose="020B0604020202020204" pitchFamily="34" charset="0"/>
                        </a:rPr>
                        <a:t>1630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dirty="0">
                          <a:latin typeface="Arial" panose="020B0604020202020204" pitchFamily="34" charset="0"/>
                          <a:cs typeface="Arial" panose="020B0604020202020204" pitchFamily="34" charset="0"/>
                        </a:rPr>
                        <a:t>159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dirty="0">
                          <a:latin typeface="Arial" panose="020B0604020202020204" pitchFamily="34" charset="0"/>
                          <a:cs typeface="Arial" panose="020B0604020202020204" pitchFamily="34" charset="0"/>
                        </a:rPr>
                        <a:t>1978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4258071"/>
                  </a:ext>
                </a:extLst>
              </a:tr>
              <a:tr h="117989">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dirty="0">
                          <a:latin typeface="Arial" panose="020B0604020202020204" pitchFamily="34" charset="0"/>
                          <a:cs typeface="Arial" panose="020B0604020202020204" pitchFamily="34" charset="0"/>
                        </a:rPr>
                        <a:t>82.4%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dirty="0">
                          <a:latin typeface="Arial" panose="020B0604020202020204" pitchFamily="34" charset="0"/>
                          <a:cs typeface="Arial" panose="020B0604020202020204" pitchFamily="34" charset="0"/>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6835586"/>
                  </a:ext>
                </a:extLst>
              </a:tr>
            </a:tbl>
          </a:graphicData>
        </a:graphic>
      </p:graphicFrame>
      <p:graphicFrame>
        <p:nvGraphicFramePr>
          <p:cNvPr id="7" name="Table 6">
            <a:extLst>
              <a:ext uri="{FF2B5EF4-FFF2-40B4-BE49-F238E27FC236}">
                <a16:creationId xmlns:a16="http://schemas.microsoft.com/office/drawing/2014/main" id="{4AAC6685-EA51-9E55-2C35-5352170603A4}"/>
              </a:ext>
            </a:extLst>
          </p:cNvPr>
          <p:cNvGraphicFramePr>
            <a:graphicFrameLocks/>
          </p:cNvGraphicFramePr>
          <p:nvPr>
            <p:extLst>
              <p:ext uri="{D42A27DB-BD31-4B8C-83A1-F6EECF244321}">
                <p14:modId xmlns:p14="http://schemas.microsoft.com/office/powerpoint/2010/main" val="2606353226"/>
              </p:ext>
            </p:extLst>
          </p:nvPr>
        </p:nvGraphicFramePr>
        <p:xfrm>
          <a:off x="352423" y="2677883"/>
          <a:ext cx="4737736" cy="1508760"/>
        </p:xfrm>
        <a:graphic>
          <a:graphicData uri="http://schemas.openxmlformats.org/drawingml/2006/table">
            <a:tbl>
              <a:tblPr firstRow="1" bandRow="1">
                <a:tableStyleId>{5C22544A-7EE6-4342-B048-85BDC9FD1C3A}</a:tableStyleId>
              </a:tblPr>
              <a:tblGrid>
                <a:gridCol w="1128039">
                  <a:extLst>
                    <a:ext uri="{9D8B030D-6E8A-4147-A177-3AD203B41FA5}">
                      <a16:colId xmlns:a16="http://schemas.microsoft.com/office/drawing/2014/main" val="4018372398"/>
                    </a:ext>
                  </a:extLst>
                </a:gridCol>
                <a:gridCol w="833009">
                  <a:extLst>
                    <a:ext uri="{9D8B030D-6E8A-4147-A177-3AD203B41FA5}">
                      <a16:colId xmlns:a16="http://schemas.microsoft.com/office/drawing/2014/main" val="57230880"/>
                    </a:ext>
                  </a:extLst>
                </a:gridCol>
                <a:gridCol w="890174">
                  <a:extLst>
                    <a:ext uri="{9D8B030D-6E8A-4147-A177-3AD203B41FA5}">
                      <a16:colId xmlns:a16="http://schemas.microsoft.com/office/drawing/2014/main" val="1202658500"/>
                    </a:ext>
                  </a:extLst>
                </a:gridCol>
                <a:gridCol w="1086176">
                  <a:extLst>
                    <a:ext uri="{9D8B030D-6E8A-4147-A177-3AD203B41FA5}">
                      <a16:colId xmlns:a16="http://schemas.microsoft.com/office/drawing/2014/main" val="2291831041"/>
                    </a:ext>
                  </a:extLst>
                </a:gridCol>
                <a:gridCol w="800338">
                  <a:extLst>
                    <a:ext uri="{9D8B030D-6E8A-4147-A177-3AD203B41FA5}">
                      <a16:colId xmlns:a16="http://schemas.microsoft.com/office/drawing/2014/main" val="3614247211"/>
                    </a:ext>
                  </a:extLst>
                </a:gridCol>
              </a:tblGrid>
              <a:tr h="117988">
                <a:tc gridSpan="5">
                  <a:txBody>
                    <a:bodyPr/>
                    <a:lstStyle/>
                    <a:p>
                      <a:pPr algn="ctr"/>
                      <a:r>
                        <a:rPr lang="en-GB" sz="900" b="1" dirty="0">
                          <a:solidFill>
                            <a:schemeClr val="bg1"/>
                          </a:solidFill>
                          <a:latin typeface="Arial" panose="020B0604020202020204" pitchFamily="34" charset="0"/>
                          <a:cs typeface="Arial" panose="020B0604020202020204" pitchFamily="34" charset="0"/>
                        </a:rPr>
                        <a:t>Number of Colleagues in the Workforce by Band (count)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pPr algn="ctr"/>
                      <a:endParaRPr lang="en-GB" dirty="0"/>
                    </a:p>
                  </a:txBody>
                  <a:tcPr/>
                </a:tc>
                <a:extLst>
                  <a:ext uri="{0D108BD9-81ED-4DB2-BD59-A6C34878D82A}">
                    <a16:rowId xmlns:a16="http://schemas.microsoft.com/office/drawing/2014/main" val="701900072"/>
                  </a:ext>
                </a:extLst>
              </a:tr>
              <a:tr h="203651">
                <a:tc>
                  <a:txBody>
                    <a:bodyPr/>
                    <a:lstStyle/>
                    <a:p>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Non-Disabled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extLst>
                  <a:ext uri="{0D108BD9-81ED-4DB2-BD59-A6C34878D82A}">
                    <a16:rowId xmlns:a16="http://schemas.microsoft.com/office/drawing/2014/main" val="1387557434"/>
                  </a:ext>
                </a:extLst>
              </a:tr>
              <a:tr h="117988">
                <a:tc>
                  <a:txBody>
                    <a:bodyPr/>
                    <a:lstStyle/>
                    <a:p>
                      <a:r>
                        <a:rPr lang="en-GB" sz="900" b="1" dirty="0">
                          <a:solidFill>
                            <a:schemeClr val="bg1"/>
                          </a:solidFill>
                          <a:latin typeface="Arial" panose="020B0604020202020204" pitchFamily="34" charset="0"/>
                          <a:cs typeface="Arial" panose="020B0604020202020204" pitchFamily="34" charset="0"/>
                        </a:rPr>
                        <a:t>Bands 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304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378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4258071"/>
                  </a:ext>
                </a:extLst>
              </a:tr>
              <a:tr h="117988">
                <a:tc>
                  <a:txBody>
                    <a:bodyPr/>
                    <a:lstStyle/>
                    <a:p>
                      <a:r>
                        <a:rPr lang="en-GB" sz="900" b="1" dirty="0">
                          <a:solidFill>
                            <a:schemeClr val="bg1"/>
                          </a:solidFill>
                          <a:latin typeface="Arial" panose="020B0604020202020204" pitchFamily="34" charset="0"/>
                          <a:cs typeface="Arial" panose="020B0604020202020204" pitchFamily="34" charset="0"/>
                        </a:rPr>
                        <a:t>Bands 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840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1046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6835586"/>
                  </a:ext>
                </a:extLst>
              </a:tr>
              <a:tr h="117988">
                <a:tc>
                  <a:txBody>
                    <a:bodyPr/>
                    <a:lstStyle/>
                    <a:p>
                      <a:r>
                        <a:rPr lang="en-GB" sz="900" b="1" dirty="0">
                          <a:solidFill>
                            <a:schemeClr val="bg1"/>
                          </a:solidFill>
                          <a:latin typeface="Arial" panose="020B0604020202020204" pitchFamily="34" charset="0"/>
                          <a:cs typeface="Arial" panose="020B0604020202020204" pitchFamily="34" charset="0"/>
                        </a:rPr>
                        <a:t>Bands 8a-8b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352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389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3183228"/>
                  </a:ext>
                </a:extLst>
              </a:tr>
              <a:tr h="117988">
                <a:tc>
                  <a:txBody>
                    <a:bodyPr/>
                    <a:lstStyle/>
                    <a:p>
                      <a:r>
                        <a:rPr lang="en-GB" sz="900" b="1" dirty="0">
                          <a:solidFill>
                            <a:schemeClr val="bg1"/>
                          </a:solidFill>
                          <a:latin typeface="Arial" panose="020B0604020202020204" pitchFamily="34" charset="0"/>
                          <a:cs typeface="Arial" panose="020B0604020202020204" pitchFamily="34" charset="0"/>
                        </a:rPr>
                        <a:t>Bands 8c-VSM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165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8669834"/>
                  </a:ext>
                </a:extLst>
              </a:tr>
            </a:tbl>
          </a:graphicData>
        </a:graphic>
      </p:graphicFrame>
      <p:graphicFrame>
        <p:nvGraphicFramePr>
          <p:cNvPr id="8" name="Chart 7">
            <a:extLst>
              <a:ext uri="{FF2B5EF4-FFF2-40B4-BE49-F238E27FC236}">
                <a16:creationId xmlns:a16="http://schemas.microsoft.com/office/drawing/2014/main" id="{2ECD5CE5-6574-3A17-B060-A7607E08AB04}"/>
              </a:ext>
            </a:extLst>
          </p:cNvPr>
          <p:cNvGraphicFramePr>
            <a:graphicFrameLocks/>
          </p:cNvGraphicFramePr>
          <p:nvPr>
            <p:extLst>
              <p:ext uri="{D42A27DB-BD31-4B8C-83A1-F6EECF244321}">
                <p14:modId xmlns:p14="http://schemas.microsoft.com/office/powerpoint/2010/main" val="1556436560"/>
              </p:ext>
            </p:extLst>
          </p:nvPr>
        </p:nvGraphicFramePr>
        <p:xfrm>
          <a:off x="5264872" y="1557213"/>
          <a:ext cx="3464558" cy="25988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9837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0C26A-F9C3-9B19-9048-7D0AB910FAAC}"/>
              </a:ext>
            </a:extLst>
          </p:cNvPr>
          <p:cNvSpPr>
            <a:spLocks noGrp="1"/>
          </p:cNvSpPr>
          <p:nvPr>
            <p:ph type="title"/>
          </p:nvPr>
        </p:nvSpPr>
        <p:spPr>
          <a:xfrm>
            <a:off x="1053327" y="425034"/>
            <a:ext cx="7995423" cy="533538"/>
          </a:xfrm>
        </p:spPr>
        <p:txBody>
          <a:bodyPr/>
          <a:lstStyle/>
          <a:p>
            <a:r>
              <a:rPr lang="en-GB" dirty="0"/>
              <a:t>WDES Indicator 1: Overall Breakdown of Workforce Data</a:t>
            </a:r>
          </a:p>
        </p:txBody>
      </p:sp>
      <p:sp>
        <p:nvSpPr>
          <p:cNvPr id="3" name="Content Placeholder 2">
            <a:extLst>
              <a:ext uri="{FF2B5EF4-FFF2-40B4-BE49-F238E27FC236}">
                <a16:creationId xmlns:a16="http://schemas.microsoft.com/office/drawing/2014/main" id="{BC216191-039C-4C1D-9865-EB498682821B}"/>
              </a:ext>
            </a:extLst>
          </p:cNvPr>
          <p:cNvSpPr>
            <a:spLocks noGrp="1"/>
          </p:cNvSpPr>
          <p:nvPr>
            <p:ph sz="quarter" idx="10"/>
          </p:nvPr>
        </p:nvSpPr>
        <p:spPr>
          <a:xfrm>
            <a:off x="352423" y="1484306"/>
            <a:ext cx="8385175" cy="3044958"/>
          </a:xfrm>
        </p:spPr>
        <p:txBody>
          <a:bodyPr/>
          <a:lstStyle/>
          <a:p>
            <a:pPr marL="0" indent="0">
              <a:buNone/>
            </a:pPr>
            <a:r>
              <a:rPr lang="en-GB" sz="1400" dirty="0"/>
              <a:t>The workforce data indicates that the proportion of colleagues </a:t>
            </a:r>
            <a:r>
              <a:rPr lang="en-GB" sz="1400" dirty="0">
                <a:solidFill>
                  <a:schemeClr val="tx1"/>
                </a:solidFill>
              </a:rPr>
              <a:t>who have </a:t>
            </a:r>
            <a:r>
              <a:rPr lang="en-GB" sz="1400" dirty="0"/>
              <a:t>confirmed that they are living with a disability, long term health condition or illness (9.6%) is only slightly more than the number of colleagues whose disability status is unknown (8.0%).</a:t>
            </a:r>
          </a:p>
          <a:p>
            <a:pPr marL="0" indent="0">
              <a:buNone/>
            </a:pPr>
            <a:endParaRPr lang="en-GB" sz="1400" dirty="0"/>
          </a:p>
          <a:p>
            <a:pPr marL="0" indent="0">
              <a:buNone/>
            </a:pPr>
            <a:r>
              <a:rPr lang="en-GB" sz="1400" dirty="0"/>
              <a:t>In addition, the greatest number of disabled colleagues fall within bands 5-7 (108 disabled colleagues), with the numbers significantly reducing for bands 8a-8b (16 disabled colleagues) and  8c-VSM (11 disabled colleagues). </a:t>
            </a:r>
          </a:p>
          <a:p>
            <a:pPr marL="0" indent="0">
              <a:buNone/>
            </a:pPr>
            <a:endParaRPr lang="en-GB" sz="1400" dirty="0"/>
          </a:p>
          <a:p>
            <a:pPr marL="0" indent="0">
              <a:buNone/>
            </a:pPr>
            <a:r>
              <a:rPr lang="en-GB" sz="1400" dirty="0"/>
              <a:t>For bands 8a-8b and bands 8c-VSM, the number of colleagues who have chosen not to share their disability status is greater than the number of disabled colleagues.</a:t>
            </a:r>
          </a:p>
        </p:txBody>
      </p:sp>
      <p:sp>
        <p:nvSpPr>
          <p:cNvPr id="5" name="TextBox 4">
            <a:extLst>
              <a:ext uri="{FF2B5EF4-FFF2-40B4-BE49-F238E27FC236}">
                <a16:creationId xmlns:a16="http://schemas.microsoft.com/office/drawing/2014/main" id="{C7AEFCA7-1D85-AA57-EFF8-C9AA45844A41}"/>
              </a:ext>
            </a:extLst>
          </p:cNvPr>
          <p:cNvSpPr txBox="1"/>
          <p:nvPr/>
        </p:nvSpPr>
        <p:spPr>
          <a:xfrm>
            <a:off x="352424" y="958572"/>
            <a:ext cx="8385175" cy="461665"/>
          </a:xfrm>
          <a:prstGeom prst="rect">
            <a:avLst/>
          </a:prstGeom>
          <a:solidFill>
            <a:srgbClr val="006BB1"/>
          </a:solidFill>
          <a:ln>
            <a:solidFill>
              <a:schemeClr val="accent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spTree>
    <p:extLst>
      <p:ext uri="{BB962C8B-B14F-4D97-AF65-F5344CB8AC3E}">
        <p14:creationId xmlns:p14="http://schemas.microsoft.com/office/powerpoint/2010/main" val="2936071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A0AAF-296A-436D-8B28-BD5B68804293}"/>
              </a:ext>
            </a:extLst>
          </p:cNvPr>
          <p:cNvSpPr>
            <a:spLocks noGrp="1"/>
          </p:cNvSpPr>
          <p:nvPr>
            <p:ph type="title"/>
          </p:nvPr>
        </p:nvSpPr>
        <p:spPr/>
        <p:txBody>
          <a:bodyPr/>
          <a:lstStyle/>
          <a:p>
            <a:r>
              <a:rPr lang="en-GB" dirty="0"/>
              <a:t>WDES Indicator 2: Recruitment</a:t>
            </a:r>
          </a:p>
        </p:txBody>
      </p:sp>
      <p:sp>
        <p:nvSpPr>
          <p:cNvPr id="5" name="TextBox 4">
            <a:extLst>
              <a:ext uri="{FF2B5EF4-FFF2-40B4-BE49-F238E27FC236}">
                <a16:creationId xmlns:a16="http://schemas.microsoft.com/office/drawing/2014/main" id="{75AF76B4-5985-899E-F931-EAB8F14BEB3F}"/>
              </a:ext>
            </a:extLst>
          </p:cNvPr>
          <p:cNvSpPr txBox="1"/>
          <p:nvPr/>
        </p:nvSpPr>
        <p:spPr>
          <a:xfrm>
            <a:off x="352424" y="1036350"/>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Compare the data for Disabled and Non-Disabled colleagues: Relative likelihood of colleagues being appointed from shortlisting across all posts. </a:t>
            </a:r>
          </a:p>
        </p:txBody>
      </p:sp>
      <p:graphicFrame>
        <p:nvGraphicFramePr>
          <p:cNvPr id="6" name="Table 5">
            <a:extLst>
              <a:ext uri="{FF2B5EF4-FFF2-40B4-BE49-F238E27FC236}">
                <a16:creationId xmlns:a16="http://schemas.microsoft.com/office/drawing/2014/main" id="{AF5240E5-D5AD-8172-B198-936850792B30}"/>
              </a:ext>
            </a:extLst>
          </p:cNvPr>
          <p:cNvGraphicFramePr>
            <a:graphicFrameLocks/>
          </p:cNvGraphicFramePr>
          <p:nvPr>
            <p:extLst>
              <p:ext uri="{D42A27DB-BD31-4B8C-83A1-F6EECF244321}">
                <p14:modId xmlns:p14="http://schemas.microsoft.com/office/powerpoint/2010/main" val="4120571230"/>
              </p:ext>
            </p:extLst>
          </p:nvPr>
        </p:nvGraphicFramePr>
        <p:xfrm>
          <a:off x="352424" y="1656017"/>
          <a:ext cx="8385176" cy="1417320"/>
        </p:xfrm>
        <a:graphic>
          <a:graphicData uri="http://schemas.openxmlformats.org/drawingml/2006/table">
            <a:tbl>
              <a:tblPr firstRow="1" bandRow="1">
                <a:tableStyleId>{5C22544A-7EE6-4342-B048-85BDC9FD1C3A}</a:tableStyleId>
              </a:tblPr>
              <a:tblGrid>
                <a:gridCol w="1713176">
                  <a:extLst>
                    <a:ext uri="{9D8B030D-6E8A-4147-A177-3AD203B41FA5}">
                      <a16:colId xmlns:a16="http://schemas.microsoft.com/office/drawing/2014/main" val="505533857"/>
                    </a:ext>
                  </a:extLst>
                </a:gridCol>
                <a:gridCol w="1713176">
                  <a:extLst>
                    <a:ext uri="{9D8B030D-6E8A-4147-A177-3AD203B41FA5}">
                      <a16:colId xmlns:a16="http://schemas.microsoft.com/office/drawing/2014/main" val="3188325279"/>
                    </a:ext>
                  </a:extLst>
                </a:gridCol>
                <a:gridCol w="1713176">
                  <a:extLst>
                    <a:ext uri="{9D8B030D-6E8A-4147-A177-3AD203B41FA5}">
                      <a16:colId xmlns:a16="http://schemas.microsoft.com/office/drawing/2014/main" val="4279222697"/>
                    </a:ext>
                  </a:extLst>
                </a:gridCol>
                <a:gridCol w="3245648">
                  <a:extLst>
                    <a:ext uri="{9D8B030D-6E8A-4147-A177-3AD203B41FA5}">
                      <a16:colId xmlns:a16="http://schemas.microsoft.com/office/drawing/2014/main" val="937361995"/>
                    </a:ext>
                  </a:extLst>
                </a:gridCol>
              </a:tblGrid>
              <a:tr h="200245">
                <a:tc gridSpan="4">
                  <a:txBody>
                    <a:bodyPr/>
                    <a:lstStyle/>
                    <a:p>
                      <a:pPr algn="ctr"/>
                      <a:r>
                        <a:rPr lang="en-GB" sz="900" dirty="0">
                          <a:latin typeface="Arial" panose="020B0604020202020204" pitchFamily="34" charset="0"/>
                          <a:cs typeface="Arial" panose="020B0604020202020204" pitchFamily="34" charset="0"/>
                        </a:rPr>
                        <a:t>NECS Recruitment Summary 2022/23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hMerge="1">
                  <a:txBody>
                    <a:bodyPr/>
                    <a:lstStyle/>
                    <a:p>
                      <a:endParaRPr lang="en-GB"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2067347991"/>
                  </a:ext>
                </a:extLst>
              </a:tr>
              <a:tr h="303779">
                <a:tc>
                  <a:txBody>
                    <a:bodyPr/>
                    <a:lstStyle/>
                    <a:p>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Shortlisting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Appointment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Relative Likelihood of non-disabled colleagues being appointed from shortlisting compared to disabled colleagues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extLst>
                  <a:ext uri="{0D108BD9-81ED-4DB2-BD59-A6C34878D82A}">
                    <a16:rowId xmlns:a16="http://schemas.microsoft.com/office/drawing/2014/main" val="1153932955"/>
                  </a:ext>
                </a:extLst>
              </a:tr>
              <a:tr h="200245">
                <a:tc>
                  <a:txBody>
                    <a:bodyPr/>
                    <a:lstStyle/>
                    <a:p>
                      <a:r>
                        <a:rPr lang="en-GB" sz="900" b="1" dirty="0">
                          <a:solidFill>
                            <a:schemeClr val="bg1"/>
                          </a:solidFill>
                          <a:latin typeface="Arial" panose="020B0604020202020204" pitchFamily="34" charset="0"/>
                          <a:cs typeface="Arial" panose="020B0604020202020204" pitchFamily="34" charset="0"/>
                        </a:rPr>
                        <a:t>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a:r>
                        <a:rPr lang="en-GB" sz="900" dirty="0">
                          <a:latin typeface="Arial" panose="020B0604020202020204" pitchFamily="34" charset="0"/>
                          <a:cs typeface="Arial" panose="020B0604020202020204" pitchFamily="34" charset="0"/>
                        </a:rPr>
                        <a:t>0.82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36209"/>
                  </a:ext>
                </a:extLst>
              </a:tr>
              <a:tr h="200245">
                <a:tc>
                  <a:txBody>
                    <a:bodyPr/>
                    <a:lstStyle/>
                    <a:p>
                      <a:r>
                        <a:rPr lang="en-GB" sz="900" b="1" dirty="0">
                          <a:solidFill>
                            <a:schemeClr val="bg1"/>
                          </a:solidFill>
                          <a:latin typeface="Arial" panose="020B0604020202020204" pitchFamily="34" charset="0"/>
                          <a:cs typeface="Arial" panose="020B0604020202020204" pitchFamily="34" charset="0"/>
                        </a:rPr>
                        <a:t>Non-Disabled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1893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221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n-GB" dirty="0"/>
                    </a:p>
                  </a:txBody>
                  <a:tcPr/>
                </a:tc>
                <a:extLst>
                  <a:ext uri="{0D108BD9-81ED-4DB2-BD59-A6C34878D82A}">
                    <a16:rowId xmlns:a16="http://schemas.microsoft.com/office/drawing/2014/main" val="3361564922"/>
                  </a:ext>
                </a:extLst>
              </a:tr>
              <a:tr h="200245">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n-GB" dirty="0"/>
                    </a:p>
                  </a:txBody>
                  <a:tcPr/>
                </a:tc>
                <a:extLst>
                  <a:ext uri="{0D108BD9-81ED-4DB2-BD59-A6C34878D82A}">
                    <a16:rowId xmlns:a16="http://schemas.microsoft.com/office/drawing/2014/main" val="1305540677"/>
                  </a:ext>
                </a:extLst>
              </a:tr>
            </a:tbl>
          </a:graphicData>
        </a:graphic>
      </p:graphicFrame>
      <p:sp>
        <p:nvSpPr>
          <p:cNvPr id="7" name="TextBox 6">
            <a:extLst>
              <a:ext uri="{FF2B5EF4-FFF2-40B4-BE49-F238E27FC236}">
                <a16:creationId xmlns:a16="http://schemas.microsoft.com/office/drawing/2014/main" id="{E4165559-1D9A-2374-32E1-5B6BB0E0D72C}"/>
              </a:ext>
            </a:extLst>
          </p:cNvPr>
          <p:cNvSpPr txBox="1"/>
          <p:nvPr/>
        </p:nvSpPr>
        <p:spPr>
          <a:xfrm>
            <a:off x="352422" y="3124410"/>
            <a:ext cx="8275384" cy="1815882"/>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More non-disabled applicants are shortlisted than disabled applicants. However, the relative likelihood of non-disabled applicants being appointed from shortlisting is lower than disabled applicants. This shows that despite there being fewer disabled applicants being shortlisted, there is a higher likelihood that they would be appointed to a role.</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NB. It should be noted that reporting data was not available during the time period where there was a switch over to the new NHS Jobs platform and as such, the figures above may not be entirely representative.</a:t>
            </a:r>
          </a:p>
        </p:txBody>
      </p:sp>
    </p:spTree>
    <p:extLst>
      <p:ext uri="{BB962C8B-B14F-4D97-AF65-F5344CB8AC3E}">
        <p14:creationId xmlns:p14="http://schemas.microsoft.com/office/powerpoint/2010/main" val="639570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C3AFE-3CD7-4147-668C-77A77F09839C}"/>
              </a:ext>
            </a:extLst>
          </p:cNvPr>
          <p:cNvSpPr>
            <a:spLocks noGrp="1"/>
          </p:cNvSpPr>
          <p:nvPr>
            <p:ph type="title"/>
          </p:nvPr>
        </p:nvSpPr>
        <p:spPr/>
        <p:txBody>
          <a:bodyPr/>
          <a:lstStyle/>
          <a:p>
            <a:r>
              <a:rPr lang="en-GB" dirty="0"/>
              <a:t>WDES Indicator 3: Formal Capability Processes</a:t>
            </a:r>
          </a:p>
        </p:txBody>
      </p:sp>
      <p:sp>
        <p:nvSpPr>
          <p:cNvPr id="3" name="Content Placeholder 2">
            <a:extLst>
              <a:ext uri="{FF2B5EF4-FFF2-40B4-BE49-F238E27FC236}">
                <a16:creationId xmlns:a16="http://schemas.microsoft.com/office/drawing/2014/main" id="{97A65158-7D68-269D-AB59-53F11A5BBA1D}"/>
              </a:ext>
            </a:extLst>
          </p:cNvPr>
          <p:cNvSpPr>
            <a:spLocks noGrp="1"/>
          </p:cNvSpPr>
          <p:nvPr>
            <p:ph sz="quarter" idx="10"/>
          </p:nvPr>
        </p:nvSpPr>
        <p:spPr>
          <a:xfrm>
            <a:off x="352425" y="1448232"/>
            <a:ext cx="8385175" cy="2758256"/>
          </a:xfrm>
        </p:spPr>
        <p:txBody>
          <a:bodyPr/>
          <a:lstStyle/>
          <a:p>
            <a:r>
              <a:rPr lang="en-GB" sz="1400" dirty="0"/>
              <a:t>NECS records and monitors all capability cases based on protected characteristics and makes note of the reason behind the case. This indicator looks at the number of capability cases over a 2-year period and considers whether they might be on the grounds on ill health</a:t>
            </a:r>
          </a:p>
          <a:p>
            <a:endParaRPr lang="en-GB" sz="1400" dirty="0"/>
          </a:p>
          <a:p>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 the number of colleagues entering a formal capability process is 5 or less, NECS will not disclose or publish the information for reporting purposes to maintain confidentiality and anonymity of individuals subject to such processes</a:t>
            </a:r>
          </a:p>
          <a:p>
            <a:endParaRPr lang="en-GB" sz="1400" dirty="0"/>
          </a:p>
          <a:p>
            <a:r>
              <a:rPr lang="en-GB" sz="1400" dirty="0"/>
              <a:t>The total number of colleagues that entered a formal capability </a:t>
            </a:r>
            <a:r>
              <a:rPr lang="en-GB" sz="1400" dirty="0">
                <a:solidFill>
                  <a:schemeClr val="tx1"/>
                </a:solidFill>
              </a:rPr>
              <a:t>process on any grounds across </a:t>
            </a:r>
            <a:r>
              <a:rPr lang="en-GB" sz="1400" dirty="0"/>
              <a:t>NECS over the 2 years is 16, (average of 8 over the 2 years).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certain disability status groups comprise 5 or less colleagues who have entered the formal capability process, it was not possible to share this information in this report. However, analysis of the data </a:t>
            </a:r>
            <a:r>
              <a:rPr lang="en-GB" sz="1400" dirty="0">
                <a:solidFill>
                  <a:prstClr val="black"/>
                </a:solidFill>
              </a:rPr>
              <a:t>shows that disabled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colleagues are </a:t>
            </a:r>
            <a:r>
              <a:rPr lang="en-GB" sz="1400" dirty="0">
                <a:solidFill>
                  <a:prstClr val="black"/>
                </a:solidFill>
              </a:rPr>
              <a:t>1.33</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times more likely to enter a disciplinary process than their non-disabled counterparts</a:t>
            </a:r>
          </a:p>
          <a:p>
            <a:endParaRPr lang="en-GB" sz="1400" dirty="0">
              <a:solidFill>
                <a:prstClr val="black"/>
              </a:solidFill>
            </a:endParaRPr>
          </a:p>
          <a:p>
            <a:r>
              <a:rPr lang="en-GB" sz="1400" dirty="0">
                <a:solidFill>
                  <a:prstClr val="black"/>
                </a:solidFill>
              </a:rPr>
              <a:t>No colleagues have entered the formal capability process on the grounds of ill health in 2022/23</a:t>
            </a:r>
            <a:endParaRPr lang="en-GB" sz="1400" dirty="0"/>
          </a:p>
        </p:txBody>
      </p:sp>
      <p:sp>
        <p:nvSpPr>
          <p:cNvPr id="5" name="TextBox 4">
            <a:extLst>
              <a:ext uri="{FF2B5EF4-FFF2-40B4-BE49-F238E27FC236}">
                <a16:creationId xmlns:a16="http://schemas.microsoft.com/office/drawing/2014/main" id="{452B6E55-380E-65B2-8A23-B389B49AD210}"/>
              </a:ext>
            </a:extLst>
          </p:cNvPr>
          <p:cNvSpPr txBox="1"/>
          <p:nvPr/>
        </p:nvSpPr>
        <p:spPr>
          <a:xfrm>
            <a:off x="352424" y="967452"/>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The </a:t>
            </a:r>
            <a:r>
              <a:rPr lang="en-GB" sz="1200" dirty="0">
                <a:solidFill>
                  <a:schemeClr val="bg1"/>
                </a:solidFill>
                <a:latin typeface="Arial" panose="020B0604020202020204" pitchFamily="34" charset="0"/>
                <a:cs typeface="Arial" panose="020B0604020202020204" pitchFamily="34" charset="0"/>
              </a:rPr>
              <a:t>Relative likelihood of colleagues entering the formal capability process, as measured by entry into a formal capability investigation</a:t>
            </a:r>
            <a:r>
              <a:rPr lang="en-GB" sz="1200" dirty="0">
                <a:solidFill>
                  <a:schemeClr val="bg1"/>
                </a:solidFill>
                <a:latin typeface="Arial" panose="020B0604020202020204" pitchFamily="34" charset="0"/>
              </a:rPr>
              <a:t> </a:t>
            </a:r>
          </a:p>
        </p:txBody>
      </p:sp>
    </p:spTree>
    <p:extLst>
      <p:ext uri="{BB962C8B-B14F-4D97-AF65-F5344CB8AC3E}">
        <p14:creationId xmlns:p14="http://schemas.microsoft.com/office/powerpoint/2010/main" val="3365776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731BB-E5B9-3763-D61D-516EB0F62D6C}"/>
              </a:ext>
            </a:extLst>
          </p:cNvPr>
          <p:cNvSpPr>
            <a:spLocks noGrp="1"/>
          </p:cNvSpPr>
          <p:nvPr>
            <p:ph type="title"/>
          </p:nvPr>
        </p:nvSpPr>
        <p:spPr/>
        <p:txBody>
          <a:bodyPr/>
          <a:lstStyle/>
          <a:p>
            <a:r>
              <a:rPr lang="en-GB" dirty="0"/>
              <a:t>WDES Indicators 4-9: Staff Survey Questions</a:t>
            </a:r>
          </a:p>
        </p:txBody>
      </p:sp>
      <p:sp>
        <p:nvSpPr>
          <p:cNvPr id="5" name="TextBox 4">
            <a:extLst>
              <a:ext uri="{FF2B5EF4-FFF2-40B4-BE49-F238E27FC236}">
                <a16:creationId xmlns:a16="http://schemas.microsoft.com/office/drawing/2014/main" id="{287B4682-0FBB-4B7B-214F-93B95133BB81}"/>
              </a:ext>
            </a:extLst>
          </p:cNvPr>
          <p:cNvSpPr txBox="1"/>
          <p:nvPr/>
        </p:nvSpPr>
        <p:spPr>
          <a:xfrm>
            <a:off x="352423" y="937051"/>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Percentage of staff that said ‘YES’ to the WDES questions in the 2022 Staff Survey and a comparison with the 2021 results </a:t>
            </a:r>
          </a:p>
        </p:txBody>
      </p:sp>
      <p:graphicFrame>
        <p:nvGraphicFramePr>
          <p:cNvPr id="6" name="Table 5">
            <a:extLst>
              <a:ext uri="{FF2B5EF4-FFF2-40B4-BE49-F238E27FC236}">
                <a16:creationId xmlns:a16="http://schemas.microsoft.com/office/drawing/2014/main" id="{14C41532-C0B4-5008-C4C0-EAD28DFA6909}"/>
              </a:ext>
            </a:extLst>
          </p:cNvPr>
          <p:cNvGraphicFramePr>
            <a:graphicFrameLocks noGrp="1"/>
          </p:cNvGraphicFramePr>
          <p:nvPr>
            <p:extLst>
              <p:ext uri="{D42A27DB-BD31-4B8C-83A1-F6EECF244321}">
                <p14:modId xmlns:p14="http://schemas.microsoft.com/office/powerpoint/2010/main" val="618744361"/>
              </p:ext>
            </p:extLst>
          </p:nvPr>
        </p:nvGraphicFramePr>
        <p:xfrm>
          <a:off x="352423" y="1529201"/>
          <a:ext cx="4253332" cy="3488758"/>
        </p:xfrm>
        <a:graphic>
          <a:graphicData uri="http://schemas.openxmlformats.org/drawingml/2006/table">
            <a:tbl>
              <a:tblPr>
                <a:tableStyleId>{5C22544A-7EE6-4342-B048-85BDC9FD1C3A}</a:tableStyleId>
              </a:tblPr>
              <a:tblGrid>
                <a:gridCol w="1999199">
                  <a:extLst>
                    <a:ext uri="{9D8B030D-6E8A-4147-A177-3AD203B41FA5}">
                      <a16:colId xmlns:a16="http://schemas.microsoft.com/office/drawing/2014/main" val="20000"/>
                    </a:ext>
                  </a:extLst>
                </a:gridCol>
                <a:gridCol w="817805">
                  <a:extLst>
                    <a:ext uri="{9D8B030D-6E8A-4147-A177-3AD203B41FA5}">
                      <a16:colId xmlns:a16="http://schemas.microsoft.com/office/drawing/2014/main" val="20001"/>
                    </a:ext>
                  </a:extLst>
                </a:gridCol>
                <a:gridCol w="718164">
                  <a:extLst>
                    <a:ext uri="{9D8B030D-6E8A-4147-A177-3AD203B41FA5}">
                      <a16:colId xmlns:a16="http://schemas.microsoft.com/office/drawing/2014/main" val="72490800"/>
                    </a:ext>
                  </a:extLst>
                </a:gridCol>
                <a:gridCol w="718164">
                  <a:extLst>
                    <a:ext uri="{9D8B030D-6E8A-4147-A177-3AD203B41FA5}">
                      <a16:colId xmlns:a16="http://schemas.microsoft.com/office/drawing/2014/main" val="3995171959"/>
                    </a:ext>
                  </a:extLst>
                </a:gridCol>
              </a:tblGrid>
              <a:tr h="500048">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(WDES)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Disability Status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solidFill>
                      <a:srgbClr val="006BB1"/>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208004">
                <a:tc>
                  <a:txBody>
                    <a:bodyPr/>
                    <a:lstStyle/>
                    <a:p>
                      <a:pPr algn="l" rtl="0" fontAlgn="ctr"/>
                      <a:endParaRPr lang="en-GB" sz="9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endParaRPr lang="en-GB" sz="9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2021</a:t>
                      </a:r>
                    </a:p>
                  </a:txBody>
                  <a:tcPr marL="6350" marR="6350" marT="6350" marB="0" anchor="ctr">
                    <a:no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noFill/>
                  </a:tcPr>
                </a:tc>
                <a:extLst>
                  <a:ext uri="{0D108BD9-81ED-4DB2-BD59-A6C34878D82A}">
                    <a16:rowId xmlns:a16="http://schemas.microsoft.com/office/drawing/2014/main" val="3716537449"/>
                  </a:ext>
                </a:extLst>
              </a:tr>
              <a:tr h="325281">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4ai. Percentage of staff experiencing harassment, bullying or abuse from patients/service users, their relatives or the public in </a:t>
                      </a:r>
                    </a:p>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the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14.3%</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10.9%</a:t>
                      </a:r>
                    </a:p>
                  </a:txBody>
                  <a:tcPr marL="6350" marR="6350" marT="6350" marB="0" anchor="ctr">
                    <a:solidFill>
                      <a:srgbClr val="92D050"/>
                    </a:solidFill>
                  </a:tcPr>
                </a:tc>
                <a:extLst>
                  <a:ext uri="{0D108BD9-81ED-4DB2-BD59-A6C34878D82A}">
                    <a16:rowId xmlns:a16="http://schemas.microsoft.com/office/drawing/2014/main" val="10001"/>
                  </a:ext>
                </a:extLst>
              </a:tr>
              <a:tr h="441284">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5.3%</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5.5%</a:t>
                      </a:r>
                    </a:p>
                  </a:txBody>
                  <a:tcPr marL="6350" marR="6350" marT="6350" marB="0" anchor="ctr">
                    <a:solidFill>
                      <a:srgbClr val="FF0000"/>
                    </a:solidFill>
                  </a:tcPr>
                </a:tc>
                <a:extLst>
                  <a:ext uri="{0D108BD9-81ED-4DB2-BD59-A6C34878D82A}">
                    <a16:rowId xmlns:a16="http://schemas.microsoft.com/office/drawing/2014/main" val="10002"/>
                  </a:ext>
                </a:extLst>
              </a:tr>
              <a:tr h="315747">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4aii. Percentage of staff experiencing harassment, bullying or abuse from managers in the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13.2%</a:t>
                      </a:r>
                    </a:p>
                  </a:txBody>
                  <a:tcPr marL="6350" marR="6350" marT="6350" marB="0" anchor="ctr">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11.9%</a:t>
                      </a:r>
                    </a:p>
                  </a:txBody>
                  <a:tcPr marL="6350" marR="6350" marT="6350" marB="0" anchor="ctr">
                    <a:solidFill>
                      <a:srgbClr val="92D050"/>
                    </a:solidFill>
                  </a:tcPr>
                </a:tc>
                <a:extLst>
                  <a:ext uri="{0D108BD9-81ED-4DB2-BD59-A6C34878D82A}">
                    <a16:rowId xmlns:a16="http://schemas.microsoft.com/office/drawing/2014/main" val="10003"/>
                  </a:ext>
                </a:extLst>
              </a:tr>
              <a:tr h="298658">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5.5%</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4.7%</a:t>
                      </a:r>
                    </a:p>
                  </a:txBody>
                  <a:tcPr marL="6350" marR="6350" marT="6350" marB="0" anchor="ctr">
                    <a:solidFill>
                      <a:srgbClr val="92D050"/>
                    </a:solidFill>
                  </a:tcPr>
                </a:tc>
                <a:extLst>
                  <a:ext uri="{0D108BD9-81ED-4DB2-BD59-A6C34878D82A}">
                    <a16:rowId xmlns:a16="http://schemas.microsoft.com/office/drawing/2014/main" val="10004"/>
                  </a:ext>
                </a:extLst>
              </a:tr>
              <a:tr h="324769">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4aiii. Percentage of staff experiencing harassment, bullying or abuse from other colleagues in the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8.3%</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7.9%</a:t>
                      </a:r>
                    </a:p>
                  </a:txBody>
                  <a:tcPr marL="6350" marR="6350" marT="6350" marB="0" anchor="ctr">
                    <a:solidFill>
                      <a:srgbClr val="92D050"/>
                    </a:solidFill>
                  </a:tcPr>
                </a:tc>
                <a:extLst>
                  <a:ext uri="{0D108BD9-81ED-4DB2-BD59-A6C34878D82A}">
                    <a16:rowId xmlns:a16="http://schemas.microsoft.com/office/drawing/2014/main" val="10005"/>
                  </a:ext>
                </a:extLst>
              </a:tr>
              <a:tr h="306726">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3.7%</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3.3%</a:t>
                      </a:r>
                    </a:p>
                  </a:txBody>
                  <a:tcPr marL="6350" marR="6350" marT="6350" marB="0" anchor="ctr">
                    <a:solidFill>
                      <a:srgbClr val="92D050"/>
                    </a:solidFill>
                  </a:tcPr>
                </a:tc>
                <a:extLst>
                  <a:ext uri="{0D108BD9-81ED-4DB2-BD59-A6C34878D82A}">
                    <a16:rowId xmlns:a16="http://schemas.microsoft.com/office/drawing/2014/main" val="10006"/>
                  </a:ext>
                </a:extLst>
              </a:tr>
              <a:tr h="297705">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4b- Percentage of staff saying that the last time they experienced harassment, bullying or abuse at work, they or a colleague reported it</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50.9%</a:t>
                      </a:r>
                    </a:p>
                  </a:txBody>
                  <a:tcPr marL="6350" marR="6350" marT="6350" marB="0" anchor="ctr">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41.3%</a:t>
                      </a:r>
                    </a:p>
                  </a:txBody>
                  <a:tcPr marL="6350" marR="6350" marT="6350" marB="0" anchor="ctr">
                    <a:solidFill>
                      <a:srgbClr val="FF0000"/>
                    </a:solidFill>
                  </a:tcPr>
                </a:tc>
                <a:extLst>
                  <a:ext uri="{0D108BD9-81ED-4DB2-BD59-A6C34878D82A}">
                    <a16:rowId xmlns:a16="http://schemas.microsoft.com/office/drawing/2014/main" val="10007"/>
                  </a:ext>
                </a:extLst>
              </a:tr>
              <a:tr h="470536">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40.4%</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40.7%</a:t>
                      </a:r>
                    </a:p>
                  </a:txBody>
                  <a:tcPr marL="6350" marR="6350" marT="6350" marB="0" anchor="ctr">
                    <a:solidFill>
                      <a:srgbClr val="92D050"/>
                    </a:solidFill>
                  </a:tcPr>
                </a:tc>
                <a:extLst>
                  <a:ext uri="{0D108BD9-81ED-4DB2-BD59-A6C34878D82A}">
                    <a16:rowId xmlns:a16="http://schemas.microsoft.com/office/drawing/2014/main" val="10008"/>
                  </a:ext>
                </a:extLst>
              </a:tr>
            </a:tbl>
          </a:graphicData>
        </a:graphic>
      </p:graphicFrame>
      <p:graphicFrame>
        <p:nvGraphicFramePr>
          <p:cNvPr id="7" name="Table 6">
            <a:extLst>
              <a:ext uri="{FF2B5EF4-FFF2-40B4-BE49-F238E27FC236}">
                <a16:creationId xmlns:a16="http://schemas.microsoft.com/office/drawing/2014/main" id="{883D8023-11A5-EA1C-3306-B64E96C5D0EC}"/>
              </a:ext>
            </a:extLst>
          </p:cNvPr>
          <p:cNvGraphicFramePr>
            <a:graphicFrameLocks noGrp="1"/>
          </p:cNvGraphicFramePr>
          <p:nvPr>
            <p:extLst>
              <p:ext uri="{D42A27DB-BD31-4B8C-83A1-F6EECF244321}">
                <p14:modId xmlns:p14="http://schemas.microsoft.com/office/powerpoint/2010/main" val="4267986462"/>
              </p:ext>
            </p:extLst>
          </p:nvPr>
        </p:nvGraphicFramePr>
        <p:xfrm>
          <a:off x="4605757" y="1529203"/>
          <a:ext cx="4131843" cy="3488756"/>
        </p:xfrm>
        <a:graphic>
          <a:graphicData uri="http://schemas.openxmlformats.org/drawingml/2006/table">
            <a:tbl>
              <a:tblPr>
                <a:tableStyleId>{5C22544A-7EE6-4342-B048-85BDC9FD1C3A}</a:tableStyleId>
              </a:tblPr>
              <a:tblGrid>
                <a:gridCol w="2145563">
                  <a:extLst>
                    <a:ext uri="{9D8B030D-6E8A-4147-A177-3AD203B41FA5}">
                      <a16:colId xmlns:a16="http://schemas.microsoft.com/office/drawing/2014/main" val="20000"/>
                    </a:ext>
                  </a:extLst>
                </a:gridCol>
                <a:gridCol w="754380">
                  <a:extLst>
                    <a:ext uri="{9D8B030D-6E8A-4147-A177-3AD203B41FA5}">
                      <a16:colId xmlns:a16="http://schemas.microsoft.com/office/drawing/2014/main" val="20001"/>
                    </a:ext>
                  </a:extLst>
                </a:gridCol>
                <a:gridCol w="615950">
                  <a:extLst>
                    <a:ext uri="{9D8B030D-6E8A-4147-A177-3AD203B41FA5}">
                      <a16:colId xmlns:a16="http://schemas.microsoft.com/office/drawing/2014/main" val="72490800"/>
                    </a:ext>
                  </a:extLst>
                </a:gridCol>
                <a:gridCol w="615950">
                  <a:extLst>
                    <a:ext uri="{9D8B030D-6E8A-4147-A177-3AD203B41FA5}">
                      <a16:colId xmlns:a16="http://schemas.microsoft.com/office/drawing/2014/main" val="3995171959"/>
                    </a:ext>
                  </a:extLst>
                </a:gridCol>
              </a:tblGrid>
              <a:tr h="497585">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(WDES)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Disability Status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solidFill>
                      <a:srgbClr val="006BB1"/>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206979">
                <a:tc>
                  <a:txBody>
                    <a:bodyPr/>
                    <a:lstStyle/>
                    <a:p>
                      <a:pPr algn="l"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2021</a:t>
                      </a:r>
                    </a:p>
                  </a:txBody>
                  <a:tcPr marL="6350" marR="6350" marT="6350" marB="0" anchor="ctr">
                    <a:no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noFill/>
                  </a:tcPr>
                </a:tc>
                <a:extLst>
                  <a:ext uri="{0D108BD9-81ED-4DB2-BD59-A6C34878D82A}">
                    <a16:rowId xmlns:a16="http://schemas.microsoft.com/office/drawing/2014/main" val="3716537449"/>
                  </a:ext>
                </a:extLst>
              </a:tr>
              <a:tr h="323678">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5. Percentage of staff who believe that their organisation provides equal opportunities for career progression or promotion</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56.3%</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58.2%</a:t>
                      </a:r>
                    </a:p>
                  </a:txBody>
                  <a:tcPr marL="6350" marR="6350" marT="6350" marB="0" anchor="ctr">
                    <a:solidFill>
                      <a:srgbClr val="92D050"/>
                    </a:solidFill>
                  </a:tcPr>
                </a:tc>
                <a:extLst>
                  <a:ext uri="{0D108BD9-81ED-4DB2-BD59-A6C34878D82A}">
                    <a16:rowId xmlns:a16="http://schemas.microsoft.com/office/drawing/2014/main" val="10001"/>
                  </a:ext>
                </a:extLst>
              </a:tr>
              <a:tr h="439110">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66.5%</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68.0%</a:t>
                      </a:r>
                    </a:p>
                  </a:txBody>
                  <a:tcPr marL="6350" marR="6350" marT="6350" marB="0" anchor="ctr">
                    <a:solidFill>
                      <a:srgbClr val="92D050"/>
                    </a:solidFill>
                  </a:tcPr>
                </a:tc>
                <a:extLst>
                  <a:ext uri="{0D108BD9-81ED-4DB2-BD59-A6C34878D82A}">
                    <a16:rowId xmlns:a16="http://schemas.microsoft.com/office/drawing/2014/main" val="10002"/>
                  </a:ext>
                </a:extLst>
              </a:tr>
              <a:tr h="314192">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6. Percentage of staff who have felt pressure from their manager to come to work, despite not feeling well enough to perform </a:t>
                      </a:r>
                    </a:p>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their duties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18.1%</a:t>
                      </a:r>
                    </a:p>
                  </a:txBody>
                  <a:tcPr marL="6350" marR="6350" marT="6350" marB="0" anchor="ctr">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17.2%</a:t>
                      </a:r>
                    </a:p>
                  </a:txBody>
                  <a:tcPr marL="6350" marR="6350" marT="6350" marB="0" anchor="ctr">
                    <a:solidFill>
                      <a:srgbClr val="92D050"/>
                    </a:solidFill>
                  </a:tcPr>
                </a:tc>
                <a:extLst>
                  <a:ext uri="{0D108BD9-81ED-4DB2-BD59-A6C34878D82A}">
                    <a16:rowId xmlns:a16="http://schemas.microsoft.com/office/drawing/2014/main" val="10003"/>
                  </a:ext>
                </a:extLst>
              </a:tr>
              <a:tr h="386676">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12.0%</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9.7%</a:t>
                      </a:r>
                    </a:p>
                  </a:txBody>
                  <a:tcPr marL="6350" marR="6350" marT="6350" marB="0" anchor="ctr">
                    <a:solidFill>
                      <a:srgbClr val="92D050"/>
                    </a:solidFill>
                  </a:tcPr>
                </a:tc>
                <a:extLst>
                  <a:ext uri="{0D108BD9-81ED-4DB2-BD59-A6C34878D82A}">
                    <a16:rowId xmlns:a16="http://schemas.microsoft.com/office/drawing/2014/main" val="10004"/>
                  </a:ext>
                </a:extLst>
              </a:tr>
              <a:tr h="323170">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7. Percentage of staff satisfied with the extent to which their organisation values their work</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45.9%</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47.7%</a:t>
                      </a:r>
                    </a:p>
                  </a:txBody>
                  <a:tcPr marL="6350" marR="6350" marT="6350" marB="0" anchor="ctr">
                    <a:solidFill>
                      <a:srgbClr val="92D050"/>
                    </a:solidFill>
                  </a:tcPr>
                </a:tc>
                <a:extLst>
                  <a:ext uri="{0D108BD9-81ED-4DB2-BD59-A6C34878D82A}">
                    <a16:rowId xmlns:a16="http://schemas.microsoft.com/office/drawing/2014/main" val="10005"/>
                  </a:ext>
                </a:extLst>
              </a:tr>
              <a:tr h="305216">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60.7%</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59.3%</a:t>
                      </a:r>
                    </a:p>
                  </a:txBody>
                  <a:tcPr marL="6350" marR="6350" marT="6350" marB="0" anchor="ctr">
                    <a:solidFill>
                      <a:srgbClr val="FF0000"/>
                    </a:solidFill>
                  </a:tcPr>
                </a:tc>
                <a:extLst>
                  <a:ext uri="{0D108BD9-81ED-4DB2-BD59-A6C34878D82A}">
                    <a16:rowId xmlns:a16="http://schemas.microsoft.com/office/drawing/2014/main" val="10006"/>
                  </a:ext>
                </a:extLst>
              </a:tr>
              <a:tr h="467171">
                <a:tc>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8- Percentage of staff with a long lasting health condition or illness saying their employer has made reasonable adjustment(s) to enable them to carry out their work.</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81.7%</a:t>
                      </a:r>
                    </a:p>
                  </a:txBody>
                  <a:tcPr marL="6350" marR="6350" marT="6350" marB="0" anchor="ctr">
                    <a:solidFill>
                      <a:srgbClr val="D9D9D9"/>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67435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731BB-E5B9-3763-D61D-516EB0F62D6C}"/>
              </a:ext>
            </a:extLst>
          </p:cNvPr>
          <p:cNvSpPr>
            <a:spLocks noGrp="1"/>
          </p:cNvSpPr>
          <p:nvPr>
            <p:ph type="title"/>
          </p:nvPr>
        </p:nvSpPr>
        <p:spPr>
          <a:xfrm>
            <a:off x="1053327" y="425034"/>
            <a:ext cx="7909698" cy="533538"/>
          </a:xfrm>
        </p:spPr>
        <p:txBody>
          <a:bodyPr/>
          <a:lstStyle/>
          <a:p>
            <a:r>
              <a:rPr lang="en-GB" dirty="0"/>
              <a:t>WDES Indicators 4-9: Staff Survey Questions Continued</a:t>
            </a:r>
          </a:p>
        </p:txBody>
      </p:sp>
      <p:sp>
        <p:nvSpPr>
          <p:cNvPr id="5" name="TextBox 4">
            <a:extLst>
              <a:ext uri="{FF2B5EF4-FFF2-40B4-BE49-F238E27FC236}">
                <a16:creationId xmlns:a16="http://schemas.microsoft.com/office/drawing/2014/main" id="{287B4682-0FBB-4B7B-214F-93B95133BB81}"/>
              </a:ext>
            </a:extLst>
          </p:cNvPr>
          <p:cNvSpPr txBox="1"/>
          <p:nvPr/>
        </p:nvSpPr>
        <p:spPr>
          <a:xfrm>
            <a:off x="352423" y="921285"/>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Percentage of colleagues that said ‘YES’ to the WDES questions in the 2022 Staff Survey and a comparison with the 2021 results </a:t>
            </a:r>
          </a:p>
        </p:txBody>
      </p:sp>
      <p:graphicFrame>
        <p:nvGraphicFramePr>
          <p:cNvPr id="6" name="Table 5">
            <a:extLst>
              <a:ext uri="{FF2B5EF4-FFF2-40B4-BE49-F238E27FC236}">
                <a16:creationId xmlns:a16="http://schemas.microsoft.com/office/drawing/2014/main" id="{14C41532-C0B4-5008-C4C0-EAD28DFA6909}"/>
              </a:ext>
            </a:extLst>
          </p:cNvPr>
          <p:cNvGraphicFramePr>
            <a:graphicFrameLocks noGrp="1"/>
          </p:cNvGraphicFramePr>
          <p:nvPr>
            <p:extLst>
              <p:ext uri="{D42A27DB-BD31-4B8C-83A1-F6EECF244321}">
                <p14:modId xmlns:p14="http://schemas.microsoft.com/office/powerpoint/2010/main" val="2934465749"/>
              </p:ext>
            </p:extLst>
          </p:nvPr>
        </p:nvGraphicFramePr>
        <p:xfrm>
          <a:off x="4749800" y="1961002"/>
          <a:ext cx="3987798" cy="2001230"/>
        </p:xfrm>
        <a:graphic>
          <a:graphicData uri="http://schemas.openxmlformats.org/drawingml/2006/table">
            <a:tbl>
              <a:tblPr>
                <a:tableStyleId>{5C22544A-7EE6-4342-B048-85BDC9FD1C3A}</a:tableStyleId>
              </a:tblPr>
              <a:tblGrid>
                <a:gridCol w="2012950">
                  <a:extLst>
                    <a:ext uri="{9D8B030D-6E8A-4147-A177-3AD203B41FA5}">
                      <a16:colId xmlns:a16="http://schemas.microsoft.com/office/drawing/2014/main" val="20000"/>
                    </a:ext>
                  </a:extLst>
                </a:gridCol>
                <a:gridCol w="857250">
                  <a:extLst>
                    <a:ext uri="{9D8B030D-6E8A-4147-A177-3AD203B41FA5}">
                      <a16:colId xmlns:a16="http://schemas.microsoft.com/office/drawing/2014/main" val="20001"/>
                    </a:ext>
                  </a:extLst>
                </a:gridCol>
                <a:gridCol w="558799">
                  <a:extLst>
                    <a:ext uri="{9D8B030D-6E8A-4147-A177-3AD203B41FA5}">
                      <a16:colId xmlns:a16="http://schemas.microsoft.com/office/drawing/2014/main" val="72490800"/>
                    </a:ext>
                  </a:extLst>
                </a:gridCol>
                <a:gridCol w="558799">
                  <a:extLst>
                    <a:ext uri="{9D8B030D-6E8A-4147-A177-3AD203B41FA5}">
                      <a16:colId xmlns:a16="http://schemas.microsoft.com/office/drawing/2014/main" val="3995171959"/>
                    </a:ext>
                  </a:extLst>
                </a:gridCol>
              </a:tblGrid>
              <a:tr h="490425">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(WDES)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Disability Status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solidFill>
                      <a:srgbClr val="006BB1"/>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204001">
                <a:tc>
                  <a:txBody>
                    <a:bodyPr/>
                    <a:lstStyle/>
                    <a:p>
                      <a:pPr algn="l" rtl="0" fontAlgn="ctr"/>
                      <a:endParaRPr lang="en-GB" sz="9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endParaRPr lang="en-GB" sz="9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2021</a:t>
                      </a:r>
                    </a:p>
                  </a:txBody>
                  <a:tcPr marL="6350" marR="6350" marT="6350" marB="0" anchor="ctr">
                    <a:no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noFill/>
                  </a:tcPr>
                </a:tc>
                <a:extLst>
                  <a:ext uri="{0D108BD9-81ED-4DB2-BD59-A6C34878D82A}">
                    <a16:rowId xmlns:a16="http://schemas.microsoft.com/office/drawing/2014/main" val="3716537449"/>
                  </a:ext>
                </a:extLst>
              </a:tr>
              <a:tr h="319022">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9a. Staff engagement score (0-10)</a:t>
                      </a: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6.6</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6.6</a:t>
                      </a:r>
                    </a:p>
                  </a:txBody>
                  <a:tcPr marL="6350" marR="6350" marT="6350" marB="0" anchor="ctr">
                    <a:solidFill>
                      <a:srgbClr val="FFC000"/>
                    </a:solidFill>
                  </a:tcPr>
                </a:tc>
                <a:extLst>
                  <a:ext uri="{0D108BD9-81ED-4DB2-BD59-A6C34878D82A}">
                    <a16:rowId xmlns:a16="http://schemas.microsoft.com/office/drawing/2014/main" val="10001"/>
                  </a:ext>
                </a:extLst>
              </a:tr>
              <a:tr h="432792">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7.1</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7.0</a:t>
                      </a:r>
                    </a:p>
                  </a:txBody>
                  <a:tcPr marL="6350" marR="6350" marT="6350" marB="0" anchor="ctr">
                    <a:solidFill>
                      <a:srgbClr val="FF0000"/>
                    </a:solidFill>
                  </a:tcPr>
                </a:tc>
                <a:extLst>
                  <a:ext uri="{0D108BD9-81ED-4DB2-BD59-A6C34878D82A}">
                    <a16:rowId xmlns:a16="http://schemas.microsoft.com/office/drawing/2014/main" val="10002"/>
                  </a:ext>
                </a:extLst>
              </a:tr>
              <a:tr h="309671">
                <a:tc>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9b. Has your organisation taken action to facilitate the voices of your disabled staff to be heard? (yes) or (no)</a:t>
                      </a: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9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9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3" name="Content Placeholder 2">
            <a:extLst>
              <a:ext uri="{FF2B5EF4-FFF2-40B4-BE49-F238E27FC236}">
                <a16:creationId xmlns:a16="http://schemas.microsoft.com/office/drawing/2014/main" id="{460E874C-94B4-FEEF-5122-6F858A8AB32A}"/>
              </a:ext>
            </a:extLst>
          </p:cNvPr>
          <p:cNvSpPr>
            <a:spLocks noGrp="1"/>
          </p:cNvSpPr>
          <p:nvPr>
            <p:ph sz="quarter" idx="10"/>
          </p:nvPr>
        </p:nvSpPr>
        <p:spPr>
          <a:xfrm>
            <a:off x="352423" y="1365004"/>
            <a:ext cx="4219577" cy="2776531"/>
          </a:xfrm>
        </p:spPr>
        <p:txBody>
          <a:bodyPr/>
          <a:lstStyle/>
          <a:p>
            <a:pPr marL="0" indent="0">
              <a:buNone/>
            </a:pPr>
            <a:r>
              <a:rPr lang="en-GB" sz="1100" dirty="0">
                <a:solidFill>
                  <a:schemeClr val="tx1"/>
                </a:solidFill>
              </a:rPr>
              <a:t>In 2022/2023, performance against the staff survey indicators has been largely positive with improvements in experience for both disabled and non-disabled colleagues for indicators 4aii, 4aiii, 5 and 6. </a:t>
            </a:r>
          </a:p>
          <a:p>
            <a:pPr marL="0" indent="0">
              <a:buNone/>
            </a:pPr>
            <a:endParaRPr lang="en-GB" sz="1100" dirty="0">
              <a:solidFill>
                <a:schemeClr val="tx1"/>
              </a:solidFill>
            </a:endParaRPr>
          </a:p>
          <a:p>
            <a:pPr marL="0" indent="0">
              <a:buNone/>
            </a:pPr>
            <a:r>
              <a:rPr lang="en-GB" sz="1100" dirty="0">
                <a:solidFill>
                  <a:schemeClr val="tx1"/>
                </a:solidFill>
              </a:rPr>
              <a:t>There has been an increase in negative experiences for non-disabled colleague members for indicators 4ai, 7 and 9a relating to experiencing harassment, bullying and abuse from patients/service users, their relatives or the public in the last 12 months; how much they feel their work is valued by the organisation; and staff engagement. </a:t>
            </a:r>
          </a:p>
          <a:p>
            <a:pPr marL="0" indent="0">
              <a:buNone/>
            </a:pPr>
            <a:endParaRPr lang="en-GB" sz="1100" dirty="0">
              <a:solidFill>
                <a:schemeClr val="tx1"/>
              </a:solidFill>
            </a:endParaRPr>
          </a:p>
          <a:p>
            <a:pPr marL="0" indent="0">
              <a:buNone/>
            </a:pPr>
            <a:r>
              <a:rPr lang="en-GB" sz="1100" dirty="0">
                <a:solidFill>
                  <a:schemeClr val="tx1"/>
                </a:solidFill>
              </a:rPr>
              <a:t>Unfortunately, there has been a reduction in the number of disabled colleagues reporting harassment, bullying or abuse, as shown in indicator 4b. However, there are still more disabled colleagues reporting this on than non-disabled colleagues.</a:t>
            </a:r>
          </a:p>
          <a:p>
            <a:pPr marL="0" indent="0">
              <a:buNone/>
            </a:pPr>
            <a:endParaRPr lang="en-GB" sz="1100" dirty="0">
              <a:solidFill>
                <a:schemeClr val="tx1"/>
              </a:solidFill>
            </a:endParaRPr>
          </a:p>
          <a:p>
            <a:pPr marL="0" indent="0">
              <a:buNone/>
            </a:pPr>
            <a:r>
              <a:rPr lang="en-GB" sz="1100" dirty="0">
                <a:solidFill>
                  <a:schemeClr val="tx1"/>
                </a:solidFill>
              </a:rPr>
              <a:t>Overall, while colleague experience has improved, disabled colleagues have a worse experience than non-disabled colleagues for all indicators, except indicator 4b where reporting is higher for disabled staff.</a:t>
            </a:r>
          </a:p>
        </p:txBody>
      </p:sp>
    </p:spTree>
    <p:extLst>
      <p:ext uri="{BB962C8B-B14F-4D97-AF65-F5344CB8AC3E}">
        <p14:creationId xmlns:p14="http://schemas.microsoft.com/office/powerpoint/2010/main" val="2810098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5C452-18B7-8FE1-8538-0FEDB2317A85}"/>
              </a:ext>
            </a:extLst>
          </p:cNvPr>
          <p:cNvSpPr>
            <a:spLocks noGrp="1"/>
          </p:cNvSpPr>
          <p:nvPr>
            <p:ph type="title"/>
          </p:nvPr>
        </p:nvSpPr>
        <p:spPr/>
        <p:txBody>
          <a:bodyPr/>
          <a:lstStyle/>
          <a:p>
            <a:r>
              <a:rPr lang="en-GB" dirty="0"/>
              <a:t>WDES Indicator 10: Board Member Representation</a:t>
            </a:r>
          </a:p>
        </p:txBody>
      </p:sp>
      <p:sp>
        <p:nvSpPr>
          <p:cNvPr id="5" name="Rectangle 4">
            <a:extLst>
              <a:ext uri="{FF2B5EF4-FFF2-40B4-BE49-F238E27FC236}">
                <a16:creationId xmlns:a16="http://schemas.microsoft.com/office/drawing/2014/main" id="{48508477-C678-CF66-B5CE-1469CC55DFF4}"/>
              </a:ext>
            </a:extLst>
          </p:cNvPr>
          <p:cNvSpPr/>
          <p:nvPr/>
        </p:nvSpPr>
        <p:spPr>
          <a:xfrm>
            <a:off x="352424" y="981790"/>
            <a:ext cx="8385176" cy="276999"/>
          </a:xfrm>
          <a:prstGeom prst="rect">
            <a:avLst/>
          </a:prstGeom>
          <a:solidFill>
            <a:srgbClr val="006BB1"/>
          </a:solidFill>
          <a:ln>
            <a:solidFill>
              <a:schemeClr val="bg1"/>
            </a:solidFill>
          </a:ln>
        </p:spPr>
        <p:txBody>
          <a:bodyPr wrap="square">
            <a:spAutoFit/>
          </a:bodyPr>
          <a:lstStyle/>
          <a:p>
            <a:r>
              <a:rPr lang="en-GB" sz="1200" dirty="0">
                <a:solidFill>
                  <a:schemeClr val="bg1"/>
                </a:solidFill>
                <a:latin typeface="Arial" panose="020B0604020202020204" pitchFamily="34" charset="0"/>
              </a:rPr>
              <a:t>Percentage difference between the organisations’ Board (Exec) membership and its overall workforce </a:t>
            </a:r>
            <a:endParaRPr lang="en-GB" sz="1200" dirty="0">
              <a:solidFill>
                <a:srgbClr val="000000"/>
              </a:solidFill>
              <a:latin typeface="Arial" panose="020B0604020202020204" pitchFamily="34" charset="0"/>
            </a:endParaRPr>
          </a:p>
        </p:txBody>
      </p:sp>
      <p:graphicFrame>
        <p:nvGraphicFramePr>
          <p:cNvPr id="6" name="Table 5">
            <a:extLst>
              <a:ext uri="{FF2B5EF4-FFF2-40B4-BE49-F238E27FC236}">
                <a16:creationId xmlns:a16="http://schemas.microsoft.com/office/drawing/2014/main" id="{58530816-E461-DB6F-7A6B-44E0528ECDE5}"/>
              </a:ext>
            </a:extLst>
          </p:cNvPr>
          <p:cNvGraphicFramePr>
            <a:graphicFrameLocks/>
          </p:cNvGraphicFramePr>
          <p:nvPr>
            <p:extLst>
              <p:ext uri="{D42A27DB-BD31-4B8C-83A1-F6EECF244321}">
                <p14:modId xmlns:p14="http://schemas.microsoft.com/office/powerpoint/2010/main" val="3726213851"/>
              </p:ext>
            </p:extLst>
          </p:nvPr>
        </p:nvGraphicFramePr>
        <p:xfrm>
          <a:off x="360045" y="1406737"/>
          <a:ext cx="3830955" cy="1077384"/>
        </p:xfrm>
        <a:graphic>
          <a:graphicData uri="http://schemas.openxmlformats.org/drawingml/2006/table">
            <a:tbl>
              <a:tblPr firstRow="1" bandRow="1">
                <a:tableStyleId>{5C22544A-7EE6-4342-B048-85BDC9FD1C3A}</a:tableStyleId>
              </a:tblPr>
              <a:tblGrid>
                <a:gridCol w="800047">
                  <a:extLst>
                    <a:ext uri="{9D8B030D-6E8A-4147-A177-3AD203B41FA5}">
                      <a16:colId xmlns:a16="http://schemas.microsoft.com/office/drawing/2014/main" val="4018372398"/>
                    </a:ext>
                  </a:extLst>
                </a:gridCol>
                <a:gridCol w="761059">
                  <a:extLst>
                    <a:ext uri="{9D8B030D-6E8A-4147-A177-3AD203B41FA5}">
                      <a16:colId xmlns:a16="http://schemas.microsoft.com/office/drawing/2014/main" val="57230880"/>
                    </a:ext>
                  </a:extLst>
                </a:gridCol>
                <a:gridCol w="943969">
                  <a:extLst>
                    <a:ext uri="{9D8B030D-6E8A-4147-A177-3AD203B41FA5}">
                      <a16:colId xmlns:a16="http://schemas.microsoft.com/office/drawing/2014/main" val="1202658500"/>
                    </a:ext>
                  </a:extLst>
                </a:gridCol>
                <a:gridCol w="853440">
                  <a:extLst>
                    <a:ext uri="{9D8B030D-6E8A-4147-A177-3AD203B41FA5}">
                      <a16:colId xmlns:a16="http://schemas.microsoft.com/office/drawing/2014/main" val="2291831041"/>
                    </a:ext>
                  </a:extLst>
                </a:gridCol>
                <a:gridCol w="472440">
                  <a:extLst>
                    <a:ext uri="{9D8B030D-6E8A-4147-A177-3AD203B41FA5}">
                      <a16:colId xmlns:a16="http://schemas.microsoft.com/office/drawing/2014/main" val="3614247211"/>
                    </a:ext>
                  </a:extLst>
                </a:gridCol>
              </a:tblGrid>
              <a:tr h="260224">
                <a:tc gridSpan="5">
                  <a:txBody>
                    <a:bodyPr/>
                    <a:lstStyle/>
                    <a:p>
                      <a:pPr algn="ctr"/>
                      <a:r>
                        <a:rPr lang="en-GB" sz="900" b="1" dirty="0">
                          <a:solidFill>
                            <a:schemeClr val="bg1"/>
                          </a:solidFill>
                          <a:latin typeface="Arial" panose="020B0604020202020204" pitchFamily="34" charset="0"/>
                          <a:cs typeface="Arial" panose="020B0604020202020204" pitchFamily="34" charset="0"/>
                        </a:rPr>
                        <a:t>Board (Exec and Non-Exec) Membership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pPr algn="ctr"/>
                      <a:endParaRPr lang="en-GB" dirty="0"/>
                    </a:p>
                  </a:txBody>
                  <a:tcPr/>
                </a:tc>
                <a:extLst>
                  <a:ext uri="{0D108BD9-81ED-4DB2-BD59-A6C34878D82A}">
                    <a16:rowId xmlns:a16="http://schemas.microsoft.com/office/drawing/2014/main" val="701900072"/>
                  </a:ext>
                </a:extLst>
              </a:tr>
              <a:tr h="296712">
                <a:tc>
                  <a:txBody>
                    <a:bodyPr/>
                    <a:lstStyle/>
                    <a:p>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Non-Disabled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extLst>
                  <a:ext uri="{0D108BD9-81ED-4DB2-BD59-A6C34878D82A}">
                    <a16:rowId xmlns:a16="http://schemas.microsoft.com/office/drawing/2014/main" val="1387557434"/>
                  </a:ext>
                </a:extLst>
              </a:tr>
              <a:tr h="260224">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4258071"/>
                  </a:ext>
                </a:extLst>
              </a:tr>
              <a:tr h="260224">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62.5%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25.0%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6835586"/>
                  </a:ext>
                </a:extLst>
              </a:tr>
            </a:tbl>
          </a:graphicData>
        </a:graphic>
      </p:graphicFrame>
      <p:graphicFrame>
        <p:nvGraphicFramePr>
          <p:cNvPr id="7" name="Table 6">
            <a:extLst>
              <a:ext uri="{FF2B5EF4-FFF2-40B4-BE49-F238E27FC236}">
                <a16:creationId xmlns:a16="http://schemas.microsoft.com/office/drawing/2014/main" id="{88DF0D7A-6113-3273-050E-F2CEAD705E98}"/>
              </a:ext>
            </a:extLst>
          </p:cNvPr>
          <p:cNvGraphicFramePr>
            <a:graphicFrameLocks noGrp="1"/>
          </p:cNvGraphicFramePr>
          <p:nvPr>
            <p:extLst>
              <p:ext uri="{D42A27DB-BD31-4B8C-83A1-F6EECF244321}">
                <p14:modId xmlns:p14="http://schemas.microsoft.com/office/powerpoint/2010/main" val="514221850"/>
              </p:ext>
            </p:extLst>
          </p:nvPr>
        </p:nvGraphicFramePr>
        <p:xfrm>
          <a:off x="352425" y="2659380"/>
          <a:ext cx="3838577" cy="1077384"/>
        </p:xfrm>
        <a:graphic>
          <a:graphicData uri="http://schemas.openxmlformats.org/drawingml/2006/table">
            <a:tbl>
              <a:tblPr firstRow="1" bandRow="1">
                <a:tableStyleId>{5C22544A-7EE6-4342-B048-85BDC9FD1C3A}</a:tableStyleId>
              </a:tblPr>
              <a:tblGrid>
                <a:gridCol w="799916">
                  <a:extLst>
                    <a:ext uri="{9D8B030D-6E8A-4147-A177-3AD203B41FA5}">
                      <a16:colId xmlns:a16="http://schemas.microsoft.com/office/drawing/2014/main" val="1152269424"/>
                    </a:ext>
                  </a:extLst>
                </a:gridCol>
                <a:gridCol w="764296">
                  <a:extLst>
                    <a:ext uri="{9D8B030D-6E8A-4147-A177-3AD203B41FA5}">
                      <a16:colId xmlns:a16="http://schemas.microsoft.com/office/drawing/2014/main" val="628533081"/>
                    </a:ext>
                  </a:extLst>
                </a:gridCol>
                <a:gridCol w="994203">
                  <a:extLst>
                    <a:ext uri="{9D8B030D-6E8A-4147-A177-3AD203B41FA5}">
                      <a16:colId xmlns:a16="http://schemas.microsoft.com/office/drawing/2014/main" val="3889865855"/>
                    </a:ext>
                  </a:extLst>
                </a:gridCol>
                <a:gridCol w="822960">
                  <a:extLst>
                    <a:ext uri="{9D8B030D-6E8A-4147-A177-3AD203B41FA5}">
                      <a16:colId xmlns:a16="http://schemas.microsoft.com/office/drawing/2014/main" val="2361361286"/>
                    </a:ext>
                  </a:extLst>
                </a:gridCol>
                <a:gridCol w="457202">
                  <a:extLst>
                    <a:ext uri="{9D8B030D-6E8A-4147-A177-3AD203B41FA5}">
                      <a16:colId xmlns:a16="http://schemas.microsoft.com/office/drawing/2014/main" val="2557872183"/>
                    </a:ext>
                  </a:extLst>
                </a:gridCol>
              </a:tblGrid>
              <a:tr h="269346">
                <a:tc gridSpan="5">
                  <a:txBody>
                    <a:bodyPr/>
                    <a:lstStyle/>
                    <a:p>
                      <a:pPr algn="ctr"/>
                      <a:r>
                        <a:rPr lang="en-GB" sz="900" b="1" dirty="0">
                          <a:solidFill>
                            <a:schemeClr val="bg1"/>
                          </a:solidFill>
                          <a:latin typeface="Arial" panose="020B0604020202020204" pitchFamily="34" charset="0"/>
                          <a:cs typeface="Arial" panose="020B0604020202020204" pitchFamily="34" charset="0"/>
                        </a:rPr>
                        <a:t>Number of Colleagues in the Workforce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pPr algn="ctr"/>
                      <a:endParaRPr lang="en-GB" dirty="0"/>
                    </a:p>
                  </a:txBody>
                  <a:tcPr/>
                </a:tc>
                <a:extLst>
                  <a:ext uri="{0D108BD9-81ED-4DB2-BD59-A6C34878D82A}">
                    <a16:rowId xmlns:a16="http://schemas.microsoft.com/office/drawing/2014/main" val="3677697852"/>
                  </a:ext>
                </a:extLst>
              </a:tr>
              <a:tr h="269346">
                <a:tc>
                  <a:txBody>
                    <a:bodyPr/>
                    <a:lstStyle/>
                    <a:p>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Non-Disabled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extLst>
                  <a:ext uri="{0D108BD9-81ED-4DB2-BD59-A6C34878D82A}">
                    <a16:rowId xmlns:a16="http://schemas.microsoft.com/office/drawing/2014/main" val="503983644"/>
                  </a:ext>
                </a:extLst>
              </a:tr>
              <a:tr h="269346">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189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1630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159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1978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0037313"/>
                  </a:ext>
                </a:extLst>
              </a:tr>
              <a:tr h="269346">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BB1"/>
                    </a:solidFill>
                  </a:tcPr>
                </a:tc>
                <a:tc>
                  <a:txBody>
                    <a:bodyPr/>
                    <a:lstStyle/>
                    <a:p>
                      <a:pPr algn="ctr"/>
                      <a:r>
                        <a:rPr lang="en-GB" sz="900" dirty="0">
                          <a:latin typeface="Arial" panose="020B0604020202020204" pitchFamily="34" charset="0"/>
                          <a:cs typeface="Arial" panose="020B0604020202020204" pitchFamily="34" charset="0"/>
                        </a:rPr>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82.4%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900" dirty="0">
                          <a:latin typeface="Arial" panose="020B0604020202020204" pitchFamily="34" charset="0"/>
                          <a:cs typeface="Arial" panose="020B0604020202020204" pitchFamily="34" charset="0"/>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8504918"/>
                  </a:ext>
                </a:extLst>
              </a:tr>
            </a:tbl>
          </a:graphicData>
        </a:graphic>
      </p:graphicFrame>
      <p:sp>
        <p:nvSpPr>
          <p:cNvPr id="3" name="TextBox 2">
            <a:extLst>
              <a:ext uri="{FF2B5EF4-FFF2-40B4-BE49-F238E27FC236}">
                <a16:creationId xmlns:a16="http://schemas.microsoft.com/office/drawing/2014/main" id="{36D5521A-9953-51F9-EE9A-4FC221C1D83C}"/>
              </a:ext>
            </a:extLst>
          </p:cNvPr>
          <p:cNvSpPr txBox="1"/>
          <p:nvPr/>
        </p:nvSpPr>
        <p:spPr>
          <a:xfrm>
            <a:off x="4453254" y="2014761"/>
            <a:ext cx="4330701" cy="938719"/>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The data indicates that the number of disabled colleagues on the Board (Exec Team) is largely representative of the disability demographics in the workforce. However, there is a higher percentage of Board Members who have chosen not to share their disability status than there are in the workforce.</a:t>
            </a:r>
          </a:p>
        </p:txBody>
      </p:sp>
    </p:spTree>
    <p:extLst>
      <p:ext uri="{BB962C8B-B14F-4D97-AF65-F5344CB8AC3E}">
        <p14:creationId xmlns:p14="http://schemas.microsoft.com/office/powerpoint/2010/main" val="3099605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54FE-037A-6F4F-37F3-50A8C65D24B7}"/>
              </a:ext>
            </a:extLst>
          </p:cNvPr>
          <p:cNvSpPr>
            <a:spLocks noGrp="1"/>
          </p:cNvSpPr>
          <p:nvPr>
            <p:ph type="ctrTitle"/>
          </p:nvPr>
        </p:nvSpPr>
        <p:spPr/>
        <p:txBody>
          <a:bodyPr/>
          <a:lstStyle/>
          <a:p>
            <a:r>
              <a:rPr lang="en-GB" dirty="0"/>
              <a:t>Summary and Next Steps</a:t>
            </a:r>
          </a:p>
        </p:txBody>
      </p:sp>
    </p:spTree>
    <p:extLst>
      <p:ext uri="{BB962C8B-B14F-4D97-AF65-F5344CB8AC3E}">
        <p14:creationId xmlns:p14="http://schemas.microsoft.com/office/powerpoint/2010/main" val="3005012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3EE5-1F11-9E2E-D68B-CBFBC96FCD70}"/>
              </a:ext>
            </a:extLst>
          </p:cNvPr>
          <p:cNvSpPr>
            <a:spLocks noGrp="1"/>
          </p:cNvSpPr>
          <p:nvPr>
            <p:ph type="title"/>
          </p:nvPr>
        </p:nvSpPr>
        <p:spPr/>
        <p:txBody>
          <a:bodyPr/>
          <a:lstStyle/>
          <a:p>
            <a:r>
              <a:rPr lang="en-GB" dirty="0"/>
              <a:t>What we have done well</a:t>
            </a:r>
          </a:p>
        </p:txBody>
      </p:sp>
      <p:sp>
        <p:nvSpPr>
          <p:cNvPr id="3" name="Content Placeholder 2">
            <a:extLst>
              <a:ext uri="{FF2B5EF4-FFF2-40B4-BE49-F238E27FC236}">
                <a16:creationId xmlns:a16="http://schemas.microsoft.com/office/drawing/2014/main" id="{6A99B05F-B477-0CC9-90B4-924C3D6A594A}"/>
              </a:ext>
            </a:extLst>
          </p:cNvPr>
          <p:cNvSpPr>
            <a:spLocks noGrp="1"/>
          </p:cNvSpPr>
          <p:nvPr>
            <p:ph sz="quarter" idx="10"/>
          </p:nvPr>
        </p:nvSpPr>
        <p:spPr>
          <a:xfrm>
            <a:off x="352424" y="1004821"/>
            <a:ext cx="8385175" cy="3044958"/>
          </a:xfrm>
        </p:spPr>
        <p:txBody>
          <a:bodyPr/>
          <a:lstStyle/>
          <a:p>
            <a:pPr>
              <a:spcBef>
                <a:spcPts val="1800"/>
              </a:spcBef>
            </a:pPr>
            <a:r>
              <a:rPr lang="en-GB" sz="1400" dirty="0"/>
              <a:t>It can be seen that 9.6% of our workforce identify as having a disability or long-term illness. While this is less than the current population of disabled people in England and Wales, which is estimated at 17.8% (2021 Census), NECS are the joint 5</a:t>
            </a:r>
            <a:r>
              <a:rPr lang="en-GB" sz="1400" baseline="30000" dirty="0"/>
              <a:t>th</a:t>
            </a:r>
            <a:r>
              <a:rPr lang="en-GB" sz="1400" dirty="0"/>
              <a:t> organisation with the highest number of disabled staff within the workforce across England</a:t>
            </a:r>
          </a:p>
          <a:p>
            <a:pPr>
              <a:spcBef>
                <a:spcPts val="1800"/>
              </a:spcBef>
            </a:pPr>
            <a:r>
              <a:rPr lang="en-GB" sz="1400" dirty="0"/>
              <a:t>A good range for the relative likelihood of an applicant’s appointment from shortlisting is between 0.85 and 1.5. We fall just outside this, with a relative likelihood of 0.82, indicating that disabled applicants are slightly more likely to be appointed from shortlisting than non-disabled applicants. While the ideal aim is to achieve a relative likelihood of 1, where disabled and non-disabled applicants have an equal likelihood of appointment, we are doing better than organisations who are less likely to appoint disabled applicants</a:t>
            </a:r>
          </a:p>
          <a:p>
            <a:pPr>
              <a:spcBef>
                <a:spcPts val="1800"/>
              </a:spcBef>
            </a:pPr>
            <a:r>
              <a:rPr lang="en-GB" sz="1400" dirty="0"/>
              <a:t>No colleagues have entered the formal capability process on the grounds of ill health across 2021/23</a:t>
            </a:r>
          </a:p>
          <a:p>
            <a:pPr>
              <a:spcBef>
                <a:spcPts val="1800"/>
              </a:spcBef>
            </a:pPr>
            <a:r>
              <a:rPr lang="en-GB" sz="1400" dirty="0"/>
              <a:t>There has been a reduction in the percentage of disabled colleagues experiencing harassment, bullying and abuse from patients/service users, relatives, members of the public, managers and colleagues over the last 12 months</a:t>
            </a:r>
          </a:p>
        </p:txBody>
      </p:sp>
    </p:spTree>
    <p:extLst>
      <p:ext uri="{BB962C8B-B14F-4D97-AF65-F5344CB8AC3E}">
        <p14:creationId xmlns:p14="http://schemas.microsoft.com/office/powerpoint/2010/main" val="2118860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3EE5-1F11-9E2E-D68B-CBFBC96FCD70}"/>
              </a:ext>
            </a:extLst>
          </p:cNvPr>
          <p:cNvSpPr>
            <a:spLocks noGrp="1"/>
          </p:cNvSpPr>
          <p:nvPr>
            <p:ph type="title"/>
          </p:nvPr>
        </p:nvSpPr>
        <p:spPr/>
        <p:txBody>
          <a:bodyPr/>
          <a:lstStyle/>
          <a:p>
            <a:r>
              <a:rPr lang="en-GB" dirty="0"/>
              <a:t>What we have done well</a:t>
            </a:r>
          </a:p>
        </p:txBody>
      </p:sp>
      <p:sp>
        <p:nvSpPr>
          <p:cNvPr id="3" name="Content Placeholder 2">
            <a:extLst>
              <a:ext uri="{FF2B5EF4-FFF2-40B4-BE49-F238E27FC236}">
                <a16:creationId xmlns:a16="http://schemas.microsoft.com/office/drawing/2014/main" id="{6A99B05F-B477-0CC9-90B4-924C3D6A594A}"/>
              </a:ext>
            </a:extLst>
          </p:cNvPr>
          <p:cNvSpPr>
            <a:spLocks noGrp="1"/>
          </p:cNvSpPr>
          <p:nvPr>
            <p:ph sz="quarter" idx="10"/>
          </p:nvPr>
        </p:nvSpPr>
        <p:spPr>
          <a:xfrm>
            <a:off x="352424" y="1004821"/>
            <a:ext cx="8385175" cy="3044958"/>
          </a:xfrm>
        </p:spPr>
        <p:txBody>
          <a:bodyPr/>
          <a:lstStyle/>
          <a:p>
            <a:pPr>
              <a:spcBef>
                <a:spcPts val="1800"/>
              </a:spcBef>
            </a:pPr>
            <a:r>
              <a:rPr lang="en-GB" sz="1400" dirty="0"/>
              <a:t>There has also been a reduction in the number of disabled colleagues experiencing presenteeism and pressure to work despite feeling unwell. There have been increases in the number disabled colleagues believing the organisation offers equal opportunities and in the number of disabled colleagues feeling their work is valued by the organisation</a:t>
            </a:r>
          </a:p>
          <a:p>
            <a:pPr>
              <a:spcBef>
                <a:spcPts val="1800"/>
              </a:spcBef>
            </a:pPr>
            <a:r>
              <a:rPr lang="en-GB" sz="1400" dirty="0"/>
              <a:t>In terms of the Executive Team, the number of disabled members (12.5%) are largely comparable to the percentage of disabled colleagues in the workforce (9.6%)</a:t>
            </a:r>
          </a:p>
        </p:txBody>
      </p:sp>
    </p:spTree>
    <p:extLst>
      <p:ext uri="{BB962C8B-B14F-4D97-AF65-F5344CB8AC3E}">
        <p14:creationId xmlns:p14="http://schemas.microsoft.com/office/powerpoint/2010/main" val="2544464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312E8-562C-D576-003E-421C412022CB}"/>
              </a:ext>
            </a:extLst>
          </p:cNvPr>
          <p:cNvSpPr>
            <a:spLocks noGrp="1"/>
          </p:cNvSpPr>
          <p:nvPr>
            <p:ph type="title"/>
          </p:nvPr>
        </p:nvSpPr>
        <p:spPr/>
        <p:txBody>
          <a:bodyPr/>
          <a:lstStyle/>
          <a:p>
            <a:r>
              <a:rPr lang="en-GB" dirty="0"/>
              <a:t>Where we need to improve</a:t>
            </a:r>
          </a:p>
        </p:txBody>
      </p:sp>
      <p:sp>
        <p:nvSpPr>
          <p:cNvPr id="3" name="Content Placeholder 2">
            <a:extLst>
              <a:ext uri="{FF2B5EF4-FFF2-40B4-BE49-F238E27FC236}">
                <a16:creationId xmlns:a16="http://schemas.microsoft.com/office/drawing/2014/main" id="{7971FBBE-1DCE-15BE-325E-A4353D101141}"/>
              </a:ext>
            </a:extLst>
          </p:cNvPr>
          <p:cNvSpPr>
            <a:spLocks noGrp="1"/>
          </p:cNvSpPr>
          <p:nvPr>
            <p:ph sz="quarter" idx="10"/>
          </p:nvPr>
        </p:nvSpPr>
        <p:spPr>
          <a:xfrm>
            <a:off x="352424" y="927781"/>
            <a:ext cx="8385175" cy="3044958"/>
          </a:xfrm>
        </p:spPr>
        <p:txBody>
          <a:bodyPr/>
          <a:lstStyle/>
          <a:p>
            <a:pPr>
              <a:spcBef>
                <a:spcPts val="1800"/>
              </a:spcBef>
            </a:pPr>
            <a:r>
              <a:rPr lang="en-GB" sz="1400" dirty="0"/>
              <a:t>While the greatest number of disabled colleagues fall within bands 5-7 (108 disabled colleagues), the numbers of disabled colleagues are significantly lower for bands 8a-8b (16 disabled colleagues) and  8c-VSM (11 disabled colleagues)</a:t>
            </a:r>
          </a:p>
          <a:p>
            <a:pPr>
              <a:spcBef>
                <a:spcPts val="1800"/>
              </a:spcBef>
            </a:pPr>
            <a:r>
              <a:rPr lang="en-GB" sz="1400" dirty="0"/>
              <a:t>In terms of recruitment, the number of applications received from non-disabled applicants is higher than those received from disabled applicants. In addition, </a:t>
            </a:r>
            <a:r>
              <a:rPr lang="en-GB" sz="1400" dirty="0">
                <a:latin typeface="Arial" panose="020B0604020202020204" pitchFamily="34" charset="0"/>
                <a:cs typeface="Arial" panose="020B0604020202020204" pitchFamily="34" charset="0"/>
              </a:rPr>
              <a:t>more non-disabled applicants are shortlisted than disabled applicants</a:t>
            </a:r>
          </a:p>
          <a:p>
            <a:pPr>
              <a:spcBef>
                <a:spcPts val="1800"/>
              </a:spcBef>
            </a:pPr>
            <a:r>
              <a:rPr lang="en-GB" sz="1400" dirty="0"/>
              <a:t>Sixteen colleagues have entered a formal capability </a:t>
            </a:r>
            <a:r>
              <a:rPr lang="en-GB" sz="1400" dirty="0">
                <a:solidFill>
                  <a:schemeClr val="tx1"/>
                </a:solidFill>
              </a:rPr>
              <a:t>process over the last two years</a:t>
            </a:r>
            <a:r>
              <a:rPr lang="en-GB" sz="1400" dirty="0"/>
              <a:t>.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Analysis of the data </a:t>
            </a:r>
            <a:r>
              <a:rPr lang="en-GB" sz="1400" dirty="0">
                <a:solidFill>
                  <a:prstClr val="black"/>
                </a:solidFill>
              </a:rPr>
              <a:t>shows that disabled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colleagues are </a:t>
            </a:r>
            <a:r>
              <a:rPr lang="en-GB" sz="1400" dirty="0">
                <a:solidFill>
                  <a:prstClr val="black"/>
                </a:solidFill>
              </a:rPr>
              <a:t>1.33</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times more likely to enter a disciplinary process than their non-disabled counterparts</a:t>
            </a:r>
          </a:p>
          <a:p>
            <a:pPr>
              <a:spcBef>
                <a:spcPts val="1800"/>
              </a:spcBef>
            </a:pPr>
            <a:r>
              <a:rPr lang="en-GB" sz="1400" dirty="0"/>
              <a:t>There has been an increase in negative experiences for non-disabled colleagues for indicators 4ai, 7 and 9a relating to experiencing harassment, bullying and abuse from patients/service users, their relatives or the public in the last 12 months; how much they feel their work is valued by the organisation; and staff engagement. Additionally, disabled colleagues have also had an increase in negative experiences for indicator 4b, relating to reporting of harassment, bullying or abuse. While colleague experience has improved overall, disabled colleagues have a worse experience than colleagues who are non-disabled for all indicators except indicator 4b</a:t>
            </a:r>
          </a:p>
          <a:p>
            <a:pPr>
              <a:spcBef>
                <a:spcPts val="1800"/>
              </a:spcBef>
            </a:pPr>
            <a:endParaRPr lang="en-GB" sz="1400" dirty="0"/>
          </a:p>
          <a:p>
            <a:pPr>
              <a:spcBef>
                <a:spcPts val="1800"/>
              </a:spcBef>
            </a:pPr>
            <a:endParaRPr lang="en-GB" sz="1400" dirty="0"/>
          </a:p>
        </p:txBody>
      </p:sp>
    </p:spTree>
    <p:extLst>
      <p:ext uri="{BB962C8B-B14F-4D97-AF65-F5344CB8AC3E}">
        <p14:creationId xmlns:p14="http://schemas.microsoft.com/office/powerpoint/2010/main" val="2015555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312E8-562C-D576-003E-421C412022CB}"/>
              </a:ext>
            </a:extLst>
          </p:cNvPr>
          <p:cNvSpPr>
            <a:spLocks noGrp="1"/>
          </p:cNvSpPr>
          <p:nvPr>
            <p:ph type="title"/>
          </p:nvPr>
        </p:nvSpPr>
        <p:spPr/>
        <p:txBody>
          <a:bodyPr/>
          <a:lstStyle/>
          <a:p>
            <a:r>
              <a:rPr lang="en-GB" dirty="0"/>
              <a:t>Where we need to improve</a:t>
            </a:r>
          </a:p>
        </p:txBody>
      </p:sp>
      <p:sp>
        <p:nvSpPr>
          <p:cNvPr id="3" name="Content Placeholder 2">
            <a:extLst>
              <a:ext uri="{FF2B5EF4-FFF2-40B4-BE49-F238E27FC236}">
                <a16:creationId xmlns:a16="http://schemas.microsoft.com/office/drawing/2014/main" id="{7971FBBE-1DCE-15BE-325E-A4353D101141}"/>
              </a:ext>
            </a:extLst>
          </p:cNvPr>
          <p:cNvSpPr>
            <a:spLocks noGrp="1"/>
          </p:cNvSpPr>
          <p:nvPr>
            <p:ph sz="quarter" idx="10"/>
          </p:nvPr>
        </p:nvSpPr>
        <p:spPr>
          <a:xfrm>
            <a:off x="352424" y="1049271"/>
            <a:ext cx="8385175" cy="3044958"/>
          </a:xfrm>
        </p:spPr>
        <p:txBody>
          <a:bodyPr/>
          <a:lstStyle/>
          <a:p>
            <a:pPr>
              <a:spcBef>
                <a:spcPts val="1800"/>
              </a:spcBef>
            </a:pPr>
            <a:r>
              <a:rPr lang="en-GB" sz="1400" dirty="0"/>
              <a:t>In terms of disclosure rates, 8% of the workforce have chosen not to share their disability status. Additionally, 1</a:t>
            </a:r>
            <a:r>
              <a:rPr lang="en-GB" sz="1400" dirty="0">
                <a:latin typeface="Arial" panose="020B0604020202020204" pitchFamily="34" charset="0"/>
                <a:cs typeface="Arial" panose="020B0604020202020204" pitchFamily="34" charset="0"/>
              </a:rPr>
              <a:t>2.5% of Board Members (2 people) have chosen not to share their disability status. Therefore, less Board Members are disclosing their disability status than colleagues </a:t>
            </a:r>
            <a:r>
              <a:rPr lang="en-GB" sz="1400" dirty="0"/>
              <a:t>in </a:t>
            </a:r>
            <a:r>
              <a:rPr lang="en-GB" sz="1400" dirty="0">
                <a:latin typeface="Arial" panose="020B0604020202020204" pitchFamily="34" charset="0"/>
                <a:cs typeface="Arial" panose="020B0604020202020204" pitchFamily="34" charset="0"/>
              </a:rPr>
              <a:t>the workforce </a:t>
            </a:r>
          </a:p>
          <a:p>
            <a:pPr>
              <a:spcBef>
                <a:spcPts val="1800"/>
              </a:spcBef>
            </a:pPr>
            <a:r>
              <a:rPr lang="en-GB" sz="1400" dirty="0"/>
              <a:t>ESR disclosure rates need to be improved across the organisation. </a:t>
            </a:r>
            <a:r>
              <a:rPr lang="en-GB" sz="1400" dirty="0">
                <a:latin typeface="Arial" panose="020B0604020202020204" pitchFamily="34" charset="0"/>
                <a:cs typeface="Arial" panose="020B0604020202020204" pitchFamily="34" charset="0"/>
              </a:rPr>
              <a:t>Colleague reluctance to share demographic information </a:t>
            </a:r>
            <a:r>
              <a:rPr lang="en-GB" sz="1400" dirty="0"/>
              <a:t>can relate to their level of </a:t>
            </a:r>
            <a:r>
              <a:rPr lang="en-GB" sz="1400" dirty="0">
                <a:latin typeface="Arial" panose="020B0604020202020204" pitchFamily="34" charset="0"/>
                <a:cs typeface="Arial" panose="020B0604020202020204" pitchFamily="34" charset="0"/>
              </a:rPr>
              <a:t>trust in an organisation and psychological safety</a:t>
            </a:r>
          </a:p>
          <a:p>
            <a:pPr>
              <a:spcBef>
                <a:spcPts val="1800"/>
              </a:spcBef>
            </a:pPr>
            <a:r>
              <a:rPr lang="en-GB" sz="1400" dirty="0"/>
              <a:t>An action plan has been developed to tackle the issues highlighted and to improve inclusion throughout the organisation. This relates to all protected characteristics and aims to improve colleague experience</a:t>
            </a:r>
          </a:p>
        </p:txBody>
      </p:sp>
    </p:spTree>
    <p:extLst>
      <p:ext uri="{BB962C8B-B14F-4D97-AF65-F5344CB8AC3E}">
        <p14:creationId xmlns:p14="http://schemas.microsoft.com/office/powerpoint/2010/main" val="1354499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8BD7E8B1-0F07-7180-20C5-4747816B0289}"/>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t>Inclusion and Equality Strategy 2023</a:t>
            </a:r>
          </a:p>
        </p:txBody>
      </p:sp>
      <p:pic>
        <p:nvPicPr>
          <p:cNvPr id="18435" name="Content Placeholder 5">
            <a:extLst>
              <a:ext uri="{FF2B5EF4-FFF2-40B4-BE49-F238E27FC236}">
                <a16:creationId xmlns:a16="http://schemas.microsoft.com/office/drawing/2014/main" id="{F1B341D8-5432-A242-C1A4-BD462A7DEEE9}"/>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762000" y="998538"/>
            <a:ext cx="7594600" cy="3719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lIns="0" tIns="0" rIns="0" bIns="0" anchor="t" anchorCtr="0">
        <a:normAutofit/>
      </a:bodyPr>
      <a:lstStyle>
        <a:defPPr>
          <a:defRPr sz="3200" b="0" i="0" dirty="0" smtClean="0">
            <a:solidFill>
              <a:srgbClr val="FFFFFF"/>
            </a:solidFill>
            <a:latin typeface="BL Frutiger Black"/>
            <a:cs typeface="BL Frutiger Black"/>
          </a:defRPr>
        </a:defPPr>
      </a:lstStyle>
    </a:txDef>
  </a:objectDefaults>
  <a:extraClrSchemeLst/>
  <a:extLst>
    <a:ext uri="{05A4C25C-085E-4340-85A3-A5531E510DB2}">
      <thm15:themeFamily xmlns:thm15="http://schemas.microsoft.com/office/thememl/2012/main" name="Employee Recognition Proposal" id="{8EE495C5-5D3D-4FAB-BFB8-87B5D5721E9C}" vid="{B578E6E2-3021-4CD2-94D1-18C680E5788F}"/>
    </a:ext>
  </a:extLst>
</a:theme>
</file>

<file path=ppt/theme/theme2.xml><?xml version="1.0" encoding="utf-8"?>
<a:theme xmlns:a="http://schemas.openxmlformats.org/drawingml/2006/main" name="Section Title Whit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9C02CAA-4133-43E6-9203-7F342E92FF50}"/>
    </a:ext>
  </a:extLst>
</a:theme>
</file>

<file path=ppt/theme/theme3.xml><?xml version="1.0" encoding="utf-8"?>
<a:theme xmlns:a="http://schemas.openxmlformats.org/drawingml/2006/main" name="Main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mployee Recognition Proposal" id="{8EE495C5-5D3D-4FAB-BFB8-87B5D5721E9C}" vid="{9F943AC3-3A44-4F9E-8DDC-555A4AB57FF9}"/>
    </a:ext>
  </a:extLst>
</a:theme>
</file>

<file path=ppt/theme/theme4.xml><?xml version="1.0" encoding="utf-8"?>
<a:theme xmlns:a="http://schemas.openxmlformats.org/drawingml/2006/main" name="Pictur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chor="ctr"/>
      <a:lstStyle>
        <a:def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baseline="0" dirty="0" smtClean="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Employee Recognition Proposal" id="{8EE495C5-5D3D-4FAB-BFB8-87B5D5721E9C}" vid="{FB127C2E-F37A-419E-860F-B8E35B71F21D}"/>
    </a:ext>
  </a:extLst>
</a:theme>
</file>

<file path=ppt/theme/theme5.xml><?xml version="1.0" encoding="utf-8"?>
<a:theme xmlns:a="http://schemas.openxmlformats.org/drawingml/2006/main" name="1_Contact Slide 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42D8F706-12FA-4484-ACF6-E609D89DF65C}"/>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DDEBF19-2A7D-4B13-ABAB-A738BB707D0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31cc2de61354a65adf2cda03c29b240 xmlns="6ba60d8d-e734-46fa-8a9a-f5238d939f0b">
      <Terms xmlns="http://schemas.microsoft.com/office/infopath/2007/PartnerControls"/>
    </d31cc2de61354a65adf2cda03c29b240>
    <TaxCatchAll xmlns="6ba60d8d-e734-46fa-8a9a-f5238d939f0b"/>
    <Synopsis xmlns="6ba60d8d-e734-46fa-8a9a-f5238d939f0b"/>
    <l049dc515815430ea682699d068b347e xmlns="6ba60d8d-e734-46fa-8a9a-f5238d939f0b">
      <Terms xmlns="http://schemas.microsoft.com/office/infopath/2007/PartnerControls"/>
    </l049dc515815430ea682699d068b347e>
    <_dlc_DocIdPersistId xmlns="6ba60d8d-e734-46fa-8a9a-f5238d939f0b" xsi:nil="true"/>
    <_dlc_DocId xmlns="6ba60d8d-e734-46fa-8a9a-f5238d939f0b" xsi:nil="true"/>
    <_dlc_DocIdUrl xmlns="6ba60d8d-e734-46fa-8a9a-f5238d939f0b">
      <Url xsi:nil="true"/>
      <Description xsi:nil="true"/>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Intranet Document" ma:contentTypeID="0x0101009194E06F2F8CD442A37B104D0DD4B2A200B5876DB33C265747ACC12E0065D10AB8" ma:contentTypeVersion="12" ma:contentTypeDescription="" ma:contentTypeScope="" ma:versionID="d6f965553dda228140f83cbc66d5313a">
  <xsd:schema xmlns:xsd="http://www.w3.org/2001/XMLSchema" xmlns:xs="http://www.w3.org/2001/XMLSchema" xmlns:p="http://schemas.microsoft.com/office/2006/metadata/properties" xmlns:ns2="6ba60d8d-e734-46fa-8a9a-f5238d939f0b" targetNamespace="http://schemas.microsoft.com/office/2006/metadata/properties" ma:root="true" ma:fieldsID="dde5a96cda04f24b68aa2322826583f1" ns2:_="">
    <xsd:import namespace="6ba60d8d-e734-46fa-8a9a-f5238d939f0b"/>
    <xsd:element name="properties">
      <xsd:complexType>
        <xsd:sequence>
          <xsd:element name="documentManagement">
            <xsd:complexType>
              <xsd:all>
                <xsd:element ref="ns2:_dlc_DocId" minOccurs="0"/>
                <xsd:element ref="ns2:_dlc_DocIdUrl" minOccurs="0"/>
                <xsd:element ref="ns2:_dlc_DocIdPersistId" minOccurs="0"/>
                <xsd:element ref="ns2:Synopsis"/>
                <xsd:element ref="ns2:l049dc515815430ea682699d068b347e" minOccurs="0"/>
                <xsd:element ref="ns2:TaxCatchAll" minOccurs="0"/>
                <xsd:element ref="ns2:TaxCatchAllLabel" minOccurs="0"/>
                <xsd:element ref="ns2:d31cc2de61354a65adf2cda03c29b24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0d8d-e734-46fa-8a9a-f5238d939f0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ynopsis" ma:index="11" ma:displayName="Synopsis" ma:internalName="Synopsis" ma:readOnly="false">
      <xsd:simpleType>
        <xsd:restriction base="dms:Note">
          <xsd:maxLength value="255"/>
        </xsd:restriction>
      </xsd:simpleType>
    </xsd:element>
    <xsd:element name="l049dc515815430ea682699d068b347e" ma:index="12" ma:taxonomy="true" ma:internalName="l049dc515815430ea682699d068b347e" ma:taxonomyFieldName="Document_x0020_Type" ma:displayName="Document Type" ma:readOnly="false" ma:default="" ma:fieldId="{5049dc51-5815-430e-a682-699d068b347e}" ma:taxonomyMulti="true" ma:sspId="a09905f7-1119-4daa-83ef-63afe7f8d683" ma:termSetId="521bd60a-6a40-4ac6-a581-313755251673" ma:anchorId="93070dd4-3219-46ee-987a-e9c6156880e8" ma:open="false" ma:isKeyword="false">
      <xsd:complexType>
        <xsd:sequence>
          <xsd:element ref="pc:Terms" minOccurs="0" maxOccurs="1"/>
        </xsd:sequence>
      </xsd:complexType>
    </xsd:element>
    <xsd:element name="TaxCatchAll" ma:index="13" nillable="true" ma:displayName="Taxonomy Catch All Column" ma:hidden="true" ma:list="{aa475690-03b9-4407-9dae-ac4150a248ff}" ma:internalName="TaxCatchAll" ma:showField="CatchAllData"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aa475690-03b9-4407-9dae-ac4150a248ff}" ma:internalName="TaxCatchAllLabel" ma:readOnly="true" ma:showField="CatchAllDataLabel"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d31cc2de61354a65adf2cda03c29b240" ma:index="16" nillable="true" ma:taxonomy="true" ma:internalName="d31cc2de61354a65adf2cda03c29b240" ma:taxonomyFieldName="DocClassification" ma:displayName="Classification" ma:default="" ma:fieldId="{d31cc2de-6135-4a65-adf2-cda03c29b240}" ma:taxonomyMulti="true" ma:sspId="a09905f7-1119-4daa-83ef-63afe7f8d683" ma:termSetId="521bd60a-6a40-4ac6-a581-313755251673" ma:anchorId="647ae7c7-ecb8-464f-9714-d7440cb076bf"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E75D0A-B5D4-41CD-8166-BC569E7A037E}">
  <ds:schemaRefs>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6ba60d8d-e734-46fa-8a9a-f5238d939f0b"/>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E69A6F10-5B0A-48B9-8E27-6E98E5621359}">
  <ds:schemaRefs>
    <ds:schemaRef ds:uri="http://schemas.microsoft.com/sharepoint/events"/>
  </ds:schemaRefs>
</ds:datastoreItem>
</file>

<file path=customXml/itemProps3.xml><?xml version="1.0" encoding="utf-8"?>
<ds:datastoreItem xmlns:ds="http://schemas.openxmlformats.org/officeDocument/2006/customXml" ds:itemID="{BE811FAE-303E-424D-BCAC-3203FB777C57}">
  <ds:schemaRefs>
    <ds:schemaRef ds:uri="http://schemas.microsoft.com/sharepoint/v3/contenttype/forms"/>
  </ds:schemaRefs>
</ds:datastoreItem>
</file>

<file path=customXml/itemProps4.xml><?xml version="1.0" encoding="utf-8"?>
<ds:datastoreItem xmlns:ds="http://schemas.openxmlformats.org/officeDocument/2006/customXml" ds:itemID="{F99E33D1-8A99-40EB-88D2-B0D396F6C8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a60d8d-e734-46fa-8a9a-f5238d939f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Employee Recognition Proposal</Template>
  <TotalTime>3943</TotalTime>
  <Words>2283</Words>
  <Application>Microsoft Office PowerPoint</Application>
  <PresentationFormat>On-screen Show (16:9)</PresentationFormat>
  <Paragraphs>227</Paragraphs>
  <Slides>18</Slides>
  <Notes>0</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18</vt:i4>
      </vt:variant>
    </vt:vector>
  </HeadingPairs>
  <TitlesOfParts>
    <vt:vector size="28" baseType="lpstr">
      <vt:lpstr>Arial</vt:lpstr>
      <vt:lpstr>BL Frutiger Black</vt:lpstr>
      <vt:lpstr>Calibri</vt:lpstr>
      <vt:lpstr>Calibri Light</vt:lpstr>
      <vt:lpstr>Title</vt:lpstr>
      <vt:lpstr>Section Title White</vt:lpstr>
      <vt:lpstr>Main Slide</vt:lpstr>
      <vt:lpstr>Picture Slide</vt:lpstr>
      <vt:lpstr>1_Contact Slide White</vt:lpstr>
      <vt:lpstr>Custom Design</vt:lpstr>
      <vt:lpstr>Workforce Disability Equality Standard Report (WDES) 2023</vt:lpstr>
      <vt:lpstr>The WDES – Background and Context</vt:lpstr>
      <vt:lpstr>The WDES – Background and Context</vt:lpstr>
      <vt:lpstr>WDES Indicators</vt:lpstr>
      <vt:lpstr>NECS Performance Against the WDES Indicators</vt:lpstr>
      <vt:lpstr>WDES Indicator 1: Overall Breakdown of Workforce Data</vt:lpstr>
      <vt:lpstr>WDES Indicator 1: Overall Breakdown of Workforce Data</vt:lpstr>
      <vt:lpstr>WDES Indicator 2: Recruitment</vt:lpstr>
      <vt:lpstr>WDES Indicator 3: Formal Capability Processes</vt:lpstr>
      <vt:lpstr>WDES Indicators 4-9: Staff Survey Questions</vt:lpstr>
      <vt:lpstr>WDES Indicators 4-9: Staff Survey Questions Continued</vt:lpstr>
      <vt:lpstr>WDES Indicator 10: Board Member Representation</vt:lpstr>
      <vt:lpstr>Summary and Next Steps</vt:lpstr>
      <vt:lpstr>What we have done well</vt:lpstr>
      <vt:lpstr>What we have done well</vt:lpstr>
      <vt:lpstr>Where we need to improve</vt:lpstr>
      <vt:lpstr>Where we need to improve</vt:lpstr>
      <vt:lpstr>Inclusion and Equality Strategy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WDES 2023</dc:title>
  <dc:creator>Yeshentha Naidoo</dc:creator>
  <cp:keywords/>
  <cp:lastModifiedBy>NAIDOO, Yeshentha (NHS NORTH OF ENGLAND COMMISSIONING SUPPORT UNIT)</cp:lastModifiedBy>
  <cp:revision>69</cp:revision>
  <dcterms:created xsi:type="dcterms:W3CDTF">2023-01-26T15:58:09Z</dcterms:created>
  <dcterms:modified xsi:type="dcterms:W3CDTF">2024-07-22T15:55:35Z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0x0101009194E06F2F8CD442A37B104D0DD4B2A200B5876DB33C265747ACC12E0065D10AB8</vt:lpwstr>
  </property>
  <property fmtid="{D5CDD505-2E9C-101B-9397-08002B2CF9AE}" pid="3" name="_dlc_DocIdItemGuid">
    <vt:lpwstr>5376642b-3fc6-4cbf-a3fa-57ac25f7e173</vt:lpwstr>
  </property>
  <property fmtid="{D5CDD505-2E9C-101B-9397-08002B2CF9AE}" pid="4" name="TaxKeyword">
    <vt:lpwstr/>
  </property>
  <property fmtid="{D5CDD505-2E9C-101B-9397-08002B2CF9AE}" pid="5" name="DocClassification">
    <vt:lpwstr>42;#Communications and Engagement|9cdde06b-fa6f-4f7c-b0a1-930284a407c4</vt:lpwstr>
  </property>
  <property fmtid="{D5CDD505-2E9C-101B-9397-08002B2CF9AE}" pid="6" name="Document Type0">
    <vt:lpwstr>236;#Branding ＆ Templates|c405ef4f-2564-4e03-91fa-ae6ef68da814</vt:lpwstr>
  </property>
  <property fmtid="{D5CDD505-2E9C-101B-9397-08002B2CF9AE}" pid="7" name="Document Type">
    <vt:lpwstr>236;#Branding ＆ Templates|c405ef4f-2564-4e03-91fa-ae6ef68da814</vt:lpwstr>
  </property>
</Properties>
</file>