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8" r:id="rId5"/>
    <p:sldId id="273" r:id="rId6"/>
    <p:sldId id="274" r:id="rId7"/>
    <p:sldId id="275" r:id="rId8"/>
    <p:sldId id="290" r:id="rId9"/>
    <p:sldId id="276" r:id="rId10"/>
    <p:sldId id="277" r:id="rId11"/>
    <p:sldId id="278" r:id="rId12"/>
    <p:sldId id="279" r:id="rId13"/>
    <p:sldId id="280" r:id="rId14"/>
    <p:sldId id="281" r:id="rId15"/>
    <p:sldId id="282" r:id="rId16"/>
    <p:sldId id="283" r:id="rId17"/>
    <p:sldId id="285" r:id="rId18"/>
    <p:sldId id="286" r:id="rId19"/>
    <p:sldId id="287" r:id="rId20"/>
    <p:sldId id="30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5C3579-DA1D-AA8E-9101-C614969C7930}" name="STRATFORD, Jehnna (NHS NORTH OF ENGLAND COMMISSIONING SUPPORT UNIT)" initials="JS" userId="S::jehnna.stratford@nhs.net::a36e0b3a-5956-41ce-a117-3b72d90cf2a5" providerId="AD"/>
  <p188:author id="{7ACC00D2-6F53-3458-6D6B-0262DA9CA8EC}" name="LAKE, Claire (NHS NORTH OF ENGLAND COMMISSIONING SUPPORT UNIT)" initials="CL" userId="S::claire.lake2@nhs.net::a6f62932-e54a-4713-9650-581e45a3c08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EB8"/>
    <a:srgbClr val="E2E5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IDOO, Yeshentha (NHS NORTH OF ENGLAND COMMISSIONING SUPPORT UNIT)" userId="03b5f5b6-662b-4636-b311-ae0838de41c4" providerId="ADAL" clId="{8DB3D8A7-FC99-4DB0-B5EC-B24DBA57169A}"/>
    <pc:docChg chg="custSel addSld delSld modSld">
      <pc:chgData name="NAIDOO, Yeshentha (NHS NORTH OF ENGLAND COMMISSIONING SUPPORT UNIT)" userId="03b5f5b6-662b-4636-b311-ae0838de41c4" providerId="ADAL" clId="{8DB3D8A7-FC99-4DB0-B5EC-B24DBA57169A}" dt="2026-06-02T07:26:37.651" v="311" actId="47"/>
      <pc:docMkLst>
        <pc:docMk/>
      </pc:docMkLst>
      <pc:sldChg chg="modSp mod">
        <pc:chgData name="NAIDOO, Yeshentha (NHS NORTH OF ENGLAND COMMISSIONING SUPPORT UNIT)" userId="03b5f5b6-662b-4636-b311-ae0838de41c4" providerId="ADAL" clId="{8DB3D8A7-FC99-4DB0-B5EC-B24DBA57169A}" dt="2026-05-26T08:52:31.162" v="296" actId="20577"/>
        <pc:sldMkLst>
          <pc:docMk/>
          <pc:sldMk cId="2830652725" sldId="275"/>
        </pc:sldMkLst>
        <pc:spChg chg="mod">
          <ac:chgData name="NAIDOO, Yeshentha (NHS NORTH OF ENGLAND COMMISSIONING SUPPORT UNIT)" userId="03b5f5b6-662b-4636-b311-ae0838de41c4" providerId="ADAL" clId="{8DB3D8A7-FC99-4DB0-B5EC-B24DBA57169A}" dt="2026-05-26T08:52:31.162" v="296" actId="20577"/>
          <ac:spMkLst>
            <pc:docMk/>
            <pc:sldMk cId="2830652725" sldId="275"/>
            <ac:spMk id="6" creationId="{7FE79682-7B19-4B37-8CF3-E2D70F24F435}"/>
          </ac:spMkLst>
        </pc:spChg>
      </pc:sldChg>
      <pc:sldChg chg="modSp mod">
        <pc:chgData name="NAIDOO, Yeshentha (NHS NORTH OF ENGLAND COMMISSIONING SUPPORT UNIT)" userId="03b5f5b6-662b-4636-b311-ae0838de41c4" providerId="ADAL" clId="{8DB3D8A7-FC99-4DB0-B5EC-B24DBA57169A}" dt="2026-05-26T14:30:15.137" v="307" actId="20577"/>
        <pc:sldMkLst>
          <pc:docMk/>
          <pc:sldMk cId="3280514115" sldId="279"/>
        </pc:sldMkLst>
        <pc:spChg chg="mod">
          <ac:chgData name="NAIDOO, Yeshentha (NHS NORTH OF ENGLAND COMMISSIONING SUPPORT UNIT)" userId="03b5f5b6-662b-4636-b311-ae0838de41c4" providerId="ADAL" clId="{8DB3D8A7-FC99-4DB0-B5EC-B24DBA57169A}" dt="2026-05-26T14:30:15.137" v="307" actId="20577"/>
          <ac:spMkLst>
            <pc:docMk/>
            <pc:sldMk cId="3280514115" sldId="279"/>
            <ac:spMk id="2" creationId="{64F39375-D3BB-092D-07D0-335ED29B7509}"/>
          </ac:spMkLst>
        </pc:spChg>
      </pc:sldChg>
      <pc:sldChg chg="modSp mod">
        <pc:chgData name="NAIDOO, Yeshentha (NHS NORTH OF ENGLAND COMMISSIONING SUPPORT UNIT)" userId="03b5f5b6-662b-4636-b311-ae0838de41c4" providerId="ADAL" clId="{8DB3D8A7-FC99-4DB0-B5EC-B24DBA57169A}" dt="2026-05-20T14:20:05.434" v="3" actId="20577"/>
        <pc:sldMkLst>
          <pc:docMk/>
          <pc:sldMk cId="2270474756" sldId="281"/>
        </pc:sldMkLst>
        <pc:spChg chg="mod">
          <ac:chgData name="NAIDOO, Yeshentha (NHS NORTH OF ENGLAND COMMISSIONING SUPPORT UNIT)" userId="03b5f5b6-662b-4636-b311-ae0838de41c4" providerId="ADAL" clId="{8DB3D8A7-FC99-4DB0-B5EC-B24DBA57169A}" dt="2026-05-20T14:20:05.434" v="3" actId="20577"/>
          <ac:spMkLst>
            <pc:docMk/>
            <pc:sldMk cId="2270474756" sldId="281"/>
            <ac:spMk id="5" creationId="{143930DE-B241-B651-6709-CEF1A2D339A7}"/>
          </ac:spMkLst>
        </pc:spChg>
      </pc:sldChg>
      <pc:sldChg chg="modSp mod">
        <pc:chgData name="NAIDOO, Yeshentha (NHS NORTH OF ENGLAND COMMISSIONING SUPPORT UNIT)" userId="03b5f5b6-662b-4636-b311-ae0838de41c4" providerId="ADAL" clId="{8DB3D8A7-FC99-4DB0-B5EC-B24DBA57169A}" dt="2026-05-20T14:22:17.107" v="59" actId="20577"/>
        <pc:sldMkLst>
          <pc:docMk/>
          <pc:sldMk cId="1017377417" sldId="282"/>
        </pc:sldMkLst>
        <pc:spChg chg="mod">
          <ac:chgData name="NAIDOO, Yeshentha (NHS NORTH OF ENGLAND COMMISSIONING SUPPORT UNIT)" userId="03b5f5b6-662b-4636-b311-ae0838de41c4" providerId="ADAL" clId="{8DB3D8A7-FC99-4DB0-B5EC-B24DBA57169A}" dt="2026-05-20T14:22:17.107" v="59" actId="20577"/>
          <ac:spMkLst>
            <pc:docMk/>
            <pc:sldMk cId="1017377417" sldId="282"/>
            <ac:spMk id="4" creationId="{12B1B89E-12D3-CA06-2BA7-8E70A9A4086E}"/>
          </ac:spMkLst>
        </pc:spChg>
        <pc:spChg chg="mod">
          <ac:chgData name="NAIDOO, Yeshentha (NHS NORTH OF ENGLAND COMMISSIONING SUPPORT UNIT)" userId="03b5f5b6-662b-4636-b311-ae0838de41c4" providerId="ADAL" clId="{8DB3D8A7-FC99-4DB0-B5EC-B24DBA57169A}" dt="2026-05-20T14:22:00.506" v="53" actId="20577"/>
          <ac:spMkLst>
            <pc:docMk/>
            <pc:sldMk cId="1017377417" sldId="282"/>
            <ac:spMk id="5" creationId="{24718624-3202-8E2E-BE83-E721DA171358}"/>
          </ac:spMkLst>
        </pc:spChg>
        <pc:graphicFrameChg chg="mod modGraphic">
          <ac:chgData name="NAIDOO, Yeshentha (NHS NORTH OF ENGLAND COMMISSIONING SUPPORT UNIT)" userId="03b5f5b6-662b-4636-b311-ae0838de41c4" providerId="ADAL" clId="{8DB3D8A7-FC99-4DB0-B5EC-B24DBA57169A}" dt="2026-05-20T14:21:33.400" v="48" actId="255"/>
          <ac:graphicFrameMkLst>
            <pc:docMk/>
            <pc:sldMk cId="1017377417" sldId="282"/>
            <ac:graphicFrameMk id="6" creationId="{5E2C12CE-5CDC-F977-B769-C084307A212F}"/>
          </ac:graphicFrameMkLst>
        </pc:graphicFrameChg>
      </pc:sldChg>
      <pc:sldChg chg="modSp mod modCm">
        <pc:chgData name="NAIDOO, Yeshentha (NHS NORTH OF ENGLAND COMMISSIONING SUPPORT UNIT)" userId="03b5f5b6-662b-4636-b311-ae0838de41c4" providerId="ADAL" clId="{8DB3D8A7-FC99-4DB0-B5EC-B24DBA57169A}" dt="2026-05-26T08:27:02.377" v="228" actId="6549"/>
        <pc:sldMkLst>
          <pc:docMk/>
          <pc:sldMk cId="2607368425" sldId="283"/>
        </pc:sldMkLst>
        <pc:spChg chg="mod">
          <ac:chgData name="NAIDOO, Yeshentha (NHS NORTH OF ENGLAND COMMISSIONING SUPPORT UNIT)" userId="03b5f5b6-662b-4636-b311-ae0838de41c4" providerId="ADAL" clId="{8DB3D8A7-FC99-4DB0-B5EC-B24DBA57169A}" dt="2026-05-26T08:27:02.377" v="228" actId="6549"/>
          <ac:spMkLst>
            <pc:docMk/>
            <pc:sldMk cId="2607368425" sldId="283"/>
            <ac:spMk id="2" creationId="{758B9E05-40D1-C659-422A-859A74A921A1}"/>
          </ac:spMkLst>
        </pc:spChg>
        <pc:extLst>
          <p:ext xmlns:p="http://schemas.openxmlformats.org/presentationml/2006/main" uri="{D6D511B9-2390-475A-947B-AFAB55BFBCF1}">
            <pc226:cmChg xmlns:pc226="http://schemas.microsoft.com/office/powerpoint/2022/06/main/command" chg="mod">
              <pc226:chgData name="NAIDOO, Yeshentha (NHS NORTH OF ENGLAND COMMISSIONING SUPPORT UNIT)" userId="03b5f5b6-662b-4636-b311-ae0838de41c4" providerId="ADAL" clId="{8DB3D8A7-FC99-4DB0-B5EC-B24DBA57169A}" dt="2026-05-26T08:27:02.377" v="228" actId="6549"/>
              <pc2:cmMkLst xmlns:pc2="http://schemas.microsoft.com/office/powerpoint/2019/9/main/command">
                <pc:docMk/>
                <pc:sldMk cId="2607368425" sldId="283"/>
                <pc2:cmMk id="{00AFABDC-39F4-402D-B885-FB398BAEA24E}"/>
              </pc2:cmMkLst>
            </pc226:cmChg>
          </p:ext>
        </pc:extLst>
      </pc:sldChg>
      <pc:sldChg chg="modSp mod">
        <pc:chgData name="NAIDOO, Yeshentha (NHS NORTH OF ENGLAND COMMISSIONING SUPPORT UNIT)" userId="03b5f5b6-662b-4636-b311-ae0838de41c4" providerId="ADAL" clId="{8DB3D8A7-FC99-4DB0-B5EC-B24DBA57169A}" dt="2026-05-20T14:22:47.636" v="75" actId="20577"/>
        <pc:sldMkLst>
          <pc:docMk/>
          <pc:sldMk cId="2467487088" sldId="285"/>
        </pc:sldMkLst>
        <pc:graphicFrameChg chg="modGraphic">
          <ac:chgData name="NAIDOO, Yeshentha (NHS NORTH OF ENGLAND COMMISSIONING SUPPORT UNIT)" userId="03b5f5b6-662b-4636-b311-ae0838de41c4" providerId="ADAL" clId="{8DB3D8A7-FC99-4DB0-B5EC-B24DBA57169A}" dt="2026-05-20T14:22:47.636" v="75" actId="20577"/>
          <ac:graphicFrameMkLst>
            <pc:docMk/>
            <pc:sldMk cId="2467487088" sldId="285"/>
            <ac:graphicFrameMk id="4" creationId="{13D630BF-BDBF-0921-75D1-67906E5DEF7B}"/>
          </ac:graphicFrameMkLst>
        </pc:graphicFrameChg>
      </pc:sldChg>
      <pc:sldChg chg="modSp mod modCm">
        <pc:chgData name="NAIDOO, Yeshentha (NHS NORTH OF ENGLAND COMMISSIONING SUPPORT UNIT)" userId="03b5f5b6-662b-4636-b311-ae0838de41c4" providerId="ADAL" clId="{8DB3D8A7-FC99-4DB0-B5EC-B24DBA57169A}" dt="2026-05-26T08:28:05.894" v="294" actId="20577"/>
        <pc:sldMkLst>
          <pc:docMk/>
          <pc:sldMk cId="2815805711" sldId="287"/>
        </pc:sldMkLst>
        <pc:graphicFrameChg chg="modGraphic">
          <ac:chgData name="NAIDOO, Yeshentha (NHS NORTH OF ENGLAND COMMISSIONING SUPPORT UNIT)" userId="03b5f5b6-662b-4636-b311-ae0838de41c4" providerId="ADAL" clId="{8DB3D8A7-FC99-4DB0-B5EC-B24DBA57169A}" dt="2026-05-26T08:28:05.894" v="294" actId="20577"/>
          <ac:graphicFrameMkLst>
            <pc:docMk/>
            <pc:sldMk cId="2815805711" sldId="287"/>
            <ac:graphicFrameMk id="13" creationId="{C789F486-98C1-E59E-1BCB-560C04D4F140}"/>
          </ac:graphicFrameMkLst>
        </pc:graphicFrameChg>
        <pc:extLst>
          <p:ext xmlns:p="http://schemas.openxmlformats.org/presentationml/2006/main" uri="{D6D511B9-2390-475A-947B-AFAB55BFBCF1}">
            <pc226:cmChg xmlns:pc226="http://schemas.microsoft.com/office/powerpoint/2022/06/main/command" chg="mod">
              <pc226:chgData name="NAIDOO, Yeshentha (NHS NORTH OF ENGLAND COMMISSIONING SUPPORT UNIT)" userId="03b5f5b6-662b-4636-b311-ae0838de41c4" providerId="ADAL" clId="{8DB3D8A7-FC99-4DB0-B5EC-B24DBA57169A}" dt="2026-05-26T08:27:38.947" v="266" actId="20577"/>
              <pc2:cmMkLst xmlns:pc2="http://schemas.microsoft.com/office/powerpoint/2019/9/main/command">
                <pc:docMk/>
                <pc:sldMk cId="2815805711" sldId="287"/>
                <pc2:cmMk id="{99D7479F-1633-4B55-8F9E-AA577C27F7C5}"/>
              </pc2:cmMkLst>
            </pc226:cmChg>
          </p:ext>
        </pc:extLst>
      </pc:sldChg>
      <pc:sldChg chg="modSp mod">
        <pc:chgData name="NAIDOO, Yeshentha (NHS NORTH OF ENGLAND COMMISSIONING SUPPORT UNIT)" userId="03b5f5b6-662b-4636-b311-ae0838de41c4" providerId="ADAL" clId="{8DB3D8A7-FC99-4DB0-B5EC-B24DBA57169A}" dt="2026-06-02T07:26:29.770" v="310" actId="20577"/>
        <pc:sldMkLst>
          <pc:docMk/>
          <pc:sldMk cId="321973731" sldId="305"/>
        </pc:sldMkLst>
        <pc:graphicFrameChg chg="modGraphic">
          <ac:chgData name="NAIDOO, Yeshentha (NHS NORTH OF ENGLAND COMMISSIONING SUPPORT UNIT)" userId="03b5f5b6-662b-4636-b311-ae0838de41c4" providerId="ADAL" clId="{8DB3D8A7-FC99-4DB0-B5EC-B24DBA57169A}" dt="2026-06-02T07:26:29.770" v="310" actId="20577"/>
          <ac:graphicFrameMkLst>
            <pc:docMk/>
            <pc:sldMk cId="321973731" sldId="305"/>
            <ac:graphicFrameMk id="7" creationId="{68335572-176C-7A28-3214-D9E81864E033}"/>
          </ac:graphicFrameMkLst>
        </pc:graphicFrameChg>
      </pc:sldChg>
    </pc:docChg>
  </pc:docChgLst>
  <pc:docChgLst>
    <pc:chgData name="LAKE, Claire (NHS NORTH OF ENGLAND COMMISSIONING SUPPORT UNIT)" userId="a6f62932-e54a-4713-9650-581e45a3c089" providerId="ADAL" clId="{44748C14-3D62-46FF-AAB1-601E347AC035}"/>
    <pc:docChg chg="custSel modSld">
      <pc:chgData name="LAKE, Claire (NHS NORTH OF ENGLAND COMMISSIONING SUPPORT UNIT)" userId="a6f62932-e54a-4713-9650-581e45a3c089" providerId="ADAL" clId="{44748C14-3D62-46FF-AAB1-601E347AC035}" dt="2026-05-22T15:11:43.460" v="74" actId="20577"/>
      <pc:docMkLst>
        <pc:docMk/>
      </pc:docMkLst>
      <pc:sldChg chg="modSp mod modCm">
        <pc:chgData name="LAKE, Claire (NHS NORTH OF ENGLAND COMMISSIONING SUPPORT UNIT)" userId="a6f62932-e54a-4713-9650-581e45a3c089" providerId="ADAL" clId="{44748C14-3D62-46FF-AAB1-601E347AC035}" dt="2026-05-22T15:07:56.116" v="35" actId="27636"/>
        <pc:sldMkLst>
          <pc:docMk/>
          <pc:sldMk cId="3973056442" sldId="280"/>
        </pc:sldMkLst>
        <pc:spChg chg="mod">
          <ac:chgData name="LAKE, Claire (NHS NORTH OF ENGLAND COMMISSIONING SUPPORT UNIT)" userId="a6f62932-e54a-4713-9650-581e45a3c089" providerId="ADAL" clId="{44748C14-3D62-46FF-AAB1-601E347AC035}" dt="2026-05-22T15:07:56.116" v="35" actId="27636"/>
          <ac:spMkLst>
            <pc:docMk/>
            <pc:sldMk cId="3973056442" sldId="280"/>
            <ac:spMk id="2" creationId="{43B86924-5C95-5D18-141D-E8A160B835EC}"/>
          </ac:spMkLst>
        </pc:spChg>
        <pc:extLst>
          <p:ext xmlns:p="http://schemas.openxmlformats.org/presentationml/2006/main" uri="{D6D511B9-2390-475A-947B-AFAB55BFBCF1}">
            <pc226:cmChg xmlns:pc226="http://schemas.microsoft.com/office/powerpoint/2022/06/main/command" chg="mod">
              <pc226:chgData name="LAKE, Claire (NHS NORTH OF ENGLAND COMMISSIONING SUPPORT UNIT)" userId="a6f62932-e54a-4713-9650-581e45a3c089" providerId="ADAL" clId="{44748C14-3D62-46FF-AAB1-601E347AC035}" dt="2026-05-22T15:07:56.076" v="34" actId="20577"/>
              <pc2:cmMkLst xmlns:pc2="http://schemas.microsoft.com/office/powerpoint/2019/9/main/command">
                <pc:docMk/>
                <pc:sldMk cId="3973056442" sldId="280"/>
                <pc2:cmMk id="{E9D373B4-9309-400F-AC42-2B62361A0245}"/>
              </pc2:cmMkLst>
            </pc226:cmChg>
            <pc226:cmChg xmlns:pc226="http://schemas.microsoft.com/office/powerpoint/2022/06/main/command" chg="mod">
              <pc226:chgData name="LAKE, Claire (NHS NORTH OF ENGLAND COMMISSIONING SUPPORT UNIT)" userId="a6f62932-e54a-4713-9650-581e45a3c089" providerId="ADAL" clId="{44748C14-3D62-46FF-AAB1-601E347AC035}" dt="2026-05-22T15:07:56.076" v="34" actId="20577"/>
              <pc2:cmMkLst xmlns:pc2="http://schemas.microsoft.com/office/powerpoint/2019/9/main/command">
                <pc:docMk/>
                <pc:sldMk cId="3973056442" sldId="280"/>
                <pc2:cmMk id="{A8FF2EFB-3ADA-4B8A-9C6B-6ECB045021C0}"/>
              </pc2:cmMkLst>
            </pc226:cmChg>
          </p:ext>
        </pc:extLst>
      </pc:sldChg>
      <pc:sldChg chg="modSp mod">
        <pc:chgData name="LAKE, Claire (NHS NORTH OF ENGLAND COMMISSIONING SUPPORT UNIT)" userId="a6f62932-e54a-4713-9650-581e45a3c089" providerId="ADAL" clId="{44748C14-3D62-46FF-AAB1-601E347AC035}" dt="2026-05-22T15:11:06.352" v="49" actId="20577"/>
        <pc:sldMkLst>
          <pc:docMk/>
          <pc:sldMk cId="2815805711" sldId="287"/>
        </pc:sldMkLst>
        <pc:graphicFrameChg chg="modGraphic">
          <ac:chgData name="LAKE, Claire (NHS NORTH OF ENGLAND COMMISSIONING SUPPORT UNIT)" userId="a6f62932-e54a-4713-9650-581e45a3c089" providerId="ADAL" clId="{44748C14-3D62-46FF-AAB1-601E347AC035}" dt="2026-05-22T15:11:06.352" v="49" actId="20577"/>
          <ac:graphicFrameMkLst>
            <pc:docMk/>
            <pc:sldMk cId="2815805711" sldId="287"/>
            <ac:graphicFrameMk id="13" creationId="{C789F486-98C1-E59E-1BCB-560C04D4F140}"/>
          </ac:graphicFrameMkLst>
        </pc:graphicFrameChg>
      </pc:sldChg>
    </pc:docChg>
  </pc:docChgLst>
  <pc:docChgLst>
    <pc:chgData name="STRATFORD, Jehnna (NHS NORTH OF ENGLAND COMMISSIONING SUPPORT UNIT)" userId="a36e0b3a-5956-41ce-a117-3b72d90cf2a5" providerId="ADAL" clId="{EC98841C-6F08-4B9B-A38C-4CD3C837F386}"/>
    <pc:docChg chg="undo custSel addSld delSld modSld">
      <pc:chgData name="STRATFORD, Jehnna (NHS NORTH OF ENGLAND COMMISSIONING SUPPORT UNIT)" userId="a36e0b3a-5956-41ce-a117-3b72d90cf2a5" providerId="ADAL" clId="{EC98841C-6F08-4B9B-A38C-4CD3C837F386}" dt="2026-06-12T10:51:53.927" v="2216" actId="20577"/>
      <pc:docMkLst>
        <pc:docMk/>
      </pc:docMkLst>
      <pc:sldChg chg="modSp mod">
        <pc:chgData name="STRATFORD, Jehnna (NHS NORTH OF ENGLAND COMMISSIONING SUPPORT UNIT)" userId="a36e0b3a-5956-41ce-a117-3b72d90cf2a5" providerId="ADAL" clId="{EC98841C-6F08-4B9B-A38C-4CD3C837F386}" dt="2026-05-20T12:38:01.046" v="4" actId="255"/>
        <pc:sldMkLst>
          <pc:docMk/>
          <pc:sldMk cId="2830652725" sldId="275"/>
        </pc:sldMkLst>
        <pc:spChg chg="mod">
          <ac:chgData name="STRATFORD, Jehnna (NHS NORTH OF ENGLAND COMMISSIONING SUPPORT UNIT)" userId="a36e0b3a-5956-41ce-a117-3b72d90cf2a5" providerId="ADAL" clId="{EC98841C-6F08-4B9B-A38C-4CD3C837F386}" dt="2026-05-20T12:38:01.046" v="4" actId="255"/>
          <ac:spMkLst>
            <pc:docMk/>
            <pc:sldMk cId="2830652725" sldId="275"/>
            <ac:spMk id="3" creationId="{6F6E92EC-AC3F-368D-2E02-CD8D467E6FA9}"/>
          </ac:spMkLst>
        </pc:spChg>
      </pc:sldChg>
      <pc:sldChg chg="modSp mod">
        <pc:chgData name="STRATFORD, Jehnna (NHS NORTH OF ENGLAND COMMISSIONING SUPPORT UNIT)" userId="a36e0b3a-5956-41ce-a117-3b72d90cf2a5" providerId="ADAL" clId="{EC98841C-6F08-4B9B-A38C-4CD3C837F386}" dt="2026-05-20T12:40:47.172" v="61" actId="113"/>
        <pc:sldMkLst>
          <pc:docMk/>
          <pc:sldMk cId="1322598133" sldId="277"/>
        </pc:sldMkLst>
        <pc:spChg chg="mod">
          <ac:chgData name="STRATFORD, Jehnna (NHS NORTH OF ENGLAND COMMISSIONING SUPPORT UNIT)" userId="a36e0b3a-5956-41ce-a117-3b72d90cf2a5" providerId="ADAL" clId="{EC98841C-6F08-4B9B-A38C-4CD3C837F386}" dt="2026-05-20T12:40:47.172" v="61" actId="113"/>
          <ac:spMkLst>
            <pc:docMk/>
            <pc:sldMk cId="1322598133" sldId="277"/>
            <ac:spMk id="2" creationId="{404EDE25-FB5E-1E0A-50D0-B575C0E4F905}"/>
          </ac:spMkLst>
        </pc:spChg>
      </pc:sldChg>
      <pc:sldChg chg="modSp mod">
        <pc:chgData name="STRATFORD, Jehnna (NHS NORTH OF ENGLAND COMMISSIONING SUPPORT UNIT)" userId="a36e0b3a-5956-41ce-a117-3b72d90cf2a5" providerId="ADAL" clId="{EC98841C-6F08-4B9B-A38C-4CD3C837F386}" dt="2026-05-20T12:41:15.849" v="62" actId="20577"/>
        <pc:sldMkLst>
          <pc:docMk/>
          <pc:sldMk cId="3280514115" sldId="279"/>
        </pc:sldMkLst>
        <pc:spChg chg="mod">
          <ac:chgData name="STRATFORD, Jehnna (NHS NORTH OF ENGLAND COMMISSIONING SUPPORT UNIT)" userId="a36e0b3a-5956-41ce-a117-3b72d90cf2a5" providerId="ADAL" clId="{EC98841C-6F08-4B9B-A38C-4CD3C837F386}" dt="2026-05-20T12:41:15.849" v="62" actId="20577"/>
          <ac:spMkLst>
            <pc:docMk/>
            <pc:sldMk cId="3280514115" sldId="279"/>
            <ac:spMk id="2" creationId="{64F39375-D3BB-092D-07D0-335ED29B7509}"/>
          </ac:spMkLst>
        </pc:spChg>
      </pc:sldChg>
      <pc:sldChg chg="addSp delSp modSp mod modClrScheme chgLayout">
        <pc:chgData name="STRATFORD, Jehnna (NHS NORTH OF ENGLAND COMMISSIONING SUPPORT UNIT)" userId="a36e0b3a-5956-41ce-a117-3b72d90cf2a5" providerId="ADAL" clId="{EC98841C-6F08-4B9B-A38C-4CD3C837F386}" dt="2026-05-21T07:54:22.259" v="388" actId="20577"/>
        <pc:sldMkLst>
          <pc:docMk/>
          <pc:sldMk cId="1017377417" sldId="282"/>
        </pc:sldMkLst>
        <pc:spChg chg="mod">
          <ac:chgData name="STRATFORD, Jehnna (NHS NORTH OF ENGLAND COMMISSIONING SUPPORT UNIT)" userId="a36e0b3a-5956-41ce-a117-3b72d90cf2a5" providerId="ADAL" clId="{EC98841C-6F08-4B9B-A38C-4CD3C837F386}" dt="2026-05-20T12:44:03.985" v="64" actId="26606"/>
          <ac:spMkLst>
            <pc:docMk/>
            <pc:sldMk cId="1017377417" sldId="282"/>
            <ac:spMk id="3" creationId="{1E23494C-5857-6674-7DEF-D45FA33E0BD8}"/>
          </ac:spMkLst>
        </pc:spChg>
        <pc:spChg chg="mod ord">
          <ac:chgData name="STRATFORD, Jehnna (NHS NORTH OF ENGLAND COMMISSIONING SUPPORT UNIT)" userId="a36e0b3a-5956-41ce-a117-3b72d90cf2a5" providerId="ADAL" clId="{EC98841C-6F08-4B9B-A38C-4CD3C837F386}" dt="2026-05-20T12:44:03.985" v="64" actId="26606"/>
          <ac:spMkLst>
            <pc:docMk/>
            <pc:sldMk cId="1017377417" sldId="282"/>
            <ac:spMk id="4" creationId="{12B1B89E-12D3-CA06-2BA7-8E70A9A4086E}"/>
          </ac:spMkLst>
        </pc:spChg>
        <pc:spChg chg="add mod">
          <ac:chgData name="STRATFORD, Jehnna (NHS NORTH OF ENGLAND COMMISSIONING SUPPORT UNIT)" userId="a36e0b3a-5956-41ce-a117-3b72d90cf2a5" providerId="ADAL" clId="{EC98841C-6F08-4B9B-A38C-4CD3C837F386}" dt="2026-05-20T12:47:59.424" v="71" actId="14100"/>
          <ac:spMkLst>
            <pc:docMk/>
            <pc:sldMk cId="1017377417" sldId="282"/>
            <ac:spMk id="5" creationId="{24718624-3202-8E2E-BE83-E721DA171358}"/>
          </ac:spMkLst>
        </pc:spChg>
        <pc:graphicFrameChg chg="mod modGraphic">
          <ac:chgData name="STRATFORD, Jehnna (NHS NORTH OF ENGLAND COMMISSIONING SUPPORT UNIT)" userId="a36e0b3a-5956-41ce-a117-3b72d90cf2a5" providerId="ADAL" clId="{EC98841C-6F08-4B9B-A38C-4CD3C837F386}" dt="2026-05-21T07:54:22.259" v="388" actId="20577"/>
          <ac:graphicFrameMkLst>
            <pc:docMk/>
            <pc:sldMk cId="1017377417" sldId="282"/>
            <ac:graphicFrameMk id="6" creationId="{5E2C12CE-5CDC-F977-B769-C084307A212F}"/>
          </ac:graphicFrameMkLst>
        </pc:graphicFrameChg>
      </pc:sldChg>
      <pc:sldChg chg="modSp mod">
        <pc:chgData name="STRATFORD, Jehnna (NHS NORTH OF ENGLAND COMMISSIONING SUPPORT UNIT)" userId="a36e0b3a-5956-41ce-a117-3b72d90cf2a5" providerId="ADAL" clId="{EC98841C-6F08-4B9B-A38C-4CD3C837F386}" dt="2026-05-20T13:11:40.548" v="285" actId="27636"/>
        <pc:sldMkLst>
          <pc:docMk/>
          <pc:sldMk cId="2607368425" sldId="283"/>
        </pc:sldMkLst>
        <pc:spChg chg="mod">
          <ac:chgData name="STRATFORD, Jehnna (NHS NORTH OF ENGLAND COMMISSIONING SUPPORT UNIT)" userId="a36e0b3a-5956-41ce-a117-3b72d90cf2a5" providerId="ADAL" clId="{EC98841C-6F08-4B9B-A38C-4CD3C837F386}" dt="2026-05-20T13:11:40.548" v="285" actId="27636"/>
          <ac:spMkLst>
            <pc:docMk/>
            <pc:sldMk cId="2607368425" sldId="283"/>
            <ac:spMk id="2" creationId="{758B9E05-40D1-C659-422A-859A74A921A1}"/>
          </ac:spMkLst>
        </pc:spChg>
        <pc:spChg chg="mod">
          <ac:chgData name="STRATFORD, Jehnna (NHS NORTH OF ENGLAND COMMISSIONING SUPPORT UNIT)" userId="a36e0b3a-5956-41ce-a117-3b72d90cf2a5" providerId="ADAL" clId="{EC98841C-6F08-4B9B-A38C-4CD3C837F386}" dt="2026-05-20T13:10:11.125" v="283" actId="27636"/>
          <ac:spMkLst>
            <pc:docMk/>
            <pc:sldMk cId="2607368425" sldId="283"/>
            <ac:spMk id="6" creationId="{39A90BF4-A88A-7CF3-B14F-87F2795F7D1D}"/>
          </ac:spMkLst>
        </pc:spChg>
      </pc:sldChg>
      <pc:sldChg chg="modSp mod">
        <pc:chgData name="STRATFORD, Jehnna (NHS NORTH OF ENGLAND COMMISSIONING SUPPORT UNIT)" userId="a36e0b3a-5956-41ce-a117-3b72d90cf2a5" providerId="ADAL" clId="{EC98841C-6F08-4B9B-A38C-4CD3C837F386}" dt="2026-05-20T12:50:25.012" v="78" actId="20577"/>
        <pc:sldMkLst>
          <pc:docMk/>
          <pc:sldMk cId="2815805711" sldId="287"/>
        </pc:sldMkLst>
        <pc:graphicFrameChg chg="modGraphic">
          <ac:chgData name="STRATFORD, Jehnna (NHS NORTH OF ENGLAND COMMISSIONING SUPPORT UNIT)" userId="a36e0b3a-5956-41ce-a117-3b72d90cf2a5" providerId="ADAL" clId="{EC98841C-6F08-4B9B-A38C-4CD3C837F386}" dt="2026-05-20T12:50:25.012" v="78" actId="20577"/>
          <ac:graphicFrameMkLst>
            <pc:docMk/>
            <pc:sldMk cId="2815805711" sldId="287"/>
            <ac:graphicFrameMk id="13" creationId="{C789F486-98C1-E59E-1BCB-560C04D4F140}"/>
          </ac:graphicFrameMkLst>
        </pc:graphicFrameChg>
      </pc:sldChg>
      <pc:sldChg chg="modSp mod">
        <pc:chgData name="STRATFORD, Jehnna (NHS NORTH OF ENGLAND COMMISSIONING SUPPORT UNIT)" userId="a36e0b3a-5956-41ce-a117-3b72d90cf2a5" providerId="ADAL" clId="{EC98841C-6F08-4B9B-A38C-4CD3C837F386}" dt="2026-05-20T12:40:30.574" v="60" actId="20577"/>
        <pc:sldMkLst>
          <pc:docMk/>
          <pc:sldMk cId="1263706837" sldId="290"/>
        </pc:sldMkLst>
        <pc:spChg chg="mod">
          <ac:chgData name="STRATFORD, Jehnna (NHS NORTH OF ENGLAND COMMISSIONING SUPPORT UNIT)" userId="a36e0b3a-5956-41ce-a117-3b72d90cf2a5" providerId="ADAL" clId="{EC98841C-6F08-4B9B-A38C-4CD3C837F386}" dt="2026-05-20T12:40:30.574" v="60" actId="20577"/>
          <ac:spMkLst>
            <pc:docMk/>
            <pc:sldMk cId="1263706837" sldId="290"/>
            <ac:spMk id="6" creationId="{FF2C03D5-AD0F-5C8C-0D86-69EE5102932E}"/>
          </ac:spMkLst>
        </pc:spChg>
      </pc:sldChg>
      <pc:sldChg chg="modSp add del mod modShow">
        <pc:chgData name="STRATFORD, Jehnna (NHS NORTH OF ENGLAND COMMISSIONING SUPPORT UNIT)" userId="a36e0b3a-5956-41ce-a117-3b72d90cf2a5" providerId="ADAL" clId="{EC98841C-6F08-4B9B-A38C-4CD3C837F386}" dt="2026-06-11T12:24:58.364" v="2199" actId="47"/>
        <pc:sldMkLst>
          <pc:docMk/>
          <pc:sldMk cId="442538692" sldId="303"/>
        </pc:sldMkLst>
      </pc:sldChg>
      <pc:sldChg chg="addSp modSp add mod">
        <pc:chgData name="STRATFORD, Jehnna (NHS NORTH OF ENGLAND COMMISSIONING SUPPORT UNIT)" userId="a36e0b3a-5956-41ce-a117-3b72d90cf2a5" providerId="ADAL" clId="{EC98841C-6F08-4B9B-A38C-4CD3C837F386}" dt="2026-06-12T10:51:53.927" v="2216" actId="20577"/>
        <pc:sldMkLst>
          <pc:docMk/>
          <pc:sldMk cId="321973731" sldId="305"/>
        </pc:sldMkLst>
        <pc:spChg chg="mod">
          <ac:chgData name="STRATFORD, Jehnna (NHS NORTH OF ENGLAND COMMISSIONING SUPPORT UNIT)" userId="a36e0b3a-5956-41ce-a117-3b72d90cf2a5" providerId="ADAL" clId="{EC98841C-6F08-4B9B-A38C-4CD3C837F386}" dt="2026-05-28T13:12:51.851" v="2195" actId="20577"/>
          <ac:spMkLst>
            <pc:docMk/>
            <pc:sldMk cId="321973731" sldId="305"/>
            <ac:spMk id="3" creationId="{800A1EA0-8A00-CECB-359B-7C28AC10C645}"/>
          </ac:spMkLst>
        </pc:spChg>
        <pc:spChg chg="add mod">
          <ac:chgData name="STRATFORD, Jehnna (NHS NORTH OF ENGLAND COMMISSIONING SUPPORT UNIT)" userId="a36e0b3a-5956-41ce-a117-3b72d90cf2a5" providerId="ADAL" clId="{EC98841C-6F08-4B9B-A38C-4CD3C837F386}" dt="2026-05-28T13:12:28.586" v="2182" actId="1076"/>
          <ac:spMkLst>
            <pc:docMk/>
            <pc:sldMk cId="321973731" sldId="305"/>
            <ac:spMk id="4" creationId="{DC2ABC90-DC90-D5D2-EAD2-C1887DB98154}"/>
          </ac:spMkLst>
        </pc:spChg>
        <pc:graphicFrameChg chg="mod modGraphic">
          <ac:chgData name="STRATFORD, Jehnna (NHS NORTH OF ENGLAND COMMISSIONING SUPPORT UNIT)" userId="a36e0b3a-5956-41ce-a117-3b72d90cf2a5" providerId="ADAL" clId="{EC98841C-6F08-4B9B-A38C-4CD3C837F386}" dt="2026-06-12T10:51:53.927" v="2216" actId="20577"/>
          <ac:graphicFrameMkLst>
            <pc:docMk/>
            <pc:sldMk cId="321973731" sldId="305"/>
            <ac:graphicFrameMk id="7" creationId="{68335572-176C-7A28-3214-D9E81864E033}"/>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3F5B63-EEFF-40BC-B993-A4EFB0CB262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31C5074-3A8B-40A5-91F2-4515E1B18285}">
      <dgm:prSet/>
      <dgm:spPr/>
      <dgm:t>
        <a:bodyPr/>
        <a:lstStyle/>
        <a:p>
          <a:r>
            <a:rPr lang="en-GB"/>
            <a:t>The Workforce Disability Equality Standard (WDES) was introduced within the NHS in 2019.  Its purpose is to ensure that colleagues living with disabilities, long term health conditions, or illnesses have equal access to career opportunities and receive fair treatment in the workplace.</a:t>
          </a:r>
          <a:endParaRPr lang="en-US"/>
        </a:p>
      </dgm:t>
    </dgm:pt>
    <dgm:pt modelId="{7EFB9317-585D-49FD-BD5D-D015B856ABC9}" type="parTrans" cxnId="{F120E744-448E-47D9-969F-6FB82B66F0CD}">
      <dgm:prSet/>
      <dgm:spPr/>
      <dgm:t>
        <a:bodyPr/>
        <a:lstStyle/>
        <a:p>
          <a:endParaRPr lang="en-US"/>
        </a:p>
      </dgm:t>
    </dgm:pt>
    <dgm:pt modelId="{1C7B83FE-5492-45A1-A6EE-0903C2875E78}" type="sibTrans" cxnId="{F120E744-448E-47D9-969F-6FB82B66F0CD}">
      <dgm:prSet/>
      <dgm:spPr/>
      <dgm:t>
        <a:bodyPr/>
        <a:lstStyle/>
        <a:p>
          <a:endParaRPr lang="en-US"/>
        </a:p>
      </dgm:t>
    </dgm:pt>
    <dgm:pt modelId="{69B3FC5F-6F22-4A9C-9B92-EB64901C02CE}">
      <dgm:prSet/>
      <dgm:spPr/>
      <dgm:t>
        <a:bodyPr/>
        <a:lstStyle/>
        <a:p>
          <a:r>
            <a:rPr lang="en-GB"/>
            <a:t>The WDES comprises a set of ten specific measures (metrics) which enables NHS organisations to compare the workplace and career experiences of disabled and non-disabled colleagues. NHS organisations use the metrics data to develop and publish an action plan. Year-on-year comparison enables NHS organisations to demonstrate progress against the indicators of disability equality. </a:t>
          </a:r>
          <a:endParaRPr lang="en-US"/>
        </a:p>
      </dgm:t>
    </dgm:pt>
    <dgm:pt modelId="{D87BEBD3-1F88-496A-9834-0EF8326D8C31}" type="parTrans" cxnId="{13B636E1-D6F9-4360-81DA-A53E06348F02}">
      <dgm:prSet/>
      <dgm:spPr/>
      <dgm:t>
        <a:bodyPr/>
        <a:lstStyle/>
        <a:p>
          <a:endParaRPr lang="en-US"/>
        </a:p>
      </dgm:t>
    </dgm:pt>
    <dgm:pt modelId="{5727D799-8D0F-4625-88E6-6883735BD902}" type="sibTrans" cxnId="{13B636E1-D6F9-4360-81DA-A53E06348F02}">
      <dgm:prSet/>
      <dgm:spPr/>
      <dgm:t>
        <a:bodyPr/>
        <a:lstStyle/>
        <a:p>
          <a:endParaRPr lang="en-US"/>
        </a:p>
      </dgm:t>
    </dgm:pt>
    <dgm:pt modelId="{BCB512D7-0EF2-4982-A024-320B7167629D}">
      <dgm:prSet/>
      <dgm:spPr/>
      <dgm:t>
        <a:bodyPr/>
        <a:lstStyle/>
        <a:p>
          <a:r>
            <a:rPr lang="en-GB"/>
            <a:t>WDES reports are published in an open and transparent way to demonstrate where there are discrepancies and how organisations are addressing disability equality issues. </a:t>
          </a:r>
          <a:endParaRPr lang="en-US"/>
        </a:p>
      </dgm:t>
    </dgm:pt>
    <dgm:pt modelId="{D3936523-19B7-4A9B-B3FA-1D3BCE8D3BDF}" type="parTrans" cxnId="{522AA2C2-F34E-4AA6-9978-6A9BD882B5C5}">
      <dgm:prSet/>
      <dgm:spPr/>
      <dgm:t>
        <a:bodyPr/>
        <a:lstStyle/>
        <a:p>
          <a:endParaRPr lang="en-US"/>
        </a:p>
      </dgm:t>
    </dgm:pt>
    <dgm:pt modelId="{2DB5EBB4-3DAA-487B-AA42-B2FDB5990E72}" type="sibTrans" cxnId="{522AA2C2-F34E-4AA6-9978-6A9BD882B5C5}">
      <dgm:prSet/>
      <dgm:spPr/>
      <dgm:t>
        <a:bodyPr/>
        <a:lstStyle/>
        <a:p>
          <a:endParaRPr lang="en-US"/>
        </a:p>
      </dgm:t>
    </dgm:pt>
    <dgm:pt modelId="{8C00738E-6296-4AB5-8CAC-1CAA1759A284}" type="pres">
      <dgm:prSet presAssocID="{2C3F5B63-EEFF-40BC-B993-A4EFB0CB2622}" presName="linear" presStyleCnt="0">
        <dgm:presLayoutVars>
          <dgm:animLvl val="lvl"/>
          <dgm:resizeHandles val="exact"/>
        </dgm:presLayoutVars>
      </dgm:prSet>
      <dgm:spPr/>
    </dgm:pt>
    <dgm:pt modelId="{F9FCF07D-E203-4532-BEF4-943221C5DC52}" type="pres">
      <dgm:prSet presAssocID="{831C5074-3A8B-40A5-91F2-4515E1B18285}" presName="parentText" presStyleLbl="node1" presStyleIdx="0" presStyleCnt="3">
        <dgm:presLayoutVars>
          <dgm:chMax val="0"/>
          <dgm:bulletEnabled val="1"/>
        </dgm:presLayoutVars>
      </dgm:prSet>
      <dgm:spPr/>
    </dgm:pt>
    <dgm:pt modelId="{EE79862C-1E1E-4934-B2FA-E57BA3440C61}" type="pres">
      <dgm:prSet presAssocID="{1C7B83FE-5492-45A1-A6EE-0903C2875E78}" presName="spacer" presStyleCnt="0"/>
      <dgm:spPr/>
    </dgm:pt>
    <dgm:pt modelId="{D93567AE-24B9-44A8-B276-00FC74EF9091}" type="pres">
      <dgm:prSet presAssocID="{69B3FC5F-6F22-4A9C-9B92-EB64901C02CE}" presName="parentText" presStyleLbl="node1" presStyleIdx="1" presStyleCnt="3">
        <dgm:presLayoutVars>
          <dgm:chMax val="0"/>
          <dgm:bulletEnabled val="1"/>
        </dgm:presLayoutVars>
      </dgm:prSet>
      <dgm:spPr/>
    </dgm:pt>
    <dgm:pt modelId="{EBC9A769-BBC5-4B6A-92C1-BEDDDAE57B67}" type="pres">
      <dgm:prSet presAssocID="{5727D799-8D0F-4625-88E6-6883735BD902}" presName="spacer" presStyleCnt="0"/>
      <dgm:spPr/>
    </dgm:pt>
    <dgm:pt modelId="{F211B6AD-EC58-4371-B03D-A1FC41D43BA3}" type="pres">
      <dgm:prSet presAssocID="{BCB512D7-0EF2-4982-A024-320B7167629D}" presName="parentText" presStyleLbl="node1" presStyleIdx="2" presStyleCnt="3">
        <dgm:presLayoutVars>
          <dgm:chMax val="0"/>
          <dgm:bulletEnabled val="1"/>
        </dgm:presLayoutVars>
      </dgm:prSet>
      <dgm:spPr/>
    </dgm:pt>
  </dgm:ptLst>
  <dgm:cxnLst>
    <dgm:cxn modelId="{F120E744-448E-47D9-969F-6FB82B66F0CD}" srcId="{2C3F5B63-EEFF-40BC-B993-A4EFB0CB2622}" destId="{831C5074-3A8B-40A5-91F2-4515E1B18285}" srcOrd="0" destOrd="0" parTransId="{7EFB9317-585D-49FD-BD5D-D015B856ABC9}" sibTransId="{1C7B83FE-5492-45A1-A6EE-0903C2875E78}"/>
    <dgm:cxn modelId="{95FCD06D-E3C1-436D-ABB8-A0688ADABFDE}" type="presOf" srcId="{BCB512D7-0EF2-4982-A024-320B7167629D}" destId="{F211B6AD-EC58-4371-B03D-A1FC41D43BA3}" srcOrd="0" destOrd="0" presId="urn:microsoft.com/office/officeart/2005/8/layout/vList2"/>
    <dgm:cxn modelId="{009C644E-AC21-4237-85EE-C75CCBA65DFB}" type="presOf" srcId="{69B3FC5F-6F22-4A9C-9B92-EB64901C02CE}" destId="{D93567AE-24B9-44A8-B276-00FC74EF9091}" srcOrd="0" destOrd="0" presId="urn:microsoft.com/office/officeart/2005/8/layout/vList2"/>
    <dgm:cxn modelId="{CAB3ED85-1C89-486B-B830-1E7F27886557}" type="presOf" srcId="{831C5074-3A8B-40A5-91F2-4515E1B18285}" destId="{F9FCF07D-E203-4532-BEF4-943221C5DC52}" srcOrd="0" destOrd="0" presId="urn:microsoft.com/office/officeart/2005/8/layout/vList2"/>
    <dgm:cxn modelId="{D5B84988-065C-4FAF-BDA0-248C13A171CB}" type="presOf" srcId="{2C3F5B63-EEFF-40BC-B993-A4EFB0CB2622}" destId="{8C00738E-6296-4AB5-8CAC-1CAA1759A284}" srcOrd="0" destOrd="0" presId="urn:microsoft.com/office/officeart/2005/8/layout/vList2"/>
    <dgm:cxn modelId="{522AA2C2-F34E-4AA6-9978-6A9BD882B5C5}" srcId="{2C3F5B63-EEFF-40BC-B993-A4EFB0CB2622}" destId="{BCB512D7-0EF2-4982-A024-320B7167629D}" srcOrd="2" destOrd="0" parTransId="{D3936523-19B7-4A9B-B3FA-1D3BCE8D3BDF}" sibTransId="{2DB5EBB4-3DAA-487B-AA42-B2FDB5990E72}"/>
    <dgm:cxn modelId="{13B636E1-D6F9-4360-81DA-A53E06348F02}" srcId="{2C3F5B63-EEFF-40BC-B993-A4EFB0CB2622}" destId="{69B3FC5F-6F22-4A9C-9B92-EB64901C02CE}" srcOrd="1" destOrd="0" parTransId="{D87BEBD3-1F88-496A-9834-0EF8326D8C31}" sibTransId="{5727D799-8D0F-4625-88E6-6883735BD902}"/>
    <dgm:cxn modelId="{FC30E2B7-DCD7-4141-B2DD-2F81558705C1}" type="presParOf" srcId="{8C00738E-6296-4AB5-8CAC-1CAA1759A284}" destId="{F9FCF07D-E203-4532-BEF4-943221C5DC52}" srcOrd="0" destOrd="0" presId="urn:microsoft.com/office/officeart/2005/8/layout/vList2"/>
    <dgm:cxn modelId="{8847E3AA-5EF7-4861-8832-8593B4CB81F9}" type="presParOf" srcId="{8C00738E-6296-4AB5-8CAC-1CAA1759A284}" destId="{EE79862C-1E1E-4934-B2FA-E57BA3440C61}" srcOrd="1" destOrd="0" presId="urn:microsoft.com/office/officeart/2005/8/layout/vList2"/>
    <dgm:cxn modelId="{85B722C4-9E84-4A25-B4DE-D97972136F92}" type="presParOf" srcId="{8C00738E-6296-4AB5-8CAC-1CAA1759A284}" destId="{D93567AE-24B9-44A8-B276-00FC74EF9091}" srcOrd="2" destOrd="0" presId="urn:microsoft.com/office/officeart/2005/8/layout/vList2"/>
    <dgm:cxn modelId="{0BF31DDF-1161-40A7-8F5E-422A5BBBC12E}" type="presParOf" srcId="{8C00738E-6296-4AB5-8CAC-1CAA1759A284}" destId="{EBC9A769-BBC5-4B6A-92C1-BEDDDAE57B67}" srcOrd="3" destOrd="0" presId="urn:microsoft.com/office/officeart/2005/8/layout/vList2"/>
    <dgm:cxn modelId="{CACE7F59-6360-4487-AF45-942EBBFF09B9}" type="presParOf" srcId="{8C00738E-6296-4AB5-8CAC-1CAA1759A284}" destId="{F211B6AD-EC58-4371-B03D-A1FC41D43BA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C31BD3-18A5-4AF6-AC19-56A3D7F167A0}" type="doc">
      <dgm:prSet loTypeId="urn:microsoft.com/office/officeart/2005/8/layout/vList5" loCatId="list" qsTypeId="urn:microsoft.com/office/officeart/2005/8/quickstyle/simple4" qsCatId="simple" csTypeId="urn:microsoft.com/office/officeart/2005/8/colors/accent1_2" csCatId="accent1" phldr="1"/>
      <dgm:spPr/>
      <dgm:t>
        <a:bodyPr/>
        <a:lstStyle/>
        <a:p>
          <a:endParaRPr lang="en-US"/>
        </a:p>
      </dgm:t>
    </dgm:pt>
    <dgm:pt modelId="{9F0E4EFD-0FA5-4E63-9985-4ED683D8213A}">
      <dgm:prSet custT="1"/>
      <dgm:spPr/>
      <dgm:t>
        <a:bodyPr/>
        <a:lstStyle/>
        <a:p>
          <a:r>
            <a:rPr lang="en-GB" sz="2400" dirty="0"/>
            <a:t>Indicator 4 a, b, c</a:t>
          </a:r>
          <a:endParaRPr lang="en-US" sz="2400" dirty="0"/>
        </a:p>
      </dgm:t>
    </dgm:pt>
    <dgm:pt modelId="{92635639-069A-46ED-AD8B-3D76F3A0A139}" type="parTrans" cxnId="{827EEF10-4C01-475E-9583-F7CF1F914E10}">
      <dgm:prSet/>
      <dgm:spPr/>
      <dgm:t>
        <a:bodyPr/>
        <a:lstStyle/>
        <a:p>
          <a:endParaRPr lang="en-US"/>
        </a:p>
      </dgm:t>
    </dgm:pt>
    <dgm:pt modelId="{205438BA-3955-4CEA-AC4D-075BA2DB11B1}" type="sibTrans" cxnId="{827EEF10-4C01-475E-9583-F7CF1F914E10}">
      <dgm:prSet/>
      <dgm:spPr/>
      <dgm:t>
        <a:bodyPr/>
        <a:lstStyle/>
        <a:p>
          <a:endParaRPr lang="en-US"/>
        </a:p>
      </dgm:t>
    </dgm:pt>
    <dgm:pt modelId="{3DF7B311-7770-410B-8C5A-8E793071518B}">
      <dgm:prSet/>
      <dgm:spPr/>
      <dgm:t>
        <a:bodyPr/>
        <a:lstStyle/>
        <a:p>
          <a:r>
            <a:rPr lang="en-GB" dirty="0"/>
            <a:t>Percentage of colleagues experiencing </a:t>
          </a:r>
          <a:r>
            <a:rPr lang="en-GB" b="1" dirty="0"/>
            <a:t>harassment, bullying or abuse </a:t>
          </a:r>
          <a:r>
            <a:rPr lang="en-GB" dirty="0"/>
            <a:t>from patients, managers or colleagues in the last 12 months for both disabled and non-disabled colleagues.</a:t>
          </a:r>
          <a:endParaRPr lang="en-US" dirty="0"/>
        </a:p>
      </dgm:t>
    </dgm:pt>
    <dgm:pt modelId="{B9D842C9-88A7-489B-A43C-F2D3B5E21EE6}" type="parTrans" cxnId="{BF221C60-C657-4238-917D-FB47B0E0393A}">
      <dgm:prSet/>
      <dgm:spPr/>
      <dgm:t>
        <a:bodyPr/>
        <a:lstStyle/>
        <a:p>
          <a:endParaRPr lang="en-US"/>
        </a:p>
      </dgm:t>
    </dgm:pt>
    <dgm:pt modelId="{661D52CE-D074-4B02-B929-0512B2140418}" type="sibTrans" cxnId="{BF221C60-C657-4238-917D-FB47B0E0393A}">
      <dgm:prSet/>
      <dgm:spPr/>
      <dgm:t>
        <a:bodyPr/>
        <a:lstStyle/>
        <a:p>
          <a:endParaRPr lang="en-US"/>
        </a:p>
      </dgm:t>
    </dgm:pt>
    <dgm:pt modelId="{078F4054-B781-4C60-BEE6-22F7E95ACF1C}">
      <dgm:prSet custT="1"/>
      <dgm:spPr/>
      <dgm:t>
        <a:bodyPr/>
        <a:lstStyle/>
        <a:p>
          <a:r>
            <a:rPr lang="en-GB" sz="2400" dirty="0"/>
            <a:t>Indicator 8</a:t>
          </a:r>
          <a:endParaRPr lang="en-US" sz="2400" dirty="0"/>
        </a:p>
      </dgm:t>
    </dgm:pt>
    <dgm:pt modelId="{C39BBA04-CDAA-457B-BD5F-54FD77BF9B00}" type="parTrans" cxnId="{39C16A4A-05DB-4AB5-B351-D1D10DD73432}">
      <dgm:prSet/>
      <dgm:spPr/>
      <dgm:t>
        <a:bodyPr/>
        <a:lstStyle/>
        <a:p>
          <a:endParaRPr lang="en-US"/>
        </a:p>
      </dgm:t>
    </dgm:pt>
    <dgm:pt modelId="{31DBD5B3-B369-4BF3-ADBA-519DB7259253}" type="sibTrans" cxnId="{39C16A4A-05DB-4AB5-B351-D1D10DD73432}">
      <dgm:prSet/>
      <dgm:spPr/>
      <dgm:t>
        <a:bodyPr/>
        <a:lstStyle/>
        <a:p>
          <a:endParaRPr lang="en-US"/>
        </a:p>
      </dgm:t>
    </dgm:pt>
    <dgm:pt modelId="{C54BF36D-EDDE-46B3-ACE1-D2879423A238}">
      <dgm:prSet/>
      <dgm:spPr/>
      <dgm:t>
        <a:bodyPr/>
        <a:lstStyle/>
        <a:p>
          <a:r>
            <a:rPr lang="en-GB" dirty="0"/>
            <a:t>Percentage of colleagues with a long-lasting health condition or illness saying their employer has made </a:t>
          </a:r>
          <a:r>
            <a:rPr lang="en-GB" b="1" dirty="0"/>
            <a:t>reasonable adjustments </a:t>
          </a:r>
          <a:r>
            <a:rPr lang="en-GB" dirty="0"/>
            <a:t>to enable them to carry out their work for disabled colleagues.</a:t>
          </a:r>
          <a:endParaRPr lang="en-US" dirty="0"/>
        </a:p>
      </dgm:t>
    </dgm:pt>
    <dgm:pt modelId="{DB505B38-8450-4831-A6F6-448140317666}" type="parTrans" cxnId="{DBA308F3-F1A5-457E-95BE-47A5F34844E2}">
      <dgm:prSet/>
      <dgm:spPr/>
      <dgm:t>
        <a:bodyPr/>
        <a:lstStyle/>
        <a:p>
          <a:endParaRPr lang="en-US"/>
        </a:p>
      </dgm:t>
    </dgm:pt>
    <dgm:pt modelId="{503B71E0-2174-4A83-AD49-8E6F48A99B53}" type="sibTrans" cxnId="{DBA308F3-F1A5-457E-95BE-47A5F34844E2}">
      <dgm:prSet/>
      <dgm:spPr/>
      <dgm:t>
        <a:bodyPr/>
        <a:lstStyle/>
        <a:p>
          <a:endParaRPr lang="en-US"/>
        </a:p>
      </dgm:t>
    </dgm:pt>
    <dgm:pt modelId="{2C180C23-4CA7-4DDB-B2A4-5B5FD7870110}">
      <dgm:prSet custT="1"/>
      <dgm:spPr/>
      <dgm:t>
        <a:bodyPr/>
        <a:lstStyle/>
        <a:p>
          <a:r>
            <a:rPr lang="en-GB" sz="2400" dirty="0"/>
            <a:t>Indicator 4 d</a:t>
          </a:r>
          <a:endParaRPr lang="en-US" sz="2400" dirty="0"/>
        </a:p>
      </dgm:t>
    </dgm:pt>
    <dgm:pt modelId="{964BC0B8-58CC-4AB1-9AB3-63EBD739FFE5}" type="parTrans" cxnId="{93857BEA-E6A4-4165-A994-5A7F967D8887}">
      <dgm:prSet/>
      <dgm:spPr/>
      <dgm:t>
        <a:bodyPr/>
        <a:lstStyle/>
        <a:p>
          <a:endParaRPr lang="en-US"/>
        </a:p>
      </dgm:t>
    </dgm:pt>
    <dgm:pt modelId="{C226A2FD-9283-4614-A947-AC6C740A1AE7}" type="sibTrans" cxnId="{93857BEA-E6A4-4165-A994-5A7F967D8887}">
      <dgm:prSet/>
      <dgm:spPr/>
      <dgm:t>
        <a:bodyPr/>
        <a:lstStyle/>
        <a:p>
          <a:endParaRPr lang="en-US"/>
        </a:p>
      </dgm:t>
    </dgm:pt>
    <dgm:pt modelId="{A9F467F2-3B68-4A4C-8871-8337D5F58DF9}">
      <dgm:prSet/>
      <dgm:spPr/>
      <dgm:t>
        <a:bodyPr/>
        <a:lstStyle/>
        <a:p>
          <a:r>
            <a:rPr lang="en-GB" dirty="0"/>
            <a:t>Percentage of colleagues saying the last time they experienced harassment, bullying or abuse at work, </a:t>
          </a:r>
          <a:r>
            <a:rPr lang="en-GB" b="1" dirty="0"/>
            <a:t>they or a colleague reported it </a:t>
          </a:r>
          <a:r>
            <a:rPr lang="en-GB" dirty="0"/>
            <a:t>for non-disabled colleagues</a:t>
          </a:r>
          <a:endParaRPr lang="en-US" dirty="0"/>
        </a:p>
      </dgm:t>
    </dgm:pt>
    <dgm:pt modelId="{DF145255-315E-40D2-96C8-A4764201E8B0}" type="parTrans" cxnId="{6C1860AE-5344-4B13-B996-41960BF86412}">
      <dgm:prSet/>
      <dgm:spPr/>
      <dgm:t>
        <a:bodyPr/>
        <a:lstStyle/>
        <a:p>
          <a:endParaRPr lang="en-US"/>
        </a:p>
      </dgm:t>
    </dgm:pt>
    <dgm:pt modelId="{B7290F2B-4999-44EB-B1EE-DCE18D6B79F9}" type="sibTrans" cxnId="{6C1860AE-5344-4B13-B996-41960BF86412}">
      <dgm:prSet/>
      <dgm:spPr/>
      <dgm:t>
        <a:bodyPr/>
        <a:lstStyle/>
        <a:p>
          <a:endParaRPr lang="en-US"/>
        </a:p>
      </dgm:t>
    </dgm:pt>
    <dgm:pt modelId="{9DBC6378-D06D-4190-9FE2-382219FFA4B9}">
      <dgm:prSet custT="1"/>
      <dgm:spPr/>
      <dgm:t>
        <a:bodyPr/>
        <a:lstStyle/>
        <a:p>
          <a:r>
            <a:rPr lang="en-GB" sz="2400" dirty="0"/>
            <a:t>Indicator 6 </a:t>
          </a:r>
        </a:p>
      </dgm:t>
    </dgm:pt>
    <dgm:pt modelId="{0435670D-77B5-4A1D-BBF2-D8B9FDCABC94}" type="parTrans" cxnId="{D7206B0B-79A8-44BF-AF5F-6D329721EB95}">
      <dgm:prSet/>
      <dgm:spPr/>
      <dgm:t>
        <a:bodyPr/>
        <a:lstStyle/>
        <a:p>
          <a:endParaRPr lang="en-GB"/>
        </a:p>
      </dgm:t>
    </dgm:pt>
    <dgm:pt modelId="{F08D14B0-AD86-4AA8-BFB8-55F6994E9269}" type="sibTrans" cxnId="{D7206B0B-79A8-44BF-AF5F-6D329721EB95}">
      <dgm:prSet/>
      <dgm:spPr/>
      <dgm:t>
        <a:bodyPr/>
        <a:lstStyle/>
        <a:p>
          <a:endParaRPr lang="en-GB"/>
        </a:p>
      </dgm:t>
    </dgm:pt>
    <dgm:pt modelId="{F2DC1852-E3B7-4921-BC97-80D8A4D608E8}">
      <dgm:prSet/>
      <dgm:spPr/>
      <dgm:t>
        <a:bodyPr/>
        <a:lstStyle/>
        <a:p>
          <a:r>
            <a:rPr lang="en-GB" dirty="0"/>
            <a:t>Percentage of colleagues who have felt </a:t>
          </a:r>
          <a:r>
            <a:rPr lang="en-GB" b="1" dirty="0"/>
            <a:t>pressure from their manager to come to work</a:t>
          </a:r>
          <a:r>
            <a:rPr lang="en-GB" dirty="0"/>
            <a:t>, despite not feeling well enough to perform their duties for non-disabled colleagues</a:t>
          </a:r>
        </a:p>
      </dgm:t>
    </dgm:pt>
    <dgm:pt modelId="{91E21D07-B619-4FD1-91BE-E9FD49B06742}" type="parTrans" cxnId="{35458EE0-275E-4B8A-BF48-D450B5B495E3}">
      <dgm:prSet/>
      <dgm:spPr/>
      <dgm:t>
        <a:bodyPr/>
        <a:lstStyle/>
        <a:p>
          <a:endParaRPr lang="en-GB"/>
        </a:p>
      </dgm:t>
    </dgm:pt>
    <dgm:pt modelId="{D8B4D93C-EE1B-44E2-8EAD-D51C02D12F6D}" type="sibTrans" cxnId="{35458EE0-275E-4B8A-BF48-D450B5B495E3}">
      <dgm:prSet/>
      <dgm:spPr/>
      <dgm:t>
        <a:bodyPr/>
        <a:lstStyle/>
        <a:p>
          <a:endParaRPr lang="en-GB"/>
        </a:p>
      </dgm:t>
    </dgm:pt>
    <dgm:pt modelId="{EE077837-7FA2-4407-9991-0C4609190557}" type="pres">
      <dgm:prSet presAssocID="{5DC31BD3-18A5-4AF6-AC19-56A3D7F167A0}" presName="Name0" presStyleCnt="0">
        <dgm:presLayoutVars>
          <dgm:dir/>
          <dgm:animLvl val="lvl"/>
          <dgm:resizeHandles val="exact"/>
        </dgm:presLayoutVars>
      </dgm:prSet>
      <dgm:spPr/>
    </dgm:pt>
    <dgm:pt modelId="{F35BC86F-AFE6-461D-BB25-4C8946CF09C6}" type="pres">
      <dgm:prSet presAssocID="{9F0E4EFD-0FA5-4E63-9985-4ED683D8213A}" presName="linNode" presStyleCnt="0"/>
      <dgm:spPr/>
    </dgm:pt>
    <dgm:pt modelId="{B5AAED4A-F3AB-4F8A-BF7C-43267C2433C6}" type="pres">
      <dgm:prSet presAssocID="{9F0E4EFD-0FA5-4E63-9985-4ED683D8213A}" presName="parentText" presStyleLbl="node1" presStyleIdx="0" presStyleCnt="4" custScaleY="75132">
        <dgm:presLayoutVars>
          <dgm:chMax val="1"/>
          <dgm:bulletEnabled val="1"/>
        </dgm:presLayoutVars>
      </dgm:prSet>
      <dgm:spPr/>
    </dgm:pt>
    <dgm:pt modelId="{8590A642-1903-44BC-9A6C-5502B18CA55F}" type="pres">
      <dgm:prSet presAssocID="{9F0E4EFD-0FA5-4E63-9985-4ED683D8213A}" presName="descendantText" presStyleLbl="alignAccFollowNode1" presStyleIdx="0" presStyleCnt="4">
        <dgm:presLayoutVars>
          <dgm:bulletEnabled val="1"/>
        </dgm:presLayoutVars>
      </dgm:prSet>
      <dgm:spPr/>
    </dgm:pt>
    <dgm:pt modelId="{CEAB3500-86BE-4226-A57E-615FD29F13DA}" type="pres">
      <dgm:prSet presAssocID="{205438BA-3955-4CEA-AC4D-075BA2DB11B1}" presName="sp" presStyleCnt="0"/>
      <dgm:spPr/>
    </dgm:pt>
    <dgm:pt modelId="{4B044C2A-0E52-4735-8C8E-67CAC17F4719}" type="pres">
      <dgm:prSet presAssocID="{2C180C23-4CA7-4DDB-B2A4-5B5FD7870110}" presName="linNode" presStyleCnt="0"/>
      <dgm:spPr/>
    </dgm:pt>
    <dgm:pt modelId="{BEDE5F46-377A-4C66-A6E1-FBAC0F406B8C}" type="pres">
      <dgm:prSet presAssocID="{2C180C23-4CA7-4DDB-B2A4-5B5FD7870110}" presName="parentText" presStyleLbl="node1" presStyleIdx="1" presStyleCnt="4" custScaleY="75132">
        <dgm:presLayoutVars>
          <dgm:chMax val="1"/>
          <dgm:bulletEnabled val="1"/>
        </dgm:presLayoutVars>
      </dgm:prSet>
      <dgm:spPr/>
    </dgm:pt>
    <dgm:pt modelId="{5C83589F-9C4B-43C5-924E-BB07BC7A60A3}" type="pres">
      <dgm:prSet presAssocID="{2C180C23-4CA7-4DDB-B2A4-5B5FD7870110}" presName="descendantText" presStyleLbl="alignAccFollowNode1" presStyleIdx="1" presStyleCnt="4">
        <dgm:presLayoutVars>
          <dgm:bulletEnabled val="1"/>
        </dgm:presLayoutVars>
      </dgm:prSet>
      <dgm:spPr/>
    </dgm:pt>
    <dgm:pt modelId="{2DC5F73F-362D-411B-B53F-01B470F3833E}" type="pres">
      <dgm:prSet presAssocID="{C226A2FD-9283-4614-A947-AC6C740A1AE7}" presName="sp" presStyleCnt="0"/>
      <dgm:spPr/>
    </dgm:pt>
    <dgm:pt modelId="{609C2CAB-3A40-4AA0-9729-38E41DCB72A5}" type="pres">
      <dgm:prSet presAssocID="{9DBC6378-D06D-4190-9FE2-382219FFA4B9}" presName="linNode" presStyleCnt="0"/>
      <dgm:spPr/>
    </dgm:pt>
    <dgm:pt modelId="{0B69199C-93DC-487E-AE0A-EF1CC38DDCB3}" type="pres">
      <dgm:prSet presAssocID="{9DBC6378-D06D-4190-9FE2-382219FFA4B9}" presName="parentText" presStyleLbl="node1" presStyleIdx="2" presStyleCnt="4" custScaleY="82645">
        <dgm:presLayoutVars>
          <dgm:chMax val="1"/>
          <dgm:bulletEnabled val="1"/>
        </dgm:presLayoutVars>
      </dgm:prSet>
      <dgm:spPr/>
    </dgm:pt>
    <dgm:pt modelId="{2A1AD36C-AADE-4373-AED7-ACD7C24FE89C}" type="pres">
      <dgm:prSet presAssocID="{9DBC6378-D06D-4190-9FE2-382219FFA4B9}" presName="descendantText" presStyleLbl="alignAccFollowNode1" presStyleIdx="2" presStyleCnt="4">
        <dgm:presLayoutVars>
          <dgm:bulletEnabled val="1"/>
        </dgm:presLayoutVars>
      </dgm:prSet>
      <dgm:spPr/>
    </dgm:pt>
    <dgm:pt modelId="{B1D4C21D-24B2-4F64-9499-635FBDB1FF42}" type="pres">
      <dgm:prSet presAssocID="{F08D14B0-AD86-4AA8-BFB8-55F6994E9269}" presName="sp" presStyleCnt="0"/>
      <dgm:spPr/>
    </dgm:pt>
    <dgm:pt modelId="{5AA03264-E3DB-44EC-BC7B-F99707A5F300}" type="pres">
      <dgm:prSet presAssocID="{078F4054-B781-4C60-BEE6-22F7E95ACF1C}" presName="linNode" presStyleCnt="0"/>
      <dgm:spPr/>
    </dgm:pt>
    <dgm:pt modelId="{1460E5CF-E206-4C83-B5BD-D31EF252C4B8}" type="pres">
      <dgm:prSet presAssocID="{078F4054-B781-4C60-BEE6-22F7E95ACF1C}" presName="parentText" presStyleLbl="node1" presStyleIdx="3" presStyleCnt="4" custScaleY="75132">
        <dgm:presLayoutVars>
          <dgm:chMax val="1"/>
          <dgm:bulletEnabled val="1"/>
        </dgm:presLayoutVars>
      </dgm:prSet>
      <dgm:spPr/>
    </dgm:pt>
    <dgm:pt modelId="{44447494-1E1C-472E-A923-F1341EDBD0D1}" type="pres">
      <dgm:prSet presAssocID="{078F4054-B781-4C60-BEE6-22F7E95ACF1C}" presName="descendantText" presStyleLbl="alignAccFollowNode1" presStyleIdx="3" presStyleCnt="4">
        <dgm:presLayoutVars>
          <dgm:bulletEnabled val="1"/>
        </dgm:presLayoutVars>
      </dgm:prSet>
      <dgm:spPr/>
    </dgm:pt>
  </dgm:ptLst>
  <dgm:cxnLst>
    <dgm:cxn modelId="{D7206B0B-79A8-44BF-AF5F-6D329721EB95}" srcId="{5DC31BD3-18A5-4AF6-AC19-56A3D7F167A0}" destId="{9DBC6378-D06D-4190-9FE2-382219FFA4B9}" srcOrd="2" destOrd="0" parTransId="{0435670D-77B5-4A1D-BBF2-D8B9FDCABC94}" sibTransId="{F08D14B0-AD86-4AA8-BFB8-55F6994E9269}"/>
    <dgm:cxn modelId="{827EEF10-4C01-475E-9583-F7CF1F914E10}" srcId="{5DC31BD3-18A5-4AF6-AC19-56A3D7F167A0}" destId="{9F0E4EFD-0FA5-4E63-9985-4ED683D8213A}" srcOrd="0" destOrd="0" parTransId="{92635639-069A-46ED-AD8B-3D76F3A0A139}" sibTransId="{205438BA-3955-4CEA-AC4D-075BA2DB11B1}"/>
    <dgm:cxn modelId="{F05C3C14-116B-440D-87DA-3F3DF9C316D8}" type="presOf" srcId="{C54BF36D-EDDE-46B3-ACE1-D2879423A238}" destId="{44447494-1E1C-472E-A923-F1341EDBD0D1}" srcOrd="0" destOrd="0" presId="urn:microsoft.com/office/officeart/2005/8/layout/vList5"/>
    <dgm:cxn modelId="{79F3661C-E42C-400A-BA89-AE04A70349DD}" type="presOf" srcId="{2C180C23-4CA7-4DDB-B2A4-5B5FD7870110}" destId="{BEDE5F46-377A-4C66-A6E1-FBAC0F406B8C}" srcOrd="0" destOrd="0" presId="urn:microsoft.com/office/officeart/2005/8/layout/vList5"/>
    <dgm:cxn modelId="{BF221C60-C657-4238-917D-FB47B0E0393A}" srcId="{9F0E4EFD-0FA5-4E63-9985-4ED683D8213A}" destId="{3DF7B311-7770-410B-8C5A-8E793071518B}" srcOrd="0" destOrd="0" parTransId="{B9D842C9-88A7-489B-A43C-F2D3B5E21EE6}" sibTransId="{661D52CE-D074-4B02-B929-0512B2140418}"/>
    <dgm:cxn modelId="{021AE565-794B-40D8-BBAF-F001522D4FCC}" type="presOf" srcId="{078F4054-B781-4C60-BEE6-22F7E95ACF1C}" destId="{1460E5CF-E206-4C83-B5BD-D31EF252C4B8}" srcOrd="0" destOrd="0" presId="urn:microsoft.com/office/officeart/2005/8/layout/vList5"/>
    <dgm:cxn modelId="{39C16A4A-05DB-4AB5-B351-D1D10DD73432}" srcId="{5DC31BD3-18A5-4AF6-AC19-56A3D7F167A0}" destId="{078F4054-B781-4C60-BEE6-22F7E95ACF1C}" srcOrd="3" destOrd="0" parTransId="{C39BBA04-CDAA-457B-BD5F-54FD77BF9B00}" sibTransId="{31DBD5B3-B369-4BF3-ADBA-519DB7259253}"/>
    <dgm:cxn modelId="{A5AD4779-D477-470A-B44A-971A1424993E}" type="presOf" srcId="{A9F467F2-3B68-4A4C-8871-8337D5F58DF9}" destId="{5C83589F-9C4B-43C5-924E-BB07BC7A60A3}" srcOrd="0" destOrd="0" presId="urn:microsoft.com/office/officeart/2005/8/layout/vList5"/>
    <dgm:cxn modelId="{D16BD989-CF52-4C3B-A1B5-2525273E7725}" type="presOf" srcId="{9F0E4EFD-0FA5-4E63-9985-4ED683D8213A}" destId="{B5AAED4A-F3AB-4F8A-BF7C-43267C2433C6}" srcOrd="0" destOrd="0" presId="urn:microsoft.com/office/officeart/2005/8/layout/vList5"/>
    <dgm:cxn modelId="{6C1860AE-5344-4B13-B996-41960BF86412}" srcId="{2C180C23-4CA7-4DDB-B2A4-5B5FD7870110}" destId="{A9F467F2-3B68-4A4C-8871-8337D5F58DF9}" srcOrd="0" destOrd="0" parTransId="{DF145255-315E-40D2-96C8-A4764201E8B0}" sibTransId="{B7290F2B-4999-44EB-B1EE-DCE18D6B79F9}"/>
    <dgm:cxn modelId="{6C8B84B7-7211-414B-A477-593F3D46F44A}" type="presOf" srcId="{F2DC1852-E3B7-4921-BC97-80D8A4D608E8}" destId="{2A1AD36C-AADE-4373-AED7-ACD7C24FE89C}" srcOrd="0" destOrd="0" presId="urn:microsoft.com/office/officeart/2005/8/layout/vList5"/>
    <dgm:cxn modelId="{552588CA-4E3D-4B56-BF04-93D0DA4A6BC6}" type="presOf" srcId="{9DBC6378-D06D-4190-9FE2-382219FFA4B9}" destId="{0B69199C-93DC-487E-AE0A-EF1CC38DDCB3}" srcOrd="0" destOrd="0" presId="urn:microsoft.com/office/officeart/2005/8/layout/vList5"/>
    <dgm:cxn modelId="{BC7B7AD4-7450-4348-81A9-5F0C1D61DE37}" type="presOf" srcId="{3DF7B311-7770-410B-8C5A-8E793071518B}" destId="{8590A642-1903-44BC-9A6C-5502B18CA55F}" srcOrd="0" destOrd="0" presId="urn:microsoft.com/office/officeart/2005/8/layout/vList5"/>
    <dgm:cxn modelId="{35458EE0-275E-4B8A-BF48-D450B5B495E3}" srcId="{9DBC6378-D06D-4190-9FE2-382219FFA4B9}" destId="{F2DC1852-E3B7-4921-BC97-80D8A4D608E8}" srcOrd="0" destOrd="0" parTransId="{91E21D07-B619-4FD1-91BE-E9FD49B06742}" sibTransId="{D8B4D93C-EE1B-44E2-8EAD-D51C02D12F6D}"/>
    <dgm:cxn modelId="{93857BEA-E6A4-4165-A994-5A7F967D8887}" srcId="{5DC31BD3-18A5-4AF6-AC19-56A3D7F167A0}" destId="{2C180C23-4CA7-4DDB-B2A4-5B5FD7870110}" srcOrd="1" destOrd="0" parTransId="{964BC0B8-58CC-4AB1-9AB3-63EBD739FFE5}" sibTransId="{C226A2FD-9283-4614-A947-AC6C740A1AE7}"/>
    <dgm:cxn modelId="{DBA308F3-F1A5-457E-95BE-47A5F34844E2}" srcId="{078F4054-B781-4C60-BEE6-22F7E95ACF1C}" destId="{C54BF36D-EDDE-46B3-ACE1-D2879423A238}" srcOrd="0" destOrd="0" parTransId="{DB505B38-8450-4831-A6F6-448140317666}" sibTransId="{503B71E0-2174-4A83-AD49-8E6F48A99B53}"/>
    <dgm:cxn modelId="{5363D7FB-5F49-445B-81C9-6690AC016A0C}" type="presOf" srcId="{5DC31BD3-18A5-4AF6-AC19-56A3D7F167A0}" destId="{EE077837-7FA2-4407-9991-0C4609190557}" srcOrd="0" destOrd="0" presId="urn:microsoft.com/office/officeart/2005/8/layout/vList5"/>
    <dgm:cxn modelId="{49F1CEEA-1A68-467B-8AEB-5A4AB6975762}" type="presParOf" srcId="{EE077837-7FA2-4407-9991-0C4609190557}" destId="{F35BC86F-AFE6-461D-BB25-4C8946CF09C6}" srcOrd="0" destOrd="0" presId="urn:microsoft.com/office/officeart/2005/8/layout/vList5"/>
    <dgm:cxn modelId="{5981ABF6-0159-481E-B70C-3BD00AC5C487}" type="presParOf" srcId="{F35BC86F-AFE6-461D-BB25-4C8946CF09C6}" destId="{B5AAED4A-F3AB-4F8A-BF7C-43267C2433C6}" srcOrd="0" destOrd="0" presId="urn:microsoft.com/office/officeart/2005/8/layout/vList5"/>
    <dgm:cxn modelId="{C0D896B9-13F0-4AFB-BD72-9609CC80A3D8}" type="presParOf" srcId="{F35BC86F-AFE6-461D-BB25-4C8946CF09C6}" destId="{8590A642-1903-44BC-9A6C-5502B18CA55F}" srcOrd="1" destOrd="0" presId="urn:microsoft.com/office/officeart/2005/8/layout/vList5"/>
    <dgm:cxn modelId="{2D019450-3E63-4CAE-97F4-C3D1606DDEA5}" type="presParOf" srcId="{EE077837-7FA2-4407-9991-0C4609190557}" destId="{CEAB3500-86BE-4226-A57E-615FD29F13DA}" srcOrd="1" destOrd="0" presId="urn:microsoft.com/office/officeart/2005/8/layout/vList5"/>
    <dgm:cxn modelId="{329A2438-9C9F-4D36-95A3-9ECCB9574D86}" type="presParOf" srcId="{EE077837-7FA2-4407-9991-0C4609190557}" destId="{4B044C2A-0E52-4735-8C8E-67CAC17F4719}" srcOrd="2" destOrd="0" presId="urn:microsoft.com/office/officeart/2005/8/layout/vList5"/>
    <dgm:cxn modelId="{106E6E6F-3B00-46A2-B06F-F98BB5604D77}" type="presParOf" srcId="{4B044C2A-0E52-4735-8C8E-67CAC17F4719}" destId="{BEDE5F46-377A-4C66-A6E1-FBAC0F406B8C}" srcOrd="0" destOrd="0" presId="urn:microsoft.com/office/officeart/2005/8/layout/vList5"/>
    <dgm:cxn modelId="{B0398093-C46D-4AE3-A41D-D87362E23404}" type="presParOf" srcId="{4B044C2A-0E52-4735-8C8E-67CAC17F4719}" destId="{5C83589F-9C4B-43C5-924E-BB07BC7A60A3}" srcOrd="1" destOrd="0" presId="urn:microsoft.com/office/officeart/2005/8/layout/vList5"/>
    <dgm:cxn modelId="{2F3B95AC-F905-4271-B164-C5C2B229F77D}" type="presParOf" srcId="{EE077837-7FA2-4407-9991-0C4609190557}" destId="{2DC5F73F-362D-411B-B53F-01B470F3833E}" srcOrd="3" destOrd="0" presId="urn:microsoft.com/office/officeart/2005/8/layout/vList5"/>
    <dgm:cxn modelId="{3612F0CC-6697-43AC-9C99-BD8134DAA65E}" type="presParOf" srcId="{EE077837-7FA2-4407-9991-0C4609190557}" destId="{609C2CAB-3A40-4AA0-9729-38E41DCB72A5}" srcOrd="4" destOrd="0" presId="urn:microsoft.com/office/officeart/2005/8/layout/vList5"/>
    <dgm:cxn modelId="{2F193CA2-462E-4BA9-B655-20E030A4FEBD}" type="presParOf" srcId="{609C2CAB-3A40-4AA0-9729-38E41DCB72A5}" destId="{0B69199C-93DC-487E-AE0A-EF1CC38DDCB3}" srcOrd="0" destOrd="0" presId="urn:microsoft.com/office/officeart/2005/8/layout/vList5"/>
    <dgm:cxn modelId="{2046E08B-6280-4DFA-B4DB-37E60C743699}" type="presParOf" srcId="{609C2CAB-3A40-4AA0-9729-38E41DCB72A5}" destId="{2A1AD36C-AADE-4373-AED7-ACD7C24FE89C}" srcOrd="1" destOrd="0" presId="urn:microsoft.com/office/officeart/2005/8/layout/vList5"/>
    <dgm:cxn modelId="{60618B17-56F5-4BFC-8B62-0E370CCF33FA}" type="presParOf" srcId="{EE077837-7FA2-4407-9991-0C4609190557}" destId="{B1D4C21D-24B2-4F64-9499-635FBDB1FF42}" srcOrd="5" destOrd="0" presId="urn:microsoft.com/office/officeart/2005/8/layout/vList5"/>
    <dgm:cxn modelId="{E9DC6AA5-C787-42DD-A86D-C792CDDDE506}" type="presParOf" srcId="{EE077837-7FA2-4407-9991-0C4609190557}" destId="{5AA03264-E3DB-44EC-BC7B-F99707A5F300}" srcOrd="6" destOrd="0" presId="urn:microsoft.com/office/officeart/2005/8/layout/vList5"/>
    <dgm:cxn modelId="{2F6C22CD-686A-4C90-929C-8EEF0D66CCEA}" type="presParOf" srcId="{5AA03264-E3DB-44EC-BC7B-F99707A5F300}" destId="{1460E5CF-E206-4C83-B5BD-D31EF252C4B8}" srcOrd="0" destOrd="0" presId="urn:microsoft.com/office/officeart/2005/8/layout/vList5"/>
    <dgm:cxn modelId="{DCEDD423-E641-4B11-915A-4586FC8BAA2F}" type="presParOf" srcId="{5AA03264-E3DB-44EC-BC7B-F99707A5F300}" destId="{44447494-1E1C-472E-A923-F1341EDBD0D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A1E91C-6993-4214-9B26-831E7882F8D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A19C227-28EE-444A-BE3A-3CCB7EDF593E}">
      <dgm:prSet/>
      <dgm:spPr/>
      <dgm:t>
        <a:bodyPr/>
        <a:lstStyle/>
        <a:p>
          <a:r>
            <a:rPr lang="en-GB"/>
            <a:t>There has been a slight reduction (-0.61) in the relative likelihood of non-disabled colleagues going through the formal capability process when compared with disabled colleagues. No colleagues have entered the formal capability process on the grounds of ill-health over the last 2-years</a:t>
          </a:r>
          <a:endParaRPr lang="en-US"/>
        </a:p>
      </dgm:t>
    </dgm:pt>
    <dgm:pt modelId="{75FFAE9F-9269-4707-A056-C5D556335DE2}" type="parTrans" cxnId="{AD33E8EB-6AE3-49CB-BCDA-D5E0CA54C979}">
      <dgm:prSet/>
      <dgm:spPr/>
      <dgm:t>
        <a:bodyPr/>
        <a:lstStyle/>
        <a:p>
          <a:endParaRPr lang="en-US"/>
        </a:p>
      </dgm:t>
    </dgm:pt>
    <dgm:pt modelId="{BE1BC7E6-04FA-481D-A6B6-22397A0289CC}" type="sibTrans" cxnId="{AD33E8EB-6AE3-49CB-BCDA-D5E0CA54C979}">
      <dgm:prSet phldrT="1" phldr="0"/>
      <dgm:spPr/>
      <dgm:t>
        <a:bodyPr/>
        <a:lstStyle/>
        <a:p>
          <a:endParaRPr lang="en-US"/>
        </a:p>
      </dgm:t>
    </dgm:pt>
    <dgm:pt modelId="{945DCF70-C623-4BA7-A555-43ABFB3A22C5}">
      <dgm:prSet/>
      <dgm:spPr/>
      <dgm:t>
        <a:bodyPr/>
        <a:lstStyle/>
        <a:p>
          <a:r>
            <a:rPr lang="en-GB" dirty="0"/>
            <a:t>There has been a reduction in the number of colleagues experiencing harassment, bullying, and abuse from patients, managers and colleagues for both disabled (-3.3%) and non-disabled (-5.0%) colleagues </a:t>
          </a:r>
          <a:endParaRPr lang="en-US" dirty="0"/>
        </a:p>
      </dgm:t>
    </dgm:pt>
    <dgm:pt modelId="{E1C6E154-96A8-4B44-A7AF-3EC3F3AB89F1}" type="parTrans" cxnId="{A45BB4BD-9CE4-41CE-AEDB-4B32BD946304}">
      <dgm:prSet/>
      <dgm:spPr/>
      <dgm:t>
        <a:bodyPr/>
        <a:lstStyle/>
        <a:p>
          <a:endParaRPr lang="en-US"/>
        </a:p>
      </dgm:t>
    </dgm:pt>
    <dgm:pt modelId="{3E79436C-F674-4A60-882C-2F3CA4190225}" type="sibTrans" cxnId="{A45BB4BD-9CE4-41CE-AEDB-4B32BD946304}">
      <dgm:prSet phldrT="2" phldr="0"/>
      <dgm:spPr/>
      <dgm:t>
        <a:bodyPr/>
        <a:lstStyle/>
        <a:p>
          <a:endParaRPr lang="en-US"/>
        </a:p>
      </dgm:t>
    </dgm:pt>
    <dgm:pt modelId="{7023696E-FABB-4BBC-B625-09FEAC801257}">
      <dgm:prSet/>
      <dgm:spPr/>
      <dgm:t>
        <a:bodyPr/>
        <a:lstStyle/>
        <a:p>
          <a:r>
            <a:rPr lang="en-GB"/>
            <a:t>There has been a significant increase in the percentage of non-disabled colleagues saying the last time they experienced harassment, bullying or abuse at work, they or a colleague reported it (+29.0%)</a:t>
          </a:r>
          <a:endParaRPr lang="en-US"/>
        </a:p>
      </dgm:t>
    </dgm:pt>
    <dgm:pt modelId="{418EE54C-9238-4464-8AA6-1540A4C0A841}" type="parTrans" cxnId="{25BAD847-CB3A-46CF-BC82-281DFB1E76A0}">
      <dgm:prSet/>
      <dgm:spPr/>
      <dgm:t>
        <a:bodyPr/>
        <a:lstStyle/>
        <a:p>
          <a:endParaRPr lang="en-US"/>
        </a:p>
      </dgm:t>
    </dgm:pt>
    <dgm:pt modelId="{1B0A1763-91CE-43F6-9C63-B7EC44921284}" type="sibTrans" cxnId="{25BAD847-CB3A-46CF-BC82-281DFB1E76A0}">
      <dgm:prSet phldrT="3" phldr="0"/>
      <dgm:spPr/>
      <dgm:t>
        <a:bodyPr/>
        <a:lstStyle/>
        <a:p>
          <a:endParaRPr lang="en-US"/>
        </a:p>
      </dgm:t>
    </dgm:pt>
    <dgm:pt modelId="{89C0D8D5-AE30-4497-860D-A65E18B658AB}">
      <dgm:prSet/>
      <dgm:spPr/>
      <dgm:t>
        <a:bodyPr/>
        <a:lstStyle/>
        <a:p>
          <a:r>
            <a:rPr lang="en-GB"/>
            <a:t>There has been a reduction in the percentage of non-disabled colleagues who have felt pressure from their manager to come to work, despite not feeling well enough to perform their duties (-0.3%)</a:t>
          </a:r>
          <a:endParaRPr lang="en-US"/>
        </a:p>
      </dgm:t>
    </dgm:pt>
    <dgm:pt modelId="{49BD4B2C-3295-4432-93DC-8C3A1C8BFD6B}" type="parTrans" cxnId="{6A210CC1-5A0B-4E4A-9671-65D02B908E4C}">
      <dgm:prSet/>
      <dgm:spPr/>
      <dgm:t>
        <a:bodyPr/>
        <a:lstStyle/>
        <a:p>
          <a:endParaRPr lang="en-US"/>
        </a:p>
      </dgm:t>
    </dgm:pt>
    <dgm:pt modelId="{351E28E6-BEA1-4E05-9C90-96C17BACA03F}" type="sibTrans" cxnId="{6A210CC1-5A0B-4E4A-9671-65D02B908E4C}">
      <dgm:prSet phldrT="4" phldr="0"/>
      <dgm:spPr/>
      <dgm:t>
        <a:bodyPr/>
        <a:lstStyle/>
        <a:p>
          <a:endParaRPr lang="en-US"/>
        </a:p>
      </dgm:t>
    </dgm:pt>
    <dgm:pt modelId="{0EFD7AF0-D313-474D-8FA5-285070BB3F3E}">
      <dgm:prSet/>
      <dgm:spPr/>
      <dgm:t>
        <a:bodyPr/>
        <a:lstStyle/>
        <a:p>
          <a:r>
            <a:rPr lang="en-GB"/>
            <a:t>For disabled colleagues, there has been an increase in the percentage of disabled colleagues saying their employer has made reasonable adjustments in 2025/26 (+1.3%)</a:t>
          </a:r>
          <a:endParaRPr lang="en-US"/>
        </a:p>
      </dgm:t>
    </dgm:pt>
    <dgm:pt modelId="{1CB9C37F-DC25-4E19-A5C7-368008FFC620}" type="parTrans" cxnId="{6910CEE7-94F7-469E-82CB-4803DF484762}">
      <dgm:prSet/>
      <dgm:spPr/>
      <dgm:t>
        <a:bodyPr/>
        <a:lstStyle/>
        <a:p>
          <a:endParaRPr lang="en-US"/>
        </a:p>
      </dgm:t>
    </dgm:pt>
    <dgm:pt modelId="{ED8EECF2-B90C-4929-9640-415C19469750}" type="sibTrans" cxnId="{6910CEE7-94F7-469E-82CB-4803DF484762}">
      <dgm:prSet phldrT="5" phldr="0"/>
      <dgm:spPr/>
      <dgm:t>
        <a:bodyPr/>
        <a:lstStyle/>
        <a:p>
          <a:endParaRPr lang="en-US"/>
        </a:p>
      </dgm:t>
    </dgm:pt>
    <dgm:pt modelId="{D953F01B-C840-4682-A93C-F0F2F793C7EC}">
      <dgm:prSet/>
      <dgm:spPr/>
      <dgm:t>
        <a:bodyPr/>
        <a:lstStyle/>
        <a:p>
          <a:r>
            <a:rPr lang="en-GB" dirty="0"/>
            <a:t>The organisation has actively worked to ensure disabled colleagues are heard through the implementation of Safe Space Events, Health and Wellbeing Cafes, and development of training around the use of the Health and Carers Passport and Reasonable Adjustments</a:t>
          </a:r>
          <a:endParaRPr lang="en-US" dirty="0"/>
        </a:p>
      </dgm:t>
    </dgm:pt>
    <dgm:pt modelId="{680EF35F-76AC-453D-B6F7-2164CDEC83CD}" type="parTrans" cxnId="{5ACE28D0-F174-44DA-A0D8-7168984AAE40}">
      <dgm:prSet/>
      <dgm:spPr/>
      <dgm:t>
        <a:bodyPr/>
        <a:lstStyle/>
        <a:p>
          <a:endParaRPr lang="en-US"/>
        </a:p>
      </dgm:t>
    </dgm:pt>
    <dgm:pt modelId="{F9703C84-8390-4532-ACB2-406C4FA4906E}" type="sibTrans" cxnId="{5ACE28D0-F174-44DA-A0D8-7168984AAE40}">
      <dgm:prSet phldrT="6" phldr="0"/>
      <dgm:spPr/>
      <dgm:t>
        <a:bodyPr/>
        <a:lstStyle/>
        <a:p>
          <a:endParaRPr lang="en-US"/>
        </a:p>
      </dgm:t>
    </dgm:pt>
    <dgm:pt modelId="{BB3E4B43-6B66-47B9-9013-A395F94B67C6}" type="pres">
      <dgm:prSet presAssocID="{4CA1E91C-6993-4214-9B26-831E7882F8D7}" presName="linear" presStyleCnt="0">
        <dgm:presLayoutVars>
          <dgm:animLvl val="lvl"/>
          <dgm:resizeHandles val="exact"/>
        </dgm:presLayoutVars>
      </dgm:prSet>
      <dgm:spPr/>
    </dgm:pt>
    <dgm:pt modelId="{67F393C6-202B-43CA-9209-1258EF7A73E7}" type="pres">
      <dgm:prSet presAssocID="{0A19C227-28EE-444A-BE3A-3CCB7EDF593E}" presName="parentText" presStyleLbl="node1" presStyleIdx="0" presStyleCnt="6">
        <dgm:presLayoutVars>
          <dgm:chMax val="0"/>
          <dgm:bulletEnabled val="1"/>
        </dgm:presLayoutVars>
      </dgm:prSet>
      <dgm:spPr/>
    </dgm:pt>
    <dgm:pt modelId="{421CAED2-0830-4524-B82F-F3559F5FC78F}" type="pres">
      <dgm:prSet presAssocID="{BE1BC7E6-04FA-481D-A6B6-22397A0289CC}" presName="spacer" presStyleCnt="0"/>
      <dgm:spPr/>
    </dgm:pt>
    <dgm:pt modelId="{F51100A9-27DF-4463-95DA-C804BCF7CF79}" type="pres">
      <dgm:prSet presAssocID="{945DCF70-C623-4BA7-A555-43ABFB3A22C5}" presName="parentText" presStyleLbl="node1" presStyleIdx="1" presStyleCnt="6">
        <dgm:presLayoutVars>
          <dgm:chMax val="0"/>
          <dgm:bulletEnabled val="1"/>
        </dgm:presLayoutVars>
      </dgm:prSet>
      <dgm:spPr/>
    </dgm:pt>
    <dgm:pt modelId="{0FAA6440-F5E0-404F-9556-BF5BB5A494CC}" type="pres">
      <dgm:prSet presAssocID="{3E79436C-F674-4A60-882C-2F3CA4190225}" presName="spacer" presStyleCnt="0"/>
      <dgm:spPr/>
    </dgm:pt>
    <dgm:pt modelId="{D466ED29-96F5-4797-BD15-17672492EA83}" type="pres">
      <dgm:prSet presAssocID="{7023696E-FABB-4BBC-B625-09FEAC801257}" presName="parentText" presStyleLbl="node1" presStyleIdx="2" presStyleCnt="6">
        <dgm:presLayoutVars>
          <dgm:chMax val="0"/>
          <dgm:bulletEnabled val="1"/>
        </dgm:presLayoutVars>
      </dgm:prSet>
      <dgm:spPr/>
    </dgm:pt>
    <dgm:pt modelId="{97833816-D9DD-478F-A181-C0EDA1ABAF36}" type="pres">
      <dgm:prSet presAssocID="{1B0A1763-91CE-43F6-9C63-B7EC44921284}" presName="spacer" presStyleCnt="0"/>
      <dgm:spPr/>
    </dgm:pt>
    <dgm:pt modelId="{F6C11BAB-8718-43BE-BFE1-8E0184161541}" type="pres">
      <dgm:prSet presAssocID="{89C0D8D5-AE30-4497-860D-A65E18B658AB}" presName="parentText" presStyleLbl="node1" presStyleIdx="3" presStyleCnt="6">
        <dgm:presLayoutVars>
          <dgm:chMax val="0"/>
          <dgm:bulletEnabled val="1"/>
        </dgm:presLayoutVars>
      </dgm:prSet>
      <dgm:spPr/>
    </dgm:pt>
    <dgm:pt modelId="{10BC3DB8-885E-40C3-A182-9424CEE1D81F}" type="pres">
      <dgm:prSet presAssocID="{351E28E6-BEA1-4E05-9C90-96C17BACA03F}" presName="spacer" presStyleCnt="0"/>
      <dgm:spPr/>
    </dgm:pt>
    <dgm:pt modelId="{A08B2CCE-35B3-4300-9FF6-0D58C1CE3D0E}" type="pres">
      <dgm:prSet presAssocID="{0EFD7AF0-D313-474D-8FA5-285070BB3F3E}" presName="parentText" presStyleLbl="node1" presStyleIdx="4" presStyleCnt="6">
        <dgm:presLayoutVars>
          <dgm:chMax val="0"/>
          <dgm:bulletEnabled val="1"/>
        </dgm:presLayoutVars>
      </dgm:prSet>
      <dgm:spPr/>
    </dgm:pt>
    <dgm:pt modelId="{786FFB09-E07D-4E85-9F03-293229AB25AB}" type="pres">
      <dgm:prSet presAssocID="{ED8EECF2-B90C-4929-9640-415C19469750}" presName="spacer" presStyleCnt="0"/>
      <dgm:spPr/>
    </dgm:pt>
    <dgm:pt modelId="{F3F7AAA2-7678-43AF-8EE3-6FB582EACD1A}" type="pres">
      <dgm:prSet presAssocID="{D953F01B-C840-4682-A93C-F0F2F793C7EC}" presName="parentText" presStyleLbl="node1" presStyleIdx="5" presStyleCnt="6">
        <dgm:presLayoutVars>
          <dgm:chMax val="0"/>
          <dgm:bulletEnabled val="1"/>
        </dgm:presLayoutVars>
      </dgm:prSet>
      <dgm:spPr/>
    </dgm:pt>
  </dgm:ptLst>
  <dgm:cxnLst>
    <dgm:cxn modelId="{2E2EB00F-291E-4535-9199-38C906900B69}" type="presOf" srcId="{D953F01B-C840-4682-A93C-F0F2F793C7EC}" destId="{F3F7AAA2-7678-43AF-8EE3-6FB582EACD1A}" srcOrd="0" destOrd="0" presId="urn:microsoft.com/office/officeart/2005/8/layout/vList2"/>
    <dgm:cxn modelId="{D1E8273B-E773-4A25-886E-7E590692767F}" type="presOf" srcId="{0EFD7AF0-D313-474D-8FA5-285070BB3F3E}" destId="{A08B2CCE-35B3-4300-9FF6-0D58C1CE3D0E}" srcOrd="0" destOrd="0" presId="urn:microsoft.com/office/officeart/2005/8/layout/vList2"/>
    <dgm:cxn modelId="{29B7D841-1BF6-4326-AF94-2642C348CFAD}" type="presOf" srcId="{945DCF70-C623-4BA7-A555-43ABFB3A22C5}" destId="{F51100A9-27DF-4463-95DA-C804BCF7CF79}" srcOrd="0" destOrd="0" presId="urn:microsoft.com/office/officeart/2005/8/layout/vList2"/>
    <dgm:cxn modelId="{25BAD847-CB3A-46CF-BC82-281DFB1E76A0}" srcId="{4CA1E91C-6993-4214-9B26-831E7882F8D7}" destId="{7023696E-FABB-4BBC-B625-09FEAC801257}" srcOrd="2" destOrd="0" parTransId="{418EE54C-9238-4464-8AA6-1540A4C0A841}" sibTransId="{1B0A1763-91CE-43F6-9C63-B7EC44921284}"/>
    <dgm:cxn modelId="{548C8284-145F-4129-AF24-8174EB43EEC0}" type="presOf" srcId="{7023696E-FABB-4BBC-B625-09FEAC801257}" destId="{D466ED29-96F5-4797-BD15-17672492EA83}" srcOrd="0" destOrd="0" presId="urn:microsoft.com/office/officeart/2005/8/layout/vList2"/>
    <dgm:cxn modelId="{05D2099F-0A18-4C4A-840D-24C1BEBD2101}" type="presOf" srcId="{89C0D8D5-AE30-4497-860D-A65E18B658AB}" destId="{F6C11BAB-8718-43BE-BFE1-8E0184161541}" srcOrd="0" destOrd="0" presId="urn:microsoft.com/office/officeart/2005/8/layout/vList2"/>
    <dgm:cxn modelId="{A45BB4BD-9CE4-41CE-AEDB-4B32BD946304}" srcId="{4CA1E91C-6993-4214-9B26-831E7882F8D7}" destId="{945DCF70-C623-4BA7-A555-43ABFB3A22C5}" srcOrd="1" destOrd="0" parTransId="{E1C6E154-96A8-4B44-A7AF-3EC3F3AB89F1}" sibTransId="{3E79436C-F674-4A60-882C-2F3CA4190225}"/>
    <dgm:cxn modelId="{6A210CC1-5A0B-4E4A-9671-65D02B908E4C}" srcId="{4CA1E91C-6993-4214-9B26-831E7882F8D7}" destId="{89C0D8D5-AE30-4497-860D-A65E18B658AB}" srcOrd="3" destOrd="0" parTransId="{49BD4B2C-3295-4432-93DC-8C3A1C8BFD6B}" sibTransId="{351E28E6-BEA1-4E05-9C90-96C17BACA03F}"/>
    <dgm:cxn modelId="{5ACE28D0-F174-44DA-A0D8-7168984AAE40}" srcId="{4CA1E91C-6993-4214-9B26-831E7882F8D7}" destId="{D953F01B-C840-4682-A93C-F0F2F793C7EC}" srcOrd="5" destOrd="0" parTransId="{680EF35F-76AC-453D-B6F7-2164CDEC83CD}" sibTransId="{F9703C84-8390-4532-ACB2-406C4FA4906E}"/>
    <dgm:cxn modelId="{BEE9DDDA-4BCE-443C-892B-DB95091E5948}" type="presOf" srcId="{4CA1E91C-6993-4214-9B26-831E7882F8D7}" destId="{BB3E4B43-6B66-47B9-9013-A395F94B67C6}" srcOrd="0" destOrd="0" presId="urn:microsoft.com/office/officeart/2005/8/layout/vList2"/>
    <dgm:cxn modelId="{6910CEE7-94F7-469E-82CB-4803DF484762}" srcId="{4CA1E91C-6993-4214-9B26-831E7882F8D7}" destId="{0EFD7AF0-D313-474D-8FA5-285070BB3F3E}" srcOrd="4" destOrd="0" parTransId="{1CB9C37F-DC25-4E19-A5C7-368008FFC620}" sibTransId="{ED8EECF2-B90C-4929-9640-415C19469750}"/>
    <dgm:cxn modelId="{AD33E8EB-6AE3-49CB-BCDA-D5E0CA54C979}" srcId="{4CA1E91C-6993-4214-9B26-831E7882F8D7}" destId="{0A19C227-28EE-444A-BE3A-3CCB7EDF593E}" srcOrd="0" destOrd="0" parTransId="{75FFAE9F-9269-4707-A056-C5D556335DE2}" sibTransId="{BE1BC7E6-04FA-481D-A6B6-22397A0289CC}"/>
    <dgm:cxn modelId="{AF0E05F6-2EDE-454B-AE62-277A18570DFF}" type="presOf" srcId="{0A19C227-28EE-444A-BE3A-3CCB7EDF593E}" destId="{67F393C6-202B-43CA-9209-1258EF7A73E7}" srcOrd="0" destOrd="0" presId="urn:microsoft.com/office/officeart/2005/8/layout/vList2"/>
    <dgm:cxn modelId="{C0485D2E-03ED-4714-900A-E3C52DE07BC2}" type="presParOf" srcId="{BB3E4B43-6B66-47B9-9013-A395F94B67C6}" destId="{67F393C6-202B-43CA-9209-1258EF7A73E7}" srcOrd="0" destOrd="0" presId="urn:microsoft.com/office/officeart/2005/8/layout/vList2"/>
    <dgm:cxn modelId="{59885865-42AB-4E8E-8C0D-9D0B92B3F483}" type="presParOf" srcId="{BB3E4B43-6B66-47B9-9013-A395F94B67C6}" destId="{421CAED2-0830-4524-B82F-F3559F5FC78F}" srcOrd="1" destOrd="0" presId="urn:microsoft.com/office/officeart/2005/8/layout/vList2"/>
    <dgm:cxn modelId="{360017CF-6CA6-4B33-99AC-8500EDD68CD1}" type="presParOf" srcId="{BB3E4B43-6B66-47B9-9013-A395F94B67C6}" destId="{F51100A9-27DF-4463-95DA-C804BCF7CF79}" srcOrd="2" destOrd="0" presId="urn:microsoft.com/office/officeart/2005/8/layout/vList2"/>
    <dgm:cxn modelId="{F65120EB-FE29-490A-B138-18F11DAF8E18}" type="presParOf" srcId="{BB3E4B43-6B66-47B9-9013-A395F94B67C6}" destId="{0FAA6440-F5E0-404F-9556-BF5BB5A494CC}" srcOrd="3" destOrd="0" presId="urn:microsoft.com/office/officeart/2005/8/layout/vList2"/>
    <dgm:cxn modelId="{DC08FA48-7949-46E3-96D5-151BD32E3A70}" type="presParOf" srcId="{BB3E4B43-6B66-47B9-9013-A395F94B67C6}" destId="{D466ED29-96F5-4797-BD15-17672492EA83}" srcOrd="4" destOrd="0" presId="urn:microsoft.com/office/officeart/2005/8/layout/vList2"/>
    <dgm:cxn modelId="{9C8D96B0-E007-4EC2-85C1-2A3FA5282AB5}" type="presParOf" srcId="{BB3E4B43-6B66-47B9-9013-A395F94B67C6}" destId="{97833816-D9DD-478F-A181-C0EDA1ABAF36}" srcOrd="5" destOrd="0" presId="urn:microsoft.com/office/officeart/2005/8/layout/vList2"/>
    <dgm:cxn modelId="{A3FF5C0A-4D20-4C13-BE40-5B08C02FA0E5}" type="presParOf" srcId="{BB3E4B43-6B66-47B9-9013-A395F94B67C6}" destId="{F6C11BAB-8718-43BE-BFE1-8E0184161541}" srcOrd="6" destOrd="0" presId="urn:microsoft.com/office/officeart/2005/8/layout/vList2"/>
    <dgm:cxn modelId="{15678E74-BEB0-4B32-8E03-B27BB71A89AD}" type="presParOf" srcId="{BB3E4B43-6B66-47B9-9013-A395F94B67C6}" destId="{10BC3DB8-885E-40C3-A182-9424CEE1D81F}" srcOrd="7" destOrd="0" presId="urn:microsoft.com/office/officeart/2005/8/layout/vList2"/>
    <dgm:cxn modelId="{1086C7D7-CA26-401A-A96B-86961B0B75B6}" type="presParOf" srcId="{BB3E4B43-6B66-47B9-9013-A395F94B67C6}" destId="{A08B2CCE-35B3-4300-9FF6-0D58C1CE3D0E}" srcOrd="8" destOrd="0" presId="urn:microsoft.com/office/officeart/2005/8/layout/vList2"/>
    <dgm:cxn modelId="{4BE67E51-6D02-4B58-BCB1-A7F417C251A0}" type="presParOf" srcId="{BB3E4B43-6B66-47B9-9013-A395F94B67C6}" destId="{786FFB09-E07D-4E85-9F03-293229AB25AB}" srcOrd="9" destOrd="0" presId="urn:microsoft.com/office/officeart/2005/8/layout/vList2"/>
    <dgm:cxn modelId="{7BB87B02-1652-4649-9D16-E5D35621A551}" type="presParOf" srcId="{BB3E4B43-6B66-47B9-9013-A395F94B67C6}" destId="{F3F7AAA2-7678-43AF-8EE3-6FB582EACD1A}"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874212-F082-4A3B-8B11-43F1C02AF5B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61C595FE-2D6E-459C-840C-F2FCF60F6D86}">
      <dgm:prSet phldrT="[Text]" phldr="0"/>
      <dgm:spPr/>
      <dgm:t>
        <a:bodyPr/>
        <a:lstStyle/>
        <a:p>
          <a:r>
            <a:rPr lang="en-GB" dirty="0"/>
            <a:t>Embed equity in transfer processes</a:t>
          </a:r>
        </a:p>
      </dgm:t>
    </dgm:pt>
    <dgm:pt modelId="{C3EB5BDE-D8F4-44A2-96A3-FD791067663E}" type="parTrans" cxnId="{D6FE337E-85DD-4C69-9CD9-78EDE0A6C176}">
      <dgm:prSet/>
      <dgm:spPr/>
      <dgm:t>
        <a:bodyPr/>
        <a:lstStyle/>
        <a:p>
          <a:endParaRPr lang="en-GB"/>
        </a:p>
      </dgm:t>
    </dgm:pt>
    <dgm:pt modelId="{9D7C5ACC-B6E2-4B45-B41F-6B72A93F3C3D}" type="sibTrans" cxnId="{D6FE337E-85DD-4C69-9CD9-78EDE0A6C176}">
      <dgm:prSet/>
      <dgm:spPr/>
      <dgm:t>
        <a:bodyPr/>
        <a:lstStyle/>
        <a:p>
          <a:endParaRPr lang="en-GB"/>
        </a:p>
      </dgm:t>
    </dgm:pt>
    <dgm:pt modelId="{8313D527-A7B8-4C67-8328-A92BB73AD2DD}">
      <dgm:prSet phldrT="[Text]" phldr="0"/>
      <dgm:spPr/>
      <dgm:t>
        <a:bodyPr/>
        <a:lstStyle/>
        <a:p>
          <a:r>
            <a:rPr lang="en-GB" dirty="0"/>
            <a:t>Ensure Equality Impact Assessments (EIAs) are completed for all transfers and mitigations are actioned to avoid any unintended consequences for colleagues with disabilities.</a:t>
          </a:r>
        </a:p>
      </dgm:t>
    </dgm:pt>
    <dgm:pt modelId="{61B06E1D-EDD0-44C8-97F3-B2329A52E60A}" type="parTrans" cxnId="{112B1BD7-2DCE-4EBC-8102-78BF0B47EF99}">
      <dgm:prSet/>
      <dgm:spPr/>
      <dgm:t>
        <a:bodyPr/>
        <a:lstStyle/>
        <a:p>
          <a:endParaRPr lang="en-GB"/>
        </a:p>
      </dgm:t>
    </dgm:pt>
    <dgm:pt modelId="{5528C771-777C-498D-97AE-C72BC9B9B0FF}" type="sibTrans" cxnId="{112B1BD7-2DCE-4EBC-8102-78BF0B47EF99}">
      <dgm:prSet/>
      <dgm:spPr/>
      <dgm:t>
        <a:bodyPr/>
        <a:lstStyle/>
        <a:p>
          <a:endParaRPr lang="en-GB"/>
        </a:p>
      </dgm:t>
    </dgm:pt>
    <dgm:pt modelId="{D1285675-2842-4B91-A0FB-0144B0FDF184}">
      <dgm:prSet phldrT="[Text]" phldr="0"/>
      <dgm:spPr/>
      <dgm:t>
        <a:bodyPr/>
        <a:lstStyle/>
        <a:p>
          <a:r>
            <a:rPr lang="en-GB" dirty="0"/>
            <a:t>Clearly document and inform colleagues of decision-making processes to ensure transparency and understanding.</a:t>
          </a:r>
        </a:p>
      </dgm:t>
    </dgm:pt>
    <dgm:pt modelId="{62300412-222A-43D1-A989-EB85CDFB1979}" type="parTrans" cxnId="{52E4D57A-A57D-42C8-BD24-9C47D3C3BA34}">
      <dgm:prSet/>
      <dgm:spPr/>
      <dgm:t>
        <a:bodyPr/>
        <a:lstStyle/>
        <a:p>
          <a:endParaRPr lang="en-GB"/>
        </a:p>
      </dgm:t>
    </dgm:pt>
    <dgm:pt modelId="{49A5DAFD-2110-4DF8-AA19-6B207E7BDFFD}" type="sibTrans" cxnId="{52E4D57A-A57D-42C8-BD24-9C47D3C3BA34}">
      <dgm:prSet/>
      <dgm:spPr/>
      <dgm:t>
        <a:bodyPr/>
        <a:lstStyle/>
        <a:p>
          <a:endParaRPr lang="en-GB"/>
        </a:p>
      </dgm:t>
    </dgm:pt>
    <dgm:pt modelId="{B527FB08-8C8F-4B8D-AC3D-74543B4C333A}">
      <dgm:prSet phldrT="[Text]"/>
      <dgm:spPr/>
      <dgm:t>
        <a:bodyPr/>
        <a:lstStyle/>
        <a:p>
          <a:r>
            <a:rPr lang="en-GB" cap="none" dirty="0"/>
            <a:t>Monitor and maintain progress through closure</a:t>
          </a:r>
          <a:endParaRPr lang="en-GB" dirty="0"/>
        </a:p>
      </dgm:t>
    </dgm:pt>
    <dgm:pt modelId="{3EA7BD68-39C6-4131-89DF-EABA6537466E}" type="parTrans" cxnId="{6221694A-AA47-45DD-9DAC-70CA46829217}">
      <dgm:prSet/>
      <dgm:spPr/>
      <dgm:t>
        <a:bodyPr/>
        <a:lstStyle/>
        <a:p>
          <a:endParaRPr lang="en-GB"/>
        </a:p>
      </dgm:t>
    </dgm:pt>
    <dgm:pt modelId="{1F96F9D8-B34E-475D-9A8D-1B5B79253A4A}" type="sibTrans" cxnId="{6221694A-AA47-45DD-9DAC-70CA46829217}">
      <dgm:prSet/>
      <dgm:spPr/>
      <dgm:t>
        <a:bodyPr/>
        <a:lstStyle/>
        <a:p>
          <a:endParaRPr lang="en-GB"/>
        </a:p>
      </dgm:t>
    </dgm:pt>
    <dgm:pt modelId="{07F445A1-4A10-4B30-B864-EBD016C3EF5B}">
      <dgm:prSet phldrT="[Text]" phldr="0"/>
      <dgm:spPr/>
      <dgm:t>
        <a:bodyPr/>
        <a:lstStyle/>
        <a:p>
          <a:r>
            <a:rPr lang="en-GB" dirty="0"/>
            <a:t>Monitor actions to identify improvements and share to embed best practice or highlight areas of regression to acknowledge and provide support for.</a:t>
          </a:r>
          <a:endParaRPr lang="en-GB" strike="sngStrike" dirty="0"/>
        </a:p>
      </dgm:t>
    </dgm:pt>
    <dgm:pt modelId="{B258D35B-0BC1-4045-86EF-7F7CD267A225}" type="parTrans" cxnId="{ADB0F53B-3A30-400C-A556-7851DC633F30}">
      <dgm:prSet/>
      <dgm:spPr/>
      <dgm:t>
        <a:bodyPr/>
        <a:lstStyle/>
        <a:p>
          <a:endParaRPr lang="en-GB"/>
        </a:p>
      </dgm:t>
    </dgm:pt>
    <dgm:pt modelId="{CE5F8BA4-694A-4534-8AB7-2C881DBF49D3}" type="sibTrans" cxnId="{ADB0F53B-3A30-400C-A556-7851DC633F30}">
      <dgm:prSet/>
      <dgm:spPr/>
      <dgm:t>
        <a:bodyPr/>
        <a:lstStyle/>
        <a:p>
          <a:endParaRPr lang="en-GB"/>
        </a:p>
      </dgm:t>
    </dgm:pt>
    <dgm:pt modelId="{CE6B9275-A6A6-435A-9A98-6C0CFAAF8C18}">
      <dgm:prSet phldrT="[Text]" phldr="0"/>
      <dgm:spPr/>
      <dgm:t>
        <a:bodyPr/>
        <a:lstStyle/>
        <a:p>
          <a:r>
            <a:rPr lang="en-GB" dirty="0"/>
            <a:t>Ensure EIAs are completed at essential stages of the closure process, considering all protected characteristics. </a:t>
          </a:r>
        </a:p>
      </dgm:t>
    </dgm:pt>
    <dgm:pt modelId="{76F657E2-2396-4872-8BD4-93F08D195C5E}" type="parTrans" cxnId="{DD46419B-FE0C-4C4F-A6AF-98328A9F6000}">
      <dgm:prSet/>
      <dgm:spPr/>
      <dgm:t>
        <a:bodyPr/>
        <a:lstStyle/>
        <a:p>
          <a:endParaRPr lang="en-GB"/>
        </a:p>
      </dgm:t>
    </dgm:pt>
    <dgm:pt modelId="{AF9E5A6C-6BFC-4CBC-8208-FFD10EFFFE58}" type="sibTrans" cxnId="{DD46419B-FE0C-4C4F-A6AF-98328A9F6000}">
      <dgm:prSet/>
      <dgm:spPr/>
      <dgm:t>
        <a:bodyPr/>
        <a:lstStyle/>
        <a:p>
          <a:endParaRPr lang="en-GB"/>
        </a:p>
      </dgm:t>
    </dgm:pt>
    <dgm:pt modelId="{6D9A1DD8-3A03-4AA0-99D4-EA11587E36F5}">
      <dgm:prSet phldrT="[Text]"/>
      <dgm:spPr/>
      <dgm:t>
        <a:bodyPr/>
        <a:lstStyle/>
        <a:p>
          <a:r>
            <a:rPr lang="en-GB" cap="none" dirty="0"/>
            <a:t>Continuing to ensure equality reporting</a:t>
          </a:r>
          <a:r>
            <a:rPr lang="en-GB" cap="none" dirty="0">
              <a:latin typeface="Arial" panose="020B0604020202020204"/>
            </a:rPr>
            <a:t> and</a:t>
          </a:r>
          <a:r>
            <a:rPr lang="en-GB" cap="none" dirty="0"/>
            <a:t> monitoring to ensure transparency</a:t>
          </a:r>
          <a:endParaRPr lang="en-GB" dirty="0"/>
        </a:p>
      </dgm:t>
    </dgm:pt>
    <dgm:pt modelId="{D878C0C4-004C-45EF-ACFD-F7686898CC4D}" type="parTrans" cxnId="{9BA99350-FC2F-44F4-B6D3-02C53D17EBC1}">
      <dgm:prSet/>
      <dgm:spPr/>
      <dgm:t>
        <a:bodyPr/>
        <a:lstStyle/>
        <a:p>
          <a:endParaRPr lang="en-GB"/>
        </a:p>
      </dgm:t>
    </dgm:pt>
    <dgm:pt modelId="{C8B32E4B-1623-461C-8777-13F0D0CDA938}" type="sibTrans" cxnId="{9BA99350-FC2F-44F4-B6D3-02C53D17EBC1}">
      <dgm:prSet/>
      <dgm:spPr/>
      <dgm:t>
        <a:bodyPr/>
        <a:lstStyle/>
        <a:p>
          <a:endParaRPr lang="en-GB"/>
        </a:p>
      </dgm:t>
    </dgm:pt>
    <dgm:pt modelId="{A6A2C6FF-F850-4C86-BD77-0943D4104AE3}">
      <dgm:prSet phldrT="[Text]" phldr="0"/>
      <dgm:spPr/>
      <dgm:t>
        <a:bodyPr/>
        <a:lstStyle/>
        <a:p>
          <a:r>
            <a:rPr lang="en-GB" dirty="0"/>
            <a:t>Complete the EDI Annual Report for 2025-26</a:t>
          </a:r>
        </a:p>
      </dgm:t>
    </dgm:pt>
    <dgm:pt modelId="{26BBFA6A-D19A-4102-93EE-996B7EBD89A7}" type="parTrans" cxnId="{F971B2C8-1BCA-47DB-82C4-AD182B826103}">
      <dgm:prSet/>
      <dgm:spPr/>
      <dgm:t>
        <a:bodyPr/>
        <a:lstStyle/>
        <a:p>
          <a:endParaRPr lang="en-GB"/>
        </a:p>
      </dgm:t>
    </dgm:pt>
    <dgm:pt modelId="{A2C9A3E0-13C5-425E-9C73-85F7273BEDA5}" type="sibTrans" cxnId="{F971B2C8-1BCA-47DB-82C4-AD182B826103}">
      <dgm:prSet/>
      <dgm:spPr/>
      <dgm:t>
        <a:bodyPr/>
        <a:lstStyle/>
        <a:p>
          <a:endParaRPr lang="en-GB"/>
        </a:p>
      </dgm:t>
    </dgm:pt>
    <dgm:pt modelId="{B120FC6D-F31A-4D38-B435-D483D9036972}">
      <dgm:prSet/>
      <dgm:spPr/>
      <dgm:t>
        <a:bodyPr/>
        <a:lstStyle/>
        <a:p>
          <a:r>
            <a:rPr lang="en-GB" cap="none" dirty="0"/>
            <a:t>Create a unified space for colleagues from across the CSUs to share experiences and seek support</a:t>
          </a:r>
          <a:endParaRPr lang="en-GB" dirty="0"/>
        </a:p>
      </dgm:t>
    </dgm:pt>
    <dgm:pt modelId="{F8FC186C-AC64-4F8E-A4A0-D4706727E883}" type="parTrans" cxnId="{3533E1FA-0FCE-492A-8B6A-B61791C11FF3}">
      <dgm:prSet/>
      <dgm:spPr/>
      <dgm:t>
        <a:bodyPr/>
        <a:lstStyle/>
        <a:p>
          <a:endParaRPr lang="en-GB"/>
        </a:p>
      </dgm:t>
    </dgm:pt>
    <dgm:pt modelId="{D02A3FB2-C2F0-4A7A-BE6F-1AAF4A9EC97F}" type="sibTrans" cxnId="{3533E1FA-0FCE-492A-8B6A-B61791C11FF3}">
      <dgm:prSet/>
      <dgm:spPr/>
      <dgm:t>
        <a:bodyPr/>
        <a:lstStyle/>
        <a:p>
          <a:endParaRPr lang="en-GB"/>
        </a:p>
      </dgm:t>
    </dgm:pt>
    <dgm:pt modelId="{259735F6-47C3-446F-B7B0-734A400753BB}">
      <dgm:prSet/>
      <dgm:spPr/>
      <dgm:t>
        <a:bodyPr/>
        <a:lstStyle/>
        <a:p>
          <a:r>
            <a:rPr lang="en-GB" dirty="0"/>
            <a:t>Develop opportunities for all CSU support and consolidation of networks impacted by leavers.</a:t>
          </a:r>
        </a:p>
      </dgm:t>
    </dgm:pt>
    <dgm:pt modelId="{93908DA7-3C7E-492F-ACA1-544326C591E7}" type="parTrans" cxnId="{2F68740B-86B0-4833-AF62-46A7795B98BD}">
      <dgm:prSet/>
      <dgm:spPr/>
      <dgm:t>
        <a:bodyPr/>
        <a:lstStyle/>
        <a:p>
          <a:endParaRPr lang="en-GB"/>
        </a:p>
      </dgm:t>
    </dgm:pt>
    <dgm:pt modelId="{792EF6FE-A655-4D62-AFBC-439AAB8D48ED}" type="sibTrans" cxnId="{2F68740B-86B0-4833-AF62-46A7795B98BD}">
      <dgm:prSet/>
      <dgm:spPr/>
      <dgm:t>
        <a:bodyPr/>
        <a:lstStyle/>
        <a:p>
          <a:endParaRPr lang="en-GB"/>
        </a:p>
      </dgm:t>
    </dgm:pt>
    <dgm:pt modelId="{40E7D082-B438-4AB2-B309-9FAFECDC3FE5}">
      <dgm:prSet phldrT="[Text]" phldr="0"/>
      <dgm:spPr/>
      <dgm:t>
        <a:bodyPr/>
        <a:lstStyle/>
        <a:p>
          <a:r>
            <a:rPr lang="en-GB" dirty="0"/>
            <a:t>Create bite sized and accessible Equality learning and guidance documents to increase self-awareness and knowledge.</a:t>
          </a:r>
        </a:p>
      </dgm:t>
    </dgm:pt>
    <dgm:pt modelId="{2E3AFC24-871A-44C5-A505-C6A94F672B9F}" type="parTrans" cxnId="{BC046215-FEA0-459E-B483-DD054D96221B}">
      <dgm:prSet/>
      <dgm:spPr/>
      <dgm:t>
        <a:bodyPr/>
        <a:lstStyle/>
        <a:p>
          <a:endParaRPr lang="en-GB"/>
        </a:p>
      </dgm:t>
    </dgm:pt>
    <dgm:pt modelId="{3F8D541D-6237-4A54-A5C6-3CEB42C1C986}" type="sibTrans" cxnId="{BC046215-FEA0-459E-B483-DD054D96221B}">
      <dgm:prSet/>
      <dgm:spPr/>
      <dgm:t>
        <a:bodyPr/>
        <a:lstStyle/>
        <a:p>
          <a:endParaRPr lang="en-GB"/>
        </a:p>
      </dgm:t>
    </dgm:pt>
    <dgm:pt modelId="{7759A5A9-F95A-41AD-809A-5F33DF414205}">
      <dgm:prSet phldrT="[Text]" phldr="0"/>
      <dgm:spPr/>
      <dgm:t>
        <a:bodyPr/>
        <a:lstStyle/>
        <a:p>
          <a:endParaRPr lang="en-GB" dirty="0"/>
        </a:p>
      </dgm:t>
    </dgm:pt>
    <dgm:pt modelId="{25C334C6-BA22-4317-BC7F-78687C0F4701}" type="parTrans" cxnId="{DD504BA9-3124-455E-A53F-8186EA008EBD}">
      <dgm:prSet/>
      <dgm:spPr/>
      <dgm:t>
        <a:bodyPr/>
        <a:lstStyle/>
        <a:p>
          <a:endParaRPr lang="en-GB"/>
        </a:p>
      </dgm:t>
    </dgm:pt>
    <dgm:pt modelId="{7A789A87-5F61-4914-9977-CF7756B32D82}" type="sibTrans" cxnId="{DD504BA9-3124-455E-A53F-8186EA008EBD}">
      <dgm:prSet/>
      <dgm:spPr/>
      <dgm:t>
        <a:bodyPr/>
        <a:lstStyle/>
        <a:p>
          <a:endParaRPr lang="en-GB"/>
        </a:p>
      </dgm:t>
    </dgm:pt>
    <dgm:pt modelId="{AC75026B-AC06-4AF4-846D-8E10041A5D1F}">
      <dgm:prSet phldrT="[Text]" phldr="0"/>
      <dgm:spPr/>
      <dgm:t>
        <a:bodyPr/>
        <a:lstStyle/>
        <a:p>
          <a:endParaRPr lang="en-GB" dirty="0"/>
        </a:p>
      </dgm:t>
    </dgm:pt>
    <dgm:pt modelId="{55809EA0-4C47-4CE2-B006-FD6DE556807C}" type="parTrans" cxnId="{3A2177F4-B2FD-4561-ABF3-2250E833692B}">
      <dgm:prSet/>
      <dgm:spPr/>
      <dgm:t>
        <a:bodyPr/>
        <a:lstStyle/>
        <a:p>
          <a:endParaRPr lang="en-GB"/>
        </a:p>
      </dgm:t>
    </dgm:pt>
    <dgm:pt modelId="{0F68526B-BF8A-43A9-BAFA-CBDE93903D64}" type="sibTrans" cxnId="{3A2177F4-B2FD-4561-ABF3-2250E833692B}">
      <dgm:prSet/>
      <dgm:spPr/>
      <dgm:t>
        <a:bodyPr/>
        <a:lstStyle/>
        <a:p>
          <a:endParaRPr lang="en-GB"/>
        </a:p>
      </dgm:t>
    </dgm:pt>
    <dgm:pt modelId="{142A27C6-DDB1-47C6-B587-3F3F0C31E610}">
      <dgm:prSet phldrT="[Text]" phldr="0"/>
      <dgm:spPr/>
      <dgm:t>
        <a:bodyPr/>
        <a:lstStyle/>
        <a:p>
          <a:endParaRPr lang="en-GB" dirty="0"/>
        </a:p>
      </dgm:t>
    </dgm:pt>
    <dgm:pt modelId="{47D6156B-9E0C-40E7-9359-318B2DAFA8CD}" type="parTrans" cxnId="{CEEBF926-60A9-458A-B22F-AD19516F33E9}">
      <dgm:prSet/>
      <dgm:spPr/>
      <dgm:t>
        <a:bodyPr/>
        <a:lstStyle/>
        <a:p>
          <a:endParaRPr lang="en-GB"/>
        </a:p>
      </dgm:t>
    </dgm:pt>
    <dgm:pt modelId="{8EFF7AB5-3DA6-44EC-A77B-B093F8923CB9}" type="sibTrans" cxnId="{CEEBF926-60A9-458A-B22F-AD19516F33E9}">
      <dgm:prSet/>
      <dgm:spPr/>
      <dgm:t>
        <a:bodyPr/>
        <a:lstStyle/>
        <a:p>
          <a:endParaRPr lang="en-GB"/>
        </a:p>
      </dgm:t>
    </dgm:pt>
    <dgm:pt modelId="{553CDAFF-956C-424D-B269-3F74611B848E}">
      <dgm:prSet phldrT="[Text]" phldr="0"/>
      <dgm:spPr/>
      <dgm:t>
        <a:bodyPr/>
        <a:lstStyle/>
        <a:p>
          <a:r>
            <a:rPr lang="en-GB" dirty="0"/>
            <a:t>Provide access to health and wellbeing support, listening and responding to colleagues affected by the organisational changes</a:t>
          </a:r>
        </a:p>
      </dgm:t>
    </dgm:pt>
    <dgm:pt modelId="{416DB1D9-2808-43E7-9830-E09402EBE902}" type="parTrans" cxnId="{CFECAF61-618A-4919-AFC1-EAAA8BBDEF90}">
      <dgm:prSet/>
      <dgm:spPr/>
      <dgm:t>
        <a:bodyPr/>
        <a:lstStyle/>
        <a:p>
          <a:endParaRPr lang="en-GB"/>
        </a:p>
      </dgm:t>
    </dgm:pt>
    <dgm:pt modelId="{31E12BDF-D3DF-4281-B926-8DE553607583}" type="sibTrans" cxnId="{CFECAF61-618A-4919-AFC1-EAAA8BBDEF90}">
      <dgm:prSet/>
      <dgm:spPr/>
      <dgm:t>
        <a:bodyPr/>
        <a:lstStyle/>
        <a:p>
          <a:endParaRPr lang="en-GB"/>
        </a:p>
      </dgm:t>
    </dgm:pt>
    <dgm:pt modelId="{D6ED1D3A-8D7A-435F-8C29-6FA87EB6026A}">
      <dgm:prSet phldrT="[Text]" phldr="0"/>
      <dgm:spPr/>
      <dgm:t>
        <a:bodyPr/>
        <a:lstStyle/>
        <a:p>
          <a:r>
            <a:rPr lang="en-GB" dirty="0"/>
            <a:t>Deliver 2026 Pay Gap Reporting ahead of the deadline to provide opportunity to deliver actions.</a:t>
          </a:r>
        </a:p>
      </dgm:t>
    </dgm:pt>
    <dgm:pt modelId="{372B3730-CCE9-40D0-A336-13E53BA700AE}" type="parTrans" cxnId="{893406E5-7DC6-4CF7-B77B-3ADCF1E356BE}">
      <dgm:prSet/>
      <dgm:spPr/>
      <dgm:t>
        <a:bodyPr/>
        <a:lstStyle/>
        <a:p>
          <a:endParaRPr lang="en-GB"/>
        </a:p>
      </dgm:t>
    </dgm:pt>
    <dgm:pt modelId="{103CBE3E-534D-4550-9C80-C39E3CD73E9B}" type="sibTrans" cxnId="{893406E5-7DC6-4CF7-B77B-3ADCF1E356BE}">
      <dgm:prSet/>
      <dgm:spPr/>
      <dgm:t>
        <a:bodyPr/>
        <a:lstStyle/>
        <a:p>
          <a:endParaRPr lang="en-GB"/>
        </a:p>
      </dgm:t>
    </dgm:pt>
    <dgm:pt modelId="{8469FB6A-76F4-43D6-B28E-D121B38A826B}">
      <dgm:prSet phldrT="[Text]" phldr="0"/>
      <dgm:spPr/>
      <dgm:t>
        <a:bodyPr/>
        <a:lstStyle/>
        <a:p>
          <a:endParaRPr lang="en-GB" dirty="0"/>
        </a:p>
      </dgm:t>
    </dgm:pt>
    <dgm:pt modelId="{CBF94664-6B8D-4770-B54C-BC643AC8F1AC}" type="parTrans" cxnId="{0D76AC76-6DFB-4E45-BFD2-FE4C42F0FEE4}">
      <dgm:prSet/>
      <dgm:spPr/>
      <dgm:t>
        <a:bodyPr/>
        <a:lstStyle/>
        <a:p>
          <a:endParaRPr lang="en-GB"/>
        </a:p>
      </dgm:t>
    </dgm:pt>
    <dgm:pt modelId="{38224759-EF5F-4823-A101-C044BC44195B}" type="sibTrans" cxnId="{0D76AC76-6DFB-4E45-BFD2-FE4C42F0FEE4}">
      <dgm:prSet/>
      <dgm:spPr/>
      <dgm:t>
        <a:bodyPr/>
        <a:lstStyle/>
        <a:p>
          <a:endParaRPr lang="en-GB"/>
        </a:p>
      </dgm:t>
    </dgm:pt>
    <dgm:pt modelId="{B16389D6-B7A7-4CE6-B58E-330F764B1513}">
      <dgm:prSet phldrT="[Text]" phldr="0"/>
      <dgm:spPr/>
      <dgm:t>
        <a:bodyPr/>
        <a:lstStyle/>
        <a:p>
          <a:endParaRPr lang="en-GB" dirty="0"/>
        </a:p>
      </dgm:t>
    </dgm:pt>
    <dgm:pt modelId="{1A016A44-0699-48F2-A800-BF290D54E211}" type="parTrans" cxnId="{E1DCBD7E-DB9E-41D6-8C5E-A9C8035C1EFC}">
      <dgm:prSet/>
      <dgm:spPr/>
      <dgm:t>
        <a:bodyPr/>
        <a:lstStyle/>
        <a:p>
          <a:endParaRPr lang="en-GB"/>
        </a:p>
      </dgm:t>
    </dgm:pt>
    <dgm:pt modelId="{BBA3DBE4-C5AC-4447-B84B-A4472BFE1DC9}" type="sibTrans" cxnId="{E1DCBD7E-DB9E-41D6-8C5E-A9C8035C1EFC}">
      <dgm:prSet/>
      <dgm:spPr/>
      <dgm:t>
        <a:bodyPr/>
        <a:lstStyle/>
        <a:p>
          <a:endParaRPr lang="en-GB"/>
        </a:p>
      </dgm:t>
    </dgm:pt>
    <dgm:pt modelId="{BC9044F7-3D73-4832-B0F3-8A8F8204D659}">
      <dgm:prSet phldrT="[Text]" phldr="0"/>
      <dgm:spPr/>
      <dgm:t>
        <a:bodyPr/>
        <a:lstStyle/>
        <a:p>
          <a:r>
            <a:rPr lang="en-GB" dirty="0"/>
            <a:t>Engage with colleagues on all Equality reporting, providing opportunity for discussion, and to inform actions.</a:t>
          </a:r>
        </a:p>
      </dgm:t>
    </dgm:pt>
    <dgm:pt modelId="{28DF47AF-4EC5-41F4-93E6-8EE9E35531B0}" type="parTrans" cxnId="{F2E5C472-E86F-4CE6-AD96-9E911604BBD4}">
      <dgm:prSet/>
      <dgm:spPr/>
      <dgm:t>
        <a:bodyPr/>
        <a:lstStyle/>
        <a:p>
          <a:endParaRPr lang="en-GB"/>
        </a:p>
      </dgm:t>
    </dgm:pt>
    <dgm:pt modelId="{C81A8DDC-589C-4838-A32E-5859761F9AB9}" type="sibTrans" cxnId="{F2E5C472-E86F-4CE6-AD96-9E911604BBD4}">
      <dgm:prSet/>
      <dgm:spPr/>
      <dgm:t>
        <a:bodyPr/>
        <a:lstStyle/>
        <a:p>
          <a:endParaRPr lang="en-GB"/>
        </a:p>
      </dgm:t>
    </dgm:pt>
    <dgm:pt modelId="{FE6861DE-2B02-4D2A-88CD-808EC055A107}">
      <dgm:prSet/>
      <dgm:spPr/>
      <dgm:t>
        <a:bodyPr/>
        <a:lstStyle/>
        <a:p>
          <a:r>
            <a:rPr lang="en-GB" dirty="0"/>
            <a:t>Host staff network meetings for all colleagues across all CSUs</a:t>
          </a:r>
        </a:p>
      </dgm:t>
    </dgm:pt>
    <dgm:pt modelId="{15127F52-6351-44D9-AE1B-4719E072A8E6}" type="parTrans" cxnId="{2EA9A181-79BC-41A6-B20E-14C3B424106A}">
      <dgm:prSet/>
      <dgm:spPr/>
      <dgm:t>
        <a:bodyPr/>
        <a:lstStyle/>
        <a:p>
          <a:endParaRPr lang="en-GB"/>
        </a:p>
      </dgm:t>
    </dgm:pt>
    <dgm:pt modelId="{8EDF76FD-2EED-4C3B-BBAF-9D0A3F9E2135}" type="sibTrans" cxnId="{2EA9A181-79BC-41A6-B20E-14C3B424106A}">
      <dgm:prSet/>
      <dgm:spPr/>
      <dgm:t>
        <a:bodyPr/>
        <a:lstStyle/>
        <a:p>
          <a:endParaRPr lang="en-GB"/>
        </a:p>
      </dgm:t>
    </dgm:pt>
    <dgm:pt modelId="{28B87FAF-F1AC-483E-BFF2-AF34CC76EDB8}">
      <dgm:prSet/>
      <dgm:spPr/>
      <dgm:t>
        <a:bodyPr/>
        <a:lstStyle/>
        <a:p>
          <a:endParaRPr lang="en-GB" dirty="0"/>
        </a:p>
      </dgm:t>
    </dgm:pt>
    <dgm:pt modelId="{841020D9-494F-42BA-851A-85F593FE1852}" type="parTrans" cxnId="{17F91FFA-BFED-405F-9C09-D65083F36771}">
      <dgm:prSet/>
      <dgm:spPr/>
      <dgm:t>
        <a:bodyPr/>
        <a:lstStyle/>
        <a:p>
          <a:endParaRPr lang="en-GB"/>
        </a:p>
      </dgm:t>
    </dgm:pt>
    <dgm:pt modelId="{F5657203-A38D-4A7F-B64B-B968393915C0}" type="sibTrans" cxnId="{17F91FFA-BFED-405F-9C09-D65083F36771}">
      <dgm:prSet/>
      <dgm:spPr/>
      <dgm:t>
        <a:bodyPr/>
        <a:lstStyle/>
        <a:p>
          <a:endParaRPr lang="en-GB"/>
        </a:p>
      </dgm:t>
    </dgm:pt>
    <dgm:pt modelId="{EB093244-C342-432F-8248-908768EC47C2}">
      <dgm:prSet/>
      <dgm:spPr/>
      <dgm:t>
        <a:bodyPr/>
        <a:lstStyle/>
        <a:p>
          <a:endParaRPr lang="en-GB" dirty="0"/>
        </a:p>
      </dgm:t>
    </dgm:pt>
    <dgm:pt modelId="{B129A827-62E9-48FC-B843-44C48B02797E}" type="parTrans" cxnId="{94700E19-B1AA-49C3-B6CA-6C054CCF2FA3}">
      <dgm:prSet/>
      <dgm:spPr/>
      <dgm:t>
        <a:bodyPr/>
        <a:lstStyle/>
        <a:p>
          <a:endParaRPr lang="en-GB"/>
        </a:p>
      </dgm:t>
    </dgm:pt>
    <dgm:pt modelId="{4798F994-6AD9-43B4-95D8-2E558EF61DA0}" type="sibTrans" cxnId="{94700E19-B1AA-49C3-B6CA-6C054CCF2FA3}">
      <dgm:prSet/>
      <dgm:spPr/>
      <dgm:t>
        <a:bodyPr/>
        <a:lstStyle/>
        <a:p>
          <a:endParaRPr lang="en-GB"/>
        </a:p>
      </dgm:t>
    </dgm:pt>
    <dgm:pt modelId="{12CEF09F-C4FA-4DB7-9749-0439D0FB682D}">
      <dgm:prSet/>
      <dgm:spPr/>
      <dgm:t>
        <a:bodyPr/>
        <a:lstStyle/>
        <a:p>
          <a:r>
            <a:rPr lang="en-GB" dirty="0"/>
            <a:t>Utilise colleague feedback and workforce data to deliver Wellbeing Cafes focussed on equality impacting topics including, but not restricted to, caring responsibilities, menopause, and men’s health. </a:t>
          </a:r>
        </a:p>
      </dgm:t>
    </dgm:pt>
    <dgm:pt modelId="{673CFB00-8B20-478B-B213-19CCBF6C1B55}" type="parTrans" cxnId="{8F06CE16-5C9B-4B31-AA66-5947F2420400}">
      <dgm:prSet/>
      <dgm:spPr/>
      <dgm:t>
        <a:bodyPr/>
        <a:lstStyle/>
        <a:p>
          <a:endParaRPr lang="en-GB"/>
        </a:p>
      </dgm:t>
    </dgm:pt>
    <dgm:pt modelId="{0B074E29-8905-43E5-AFFC-449E0A3010D3}" type="sibTrans" cxnId="{8F06CE16-5C9B-4B31-AA66-5947F2420400}">
      <dgm:prSet/>
      <dgm:spPr/>
      <dgm:t>
        <a:bodyPr/>
        <a:lstStyle/>
        <a:p>
          <a:endParaRPr lang="en-GB"/>
        </a:p>
      </dgm:t>
    </dgm:pt>
    <dgm:pt modelId="{E9A42681-55DE-4253-B858-5099CD75784C}">
      <dgm:prSet phldrT="[Text]" phldr="0"/>
      <dgm:spPr/>
      <dgm:t>
        <a:bodyPr/>
        <a:lstStyle/>
        <a:p>
          <a:endParaRPr lang="en-GB" dirty="0"/>
        </a:p>
      </dgm:t>
    </dgm:pt>
    <dgm:pt modelId="{E8601DAF-AF53-48BA-BE4E-58B9C6224D5E}" type="parTrans" cxnId="{35FF6ABC-BCC8-446C-9DA2-2B38F8B0B1DB}">
      <dgm:prSet/>
      <dgm:spPr/>
      <dgm:t>
        <a:bodyPr/>
        <a:lstStyle/>
        <a:p>
          <a:endParaRPr lang="en-GB"/>
        </a:p>
      </dgm:t>
    </dgm:pt>
    <dgm:pt modelId="{A7A8AF04-DF79-4D82-8EE7-5468ECD1E9AB}" type="sibTrans" cxnId="{35FF6ABC-BCC8-446C-9DA2-2B38F8B0B1DB}">
      <dgm:prSet/>
      <dgm:spPr/>
      <dgm:t>
        <a:bodyPr/>
        <a:lstStyle/>
        <a:p>
          <a:endParaRPr lang="en-GB"/>
        </a:p>
      </dgm:t>
    </dgm:pt>
    <dgm:pt modelId="{EA42C1AD-7B50-42EC-86CE-D809E633D706}">
      <dgm:prSet phldrT="[Text]" phldr="0"/>
      <dgm:spPr/>
      <dgm:t>
        <a:bodyPr/>
        <a:lstStyle/>
        <a:p>
          <a:endParaRPr lang="en-GB" dirty="0"/>
        </a:p>
      </dgm:t>
    </dgm:pt>
    <dgm:pt modelId="{51FA9FF1-5973-4C9B-9770-0EE483F8B23D}" type="parTrans" cxnId="{AA194553-6DF9-4D61-8651-153B9A225B51}">
      <dgm:prSet/>
      <dgm:spPr/>
      <dgm:t>
        <a:bodyPr/>
        <a:lstStyle/>
        <a:p>
          <a:endParaRPr lang="en-GB"/>
        </a:p>
      </dgm:t>
    </dgm:pt>
    <dgm:pt modelId="{11722CD7-28E3-40ED-8030-F52A8A5B92CA}" type="sibTrans" cxnId="{AA194553-6DF9-4D61-8651-153B9A225B51}">
      <dgm:prSet/>
      <dgm:spPr/>
      <dgm:t>
        <a:bodyPr/>
        <a:lstStyle/>
        <a:p>
          <a:endParaRPr lang="en-GB"/>
        </a:p>
      </dgm:t>
    </dgm:pt>
    <dgm:pt modelId="{273D6D82-2BB8-4F6B-8AF5-99A44409B817}">
      <dgm:prSet phldrT="[Text]" phldr="0"/>
      <dgm:spPr/>
      <dgm:t>
        <a:bodyPr/>
        <a:lstStyle/>
        <a:p>
          <a:r>
            <a:rPr lang="en-GB" dirty="0"/>
            <a:t>Publish reports externally as required by the Public Sector Equality Duty </a:t>
          </a:r>
        </a:p>
      </dgm:t>
    </dgm:pt>
    <dgm:pt modelId="{891C614A-9BAC-45B0-BB9B-C90C7F6C031C}" type="parTrans" cxnId="{A6919642-E617-4456-ADD7-1574C3E6BADD}">
      <dgm:prSet/>
      <dgm:spPr/>
      <dgm:t>
        <a:bodyPr/>
        <a:lstStyle/>
        <a:p>
          <a:endParaRPr lang="en-GB"/>
        </a:p>
      </dgm:t>
    </dgm:pt>
    <dgm:pt modelId="{9D8D2CDE-784B-4612-9246-CEEE8B75D590}" type="sibTrans" cxnId="{A6919642-E617-4456-ADD7-1574C3E6BADD}">
      <dgm:prSet/>
      <dgm:spPr/>
      <dgm:t>
        <a:bodyPr/>
        <a:lstStyle/>
        <a:p>
          <a:endParaRPr lang="en-GB"/>
        </a:p>
      </dgm:t>
    </dgm:pt>
    <dgm:pt modelId="{3C7471B2-94DD-40A0-9204-437274967F71}" type="pres">
      <dgm:prSet presAssocID="{0D874212-F082-4A3B-8B11-43F1C02AF5BA}" presName="Name0" presStyleCnt="0">
        <dgm:presLayoutVars>
          <dgm:dir/>
          <dgm:animLvl val="lvl"/>
          <dgm:resizeHandles val="exact"/>
        </dgm:presLayoutVars>
      </dgm:prSet>
      <dgm:spPr/>
    </dgm:pt>
    <dgm:pt modelId="{B8F12058-C048-46E1-B51F-4E1378E7BEFB}" type="pres">
      <dgm:prSet presAssocID="{6D9A1DD8-3A03-4AA0-99D4-EA11587E36F5}" presName="composite" presStyleCnt="0"/>
      <dgm:spPr/>
    </dgm:pt>
    <dgm:pt modelId="{31C52C47-D3A9-4F96-88D3-F164A78A108E}" type="pres">
      <dgm:prSet presAssocID="{6D9A1DD8-3A03-4AA0-99D4-EA11587E36F5}" presName="parTx" presStyleLbl="alignNode1" presStyleIdx="0" presStyleCnt="4">
        <dgm:presLayoutVars>
          <dgm:chMax val="0"/>
          <dgm:chPref val="0"/>
          <dgm:bulletEnabled val="1"/>
        </dgm:presLayoutVars>
      </dgm:prSet>
      <dgm:spPr/>
    </dgm:pt>
    <dgm:pt modelId="{B8E4D713-7CAF-431E-A1CC-4206408AA0C1}" type="pres">
      <dgm:prSet presAssocID="{6D9A1DD8-3A03-4AA0-99D4-EA11587E36F5}" presName="desTx" presStyleLbl="alignAccFollowNode1" presStyleIdx="0" presStyleCnt="4">
        <dgm:presLayoutVars>
          <dgm:bulletEnabled val="1"/>
        </dgm:presLayoutVars>
      </dgm:prSet>
      <dgm:spPr/>
    </dgm:pt>
    <dgm:pt modelId="{4FDF7766-649E-4461-A4CA-12BD591535CC}" type="pres">
      <dgm:prSet presAssocID="{C8B32E4B-1623-461C-8777-13F0D0CDA938}" presName="space" presStyleCnt="0"/>
      <dgm:spPr/>
    </dgm:pt>
    <dgm:pt modelId="{B88E3D40-971A-4D19-8BB2-994172677FB0}" type="pres">
      <dgm:prSet presAssocID="{B527FB08-8C8F-4B8D-AC3D-74543B4C333A}" presName="composite" presStyleCnt="0"/>
      <dgm:spPr/>
    </dgm:pt>
    <dgm:pt modelId="{C8450480-662A-4DF6-AEEF-2EA36E0F5FED}" type="pres">
      <dgm:prSet presAssocID="{B527FB08-8C8F-4B8D-AC3D-74543B4C333A}" presName="parTx" presStyleLbl="alignNode1" presStyleIdx="1" presStyleCnt="4">
        <dgm:presLayoutVars>
          <dgm:chMax val="0"/>
          <dgm:chPref val="0"/>
          <dgm:bulletEnabled val="1"/>
        </dgm:presLayoutVars>
      </dgm:prSet>
      <dgm:spPr/>
    </dgm:pt>
    <dgm:pt modelId="{FDBA7A21-3903-490A-B36A-9E3E233A3BCE}" type="pres">
      <dgm:prSet presAssocID="{B527FB08-8C8F-4B8D-AC3D-74543B4C333A}" presName="desTx" presStyleLbl="alignAccFollowNode1" presStyleIdx="1" presStyleCnt="4">
        <dgm:presLayoutVars>
          <dgm:bulletEnabled val="1"/>
        </dgm:presLayoutVars>
      </dgm:prSet>
      <dgm:spPr/>
    </dgm:pt>
    <dgm:pt modelId="{7DB9A9C0-EB75-4FFA-A45A-573D14419EC2}" type="pres">
      <dgm:prSet presAssocID="{1F96F9D8-B34E-475D-9A8D-1B5B79253A4A}" presName="space" presStyleCnt="0"/>
      <dgm:spPr/>
    </dgm:pt>
    <dgm:pt modelId="{F50FACA0-F2DD-4519-BE89-A7DA4D6DD38D}" type="pres">
      <dgm:prSet presAssocID="{61C595FE-2D6E-459C-840C-F2FCF60F6D86}" presName="composite" presStyleCnt="0"/>
      <dgm:spPr/>
    </dgm:pt>
    <dgm:pt modelId="{640E22A8-C4F6-49BC-B1F1-D8D754977363}" type="pres">
      <dgm:prSet presAssocID="{61C595FE-2D6E-459C-840C-F2FCF60F6D86}" presName="parTx" presStyleLbl="alignNode1" presStyleIdx="2" presStyleCnt="4">
        <dgm:presLayoutVars>
          <dgm:chMax val="0"/>
          <dgm:chPref val="0"/>
          <dgm:bulletEnabled val="1"/>
        </dgm:presLayoutVars>
      </dgm:prSet>
      <dgm:spPr/>
    </dgm:pt>
    <dgm:pt modelId="{8E6E05B3-2E03-420A-A116-EA9AB6A8F7B1}" type="pres">
      <dgm:prSet presAssocID="{61C595FE-2D6E-459C-840C-F2FCF60F6D86}" presName="desTx" presStyleLbl="alignAccFollowNode1" presStyleIdx="2" presStyleCnt="4" custLinFactNeighborX="-1147">
        <dgm:presLayoutVars>
          <dgm:bulletEnabled val="1"/>
        </dgm:presLayoutVars>
      </dgm:prSet>
      <dgm:spPr/>
    </dgm:pt>
    <dgm:pt modelId="{D44EA239-5311-41F6-9669-F4B834F9C728}" type="pres">
      <dgm:prSet presAssocID="{9D7C5ACC-B6E2-4B45-B41F-6B72A93F3C3D}" presName="space" presStyleCnt="0"/>
      <dgm:spPr/>
    </dgm:pt>
    <dgm:pt modelId="{986EC587-179F-457E-8883-998632894DFC}" type="pres">
      <dgm:prSet presAssocID="{B120FC6D-F31A-4D38-B435-D483D9036972}" presName="composite" presStyleCnt="0"/>
      <dgm:spPr/>
    </dgm:pt>
    <dgm:pt modelId="{21C66B24-D1B9-4745-BF01-B37A97CD6C47}" type="pres">
      <dgm:prSet presAssocID="{B120FC6D-F31A-4D38-B435-D483D9036972}" presName="parTx" presStyleLbl="alignNode1" presStyleIdx="3" presStyleCnt="4">
        <dgm:presLayoutVars>
          <dgm:chMax val="0"/>
          <dgm:chPref val="0"/>
          <dgm:bulletEnabled val="1"/>
        </dgm:presLayoutVars>
      </dgm:prSet>
      <dgm:spPr/>
    </dgm:pt>
    <dgm:pt modelId="{C3B95BC3-2240-4837-9B92-41A7A8C63651}" type="pres">
      <dgm:prSet presAssocID="{B120FC6D-F31A-4D38-B435-D483D9036972}" presName="desTx" presStyleLbl="alignAccFollowNode1" presStyleIdx="3" presStyleCnt="4" custLinFactNeighborX="166">
        <dgm:presLayoutVars>
          <dgm:bulletEnabled val="1"/>
        </dgm:presLayoutVars>
      </dgm:prSet>
      <dgm:spPr/>
    </dgm:pt>
  </dgm:ptLst>
  <dgm:cxnLst>
    <dgm:cxn modelId="{C03A9E0A-3ED3-4F5E-9DDA-238B555B6379}" type="presOf" srcId="{6D9A1DD8-3A03-4AA0-99D4-EA11587E36F5}" destId="{31C52C47-D3A9-4F96-88D3-F164A78A108E}" srcOrd="0" destOrd="0" presId="urn:microsoft.com/office/officeart/2005/8/layout/hList1"/>
    <dgm:cxn modelId="{2F68740B-86B0-4833-AF62-46A7795B98BD}" srcId="{B120FC6D-F31A-4D38-B435-D483D9036972}" destId="{259735F6-47C3-446F-B7B0-734A400753BB}" srcOrd="0" destOrd="0" parTransId="{93908DA7-3C7E-492F-ACA1-544326C591E7}" sibTransId="{792EF6FE-A655-4D62-AFBC-439AAB8D48ED}"/>
    <dgm:cxn modelId="{1753100F-58B2-47CD-9085-BCC4B4EBF7D2}" type="presOf" srcId="{12CEF09F-C4FA-4DB7-9749-0439D0FB682D}" destId="{C3B95BC3-2240-4837-9B92-41A7A8C63651}" srcOrd="0" destOrd="4" presId="urn:microsoft.com/office/officeart/2005/8/layout/hList1"/>
    <dgm:cxn modelId="{05FA5812-F045-4836-8D0A-E3072F68E072}" type="presOf" srcId="{28B87FAF-F1AC-483E-BFF2-AF34CC76EDB8}" destId="{C3B95BC3-2240-4837-9B92-41A7A8C63651}" srcOrd="0" destOrd="3" presId="urn:microsoft.com/office/officeart/2005/8/layout/hList1"/>
    <dgm:cxn modelId="{BC046215-FEA0-459E-B483-DD054D96221B}" srcId="{61C595FE-2D6E-459C-840C-F2FCF60F6D86}" destId="{40E7D082-B438-4AB2-B309-9FAFECDC3FE5}" srcOrd="4" destOrd="0" parTransId="{2E3AFC24-871A-44C5-A505-C6A94F672B9F}" sibTransId="{3F8D541D-6237-4A54-A5C6-3CEB42C1C986}"/>
    <dgm:cxn modelId="{8F06CE16-5C9B-4B31-AA66-5947F2420400}" srcId="{B120FC6D-F31A-4D38-B435-D483D9036972}" destId="{12CEF09F-C4FA-4DB7-9749-0439D0FB682D}" srcOrd="4" destOrd="0" parTransId="{673CFB00-8B20-478B-B213-19CCBF6C1B55}" sibTransId="{0B074E29-8905-43E5-AFFC-449E0A3010D3}"/>
    <dgm:cxn modelId="{94700E19-B1AA-49C3-B6CA-6C054CCF2FA3}" srcId="{B120FC6D-F31A-4D38-B435-D483D9036972}" destId="{EB093244-C342-432F-8248-908768EC47C2}" srcOrd="1" destOrd="0" parTransId="{B129A827-62E9-48FC-B843-44C48B02797E}" sibTransId="{4798F994-6AD9-43B4-95D8-2E558EF61DA0}"/>
    <dgm:cxn modelId="{0CFB9121-53D5-449E-A8E0-9EBC56FE028B}" type="presOf" srcId="{EA42C1AD-7B50-42EC-86CE-D809E633D706}" destId="{B8E4D713-7CAF-431E-A1CC-4206408AA0C1}" srcOrd="0" destOrd="5" presId="urn:microsoft.com/office/officeart/2005/8/layout/hList1"/>
    <dgm:cxn modelId="{CEEBF926-60A9-458A-B22F-AD19516F33E9}" srcId="{61C595FE-2D6E-459C-840C-F2FCF60F6D86}" destId="{142A27C6-DDB1-47C6-B587-3F3F0C31E610}" srcOrd="1" destOrd="0" parTransId="{47D6156B-9E0C-40E7-9359-318B2DAFA8CD}" sibTransId="{8EFF7AB5-3DA6-44EC-A77B-B093F8923CB9}"/>
    <dgm:cxn modelId="{A28B1633-F1F9-48AC-8E32-685A08DF9E83}" type="presOf" srcId="{B16389D6-B7A7-4CE6-B58E-330F764B1513}" destId="{B8E4D713-7CAF-431E-A1CC-4206408AA0C1}" srcOrd="0" destOrd="1" presId="urn:microsoft.com/office/officeart/2005/8/layout/hList1"/>
    <dgm:cxn modelId="{8F6B0534-8342-45B7-85E0-173CA8FC8D4A}" type="presOf" srcId="{40E7D082-B438-4AB2-B309-9FAFECDC3FE5}" destId="{8E6E05B3-2E03-420A-A116-EA9AB6A8F7B1}" srcOrd="0" destOrd="4" presId="urn:microsoft.com/office/officeart/2005/8/layout/hList1"/>
    <dgm:cxn modelId="{ADB0F53B-3A30-400C-A556-7851DC633F30}" srcId="{B527FB08-8C8F-4B8D-AC3D-74543B4C333A}" destId="{07F445A1-4A10-4B30-B864-EBD016C3EF5B}" srcOrd="0" destOrd="0" parTransId="{B258D35B-0BC1-4045-86EF-7F7CD267A225}" sibTransId="{CE5F8BA4-694A-4534-8AB7-2C881DBF49D3}"/>
    <dgm:cxn modelId="{CFECAF61-618A-4919-AFC1-EAAA8BBDEF90}" srcId="{B527FB08-8C8F-4B8D-AC3D-74543B4C333A}" destId="{553CDAFF-956C-424D-B269-3F74611B848E}" srcOrd="4" destOrd="0" parTransId="{416DB1D9-2808-43E7-9830-E09402EBE902}" sibTransId="{31E12BDF-D3DF-4281-B926-8DE553607583}"/>
    <dgm:cxn modelId="{A6919642-E617-4456-ADD7-1574C3E6BADD}" srcId="{6D9A1DD8-3A03-4AA0-99D4-EA11587E36F5}" destId="{273D6D82-2BB8-4F6B-8AF5-99A44409B817}" srcOrd="6" destOrd="0" parTransId="{891C614A-9BAC-45B0-BB9B-C90C7F6C031C}" sibTransId="{9D8D2CDE-784B-4612-9246-CEEE8B75D590}"/>
    <dgm:cxn modelId="{E904B543-BD92-47F0-9A29-F475967B25EC}" type="presOf" srcId="{B527FB08-8C8F-4B8D-AC3D-74543B4C333A}" destId="{C8450480-662A-4DF6-AEEF-2EA36E0F5FED}" srcOrd="0" destOrd="0" presId="urn:microsoft.com/office/officeart/2005/8/layout/hList1"/>
    <dgm:cxn modelId="{E086FD66-AEEB-4EE8-B3BF-7EA340ECB3DB}" type="presOf" srcId="{273D6D82-2BB8-4F6B-8AF5-99A44409B817}" destId="{B8E4D713-7CAF-431E-A1CC-4206408AA0C1}" srcOrd="0" destOrd="6" presId="urn:microsoft.com/office/officeart/2005/8/layout/hList1"/>
    <dgm:cxn modelId="{5AB58B69-D254-4111-8E7F-69F0DA69835F}" type="presOf" srcId="{EB093244-C342-432F-8248-908768EC47C2}" destId="{C3B95BC3-2240-4837-9B92-41A7A8C63651}" srcOrd="0" destOrd="1" presId="urn:microsoft.com/office/officeart/2005/8/layout/hList1"/>
    <dgm:cxn modelId="{6221694A-AA47-45DD-9DAC-70CA46829217}" srcId="{0D874212-F082-4A3B-8B11-43F1C02AF5BA}" destId="{B527FB08-8C8F-4B8D-AC3D-74543B4C333A}" srcOrd="1" destOrd="0" parTransId="{3EA7BD68-39C6-4131-89DF-EABA6537466E}" sibTransId="{1F96F9D8-B34E-475D-9A8D-1B5B79253A4A}"/>
    <dgm:cxn modelId="{C896684D-2DBE-43AE-B6BC-E6872C1D8FA0}" type="presOf" srcId="{D6ED1D3A-8D7A-435F-8C29-6FA87EB6026A}" destId="{B8E4D713-7CAF-431E-A1CC-4206408AA0C1}" srcOrd="0" destOrd="2" presId="urn:microsoft.com/office/officeart/2005/8/layout/hList1"/>
    <dgm:cxn modelId="{9BA99350-FC2F-44F4-B6D3-02C53D17EBC1}" srcId="{0D874212-F082-4A3B-8B11-43F1C02AF5BA}" destId="{6D9A1DD8-3A03-4AA0-99D4-EA11587E36F5}" srcOrd="0" destOrd="0" parTransId="{D878C0C4-004C-45EF-ACFD-F7686898CC4D}" sibTransId="{C8B32E4B-1623-461C-8777-13F0D0CDA938}"/>
    <dgm:cxn modelId="{1F5E2072-03BB-4781-A0E1-F085250D1946}" type="presOf" srcId="{CE6B9275-A6A6-435A-9A98-6C0CFAAF8C18}" destId="{FDBA7A21-3903-490A-B36A-9E3E233A3BCE}" srcOrd="0" destOrd="2" presId="urn:microsoft.com/office/officeart/2005/8/layout/hList1"/>
    <dgm:cxn modelId="{F2E5C472-E86F-4CE6-AD96-9E911604BBD4}" srcId="{6D9A1DD8-3A03-4AA0-99D4-EA11587E36F5}" destId="{BC9044F7-3D73-4832-B0F3-8A8F8204D659}" srcOrd="4" destOrd="0" parTransId="{28DF47AF-4EC5-41F4-93E6-8EE9E35531B0}" sibTransId="{C81A8DDC-589C-4838-A32E-5859761F9AB9}"/>
    <dgm:cxn modelId="{AA194553-6DF9-4D61-8651-153B9A225B51}" srcId="{6D9A1DD8-3A03-4AA0-99D4-EA11587E36F5}" destId="{EA42C1AD-7B50-42EC-86CE-D809E633D706}" srcOrd="5" destOrd="0" parTransId="{51FA9FF1-5973-4C9B-9770-0EE483F8B23D}" sibTransId="{11722CD7-28E3-40ED-8030-F52A8A5B92CA}"/>
    <dgm:cxn modelId="{D36A9153-921A-4A59-A851-E2C548145F0C}" type="presOf" srcId="{61C595FE-2D6E-459C-840C-F2FCF60F6D86}" destId="{640E22A8-C4F6-49BC-B1F1-D8D754977363}" srcOrd="0" destOrd="0" presId="urn:microsoft.com/office/officeart/2005/8/layout/hList1"/>
    <dgm:cxn modelId="{63081256-17AB-4EDC-A266-B8A7435D22BF}" type="presOf" srcId="{D1285675-2842-4B91-A0FB-0144B0FDF184}" destId="{8E6E05B3-2E03-420A-A116-EA9AB6A8F7B1}" srcOrd="0" destOrd="2" presId="urn:microsoft.com/office/officeart/2005/8/layout/hList1"/>
    <dgm:cxn modelId="{0D76AC76-6DFB-4E45-BFD2-FE4C42F0FEE4}" srcId="{6D9A1DD8-3A03-4AA0-99D4-EA11587E36F5}" destId="{8469FB6A-76F4-43D6-B28E-D121B38A826B}" srcOrd="3" destOrd="0" parTransId="{CBF94664-6B8D-4770-B54C-BC643AC8F1AC}" sibTransId="{38224759-EF5F-4823-A101-C044BC44195B}"/>
    <dgm:cxn modelId="{02D8C356-C192-46AC-B729-A1F7B5BD55B8}" type="presOf" srcId="{8313D527-A7B8-4C67-8328-A92BB73AD2DD}" destId="{8E6E05B3-2E03-420A-A116-EA9AB6A8F7B1}" srcOrd="0" destOrd="0" presId="urn:microsoft.com/office/officeart/2005/8/layout/hList1"/>
    <dgm:cxn modelId="{52E4D57A-A57D-42C8-BD24-9C47D3C3BA34}" srcId="{61C595FE-2D6E-459C-840C-F2FCF60F6D86}" destId="{D1285675-2842-4B91-A0FB-0144B0FDF184}" srcOrd="2" destOrd="0" parTransId="{62300412-222A-43D1-A989-EB85CDFB1979}" sibTransId="{49A5DAFD-2110-4DF8-AA19-6B207E7BDFFD}"/>
    <dgm:cxn modelId="{D6FE337E-85DD-4C69-9CD9-78EDE0A6C176}" srcId="{0D874212-F082-4A3B-8B11-43F1C02AF5BA}" destId="{61C595FE-2D6E-459C-840C-F2FCF60F6D86}" srcOrd="2" destOrd="0" parTransId="{C3EB5BDE-D8F4-44A2-96A3-FD791067663E}" sibTransId="{9D7C5ACC-B6E2-4B45-B41F-6B72A93F3C3D}"/>
    <dgm:cxn modelId="{E1DCBD7E-DB9E-41D6-8C5E-A9C8035C1EFC}" srcId="{6D9A1DD8-3A03-4AA0-99D4-EA11587E36F5}" destId="{B16389D6-B7A7-4CE6-B58E-330F764B1513}" srcOrd="1" destOrd="0" parTransId="{1A016A44-0699-48F2-A800-BF290D54E211}" sibTransId="{BBA3DBE4-C5AC-4447-B84B-A4472BFE1DC9}"/>
    <dgm:cxn modelId="{7719A27F-DBB0-43FC-BE09-D8E85B65CB31}" type="presOf" srcId="{07F445A1-4A10-4B30-B864-EBD016C3EF5B}" destId="{FDBA7A21-3903-490A-B36A-9E3E233A3BCE}" srcOrd="0" destOrd="0" presId="urn:microsoft.com/office/officeart/2005/8/layout/hList1"/>
    <dgm:cxn modelId="{2EA9A181-79BC-41A6-B20E-14C3B424106A}" srcId="{B120FC6D-F31A-4D38-B435-D483D9036972}" destId="{FE6861DE-2B02-4D2A-88CD-808EC055A107}" srcOrd="2" destOrd="0" parTransId="{15127F52-6351-44D9-AE1B-4719E072A8E6}" sibTransId="{8EDF76FD-2EED-4C3B-BBAF-9D0A3F9E2135}"/>
    <dgm:cxn modelId="{AB52DE92-DE80-4DF8-BA33-7C177A8A06B8}" type="presOf" srcId="{B120FC6D-F31A-4D38-B435-D483D9036972}" destId="{21C66B24-D1B9-4745-BF01-B37A97CD6C47}" srcOrd="0" destOrd="0" presId="urn:microsoft.com/office/officeart/2005/8/layout/hList1"/>
    <dgm:cxn modelId="{DD46419B-FE0C-4C4F-A6AF-98328A9F6000}" srcId="{B527FB08-8C8F-4B8D-AC3D-74543B4C333A}" destId="{CE6B9275-A6A6-435A-9A98-6C0CFAAF8C18}" srcOrd="2" destOrd="0" parTransId="{76F657E2-2396-4872-8BD4-93F08D195C5E}" sibTransId="{AF9E5A6C-6BFC-4CBC-8208-FFD10EFFFE58}"/>
    <dgm:cxn modelId="{D9C9D5A0-7B25-403A-8403-9E29B9BF9458}" type="presOf" srcId="{259735F6-47C3-446F-B7B0-734A400753BB}" destId="{C3B95BC3-2240-4837-9B92-41A7A8C63651}" srcOrd="0" destOrd="0" presId="urn:microsoft.com/office/officeart/2005/8/layout/hList1"/>
    <dgm:cxn modelId="{DD504BA9-3124-455E-A53F-8186EA008EBD}" srcId="{61C595FE-2D6E-459C-840C-F2FCF60F6D86}" destId="{7759A5A9-F95A-41AD-809A-5F33DF414205}" srcOrd="3" destOrd="0" parTransId="{25C334C6-BA22-4317-BC7F-78687C0F4701}" sibTransId="{7A789A87-5F61-4914-9977-CF7756B32D82}"/>
    <dgm:cxn modelId="{CCAF4AAD-E9E1-49A0-AA8D-441FF61E6B06}" type="presOf" srcId="{E9A42681-55DE-4253-B858-5099CD75784C}" destId="{FDBA7A21-3903-490A-B36A-9E3E233A3BCE}" srcOrd="0" destOrd="3" presId="urn:microsoft.com/office/officeart/2005/8/layout/hList1"/>
    <dgm:cxn modelId="{F3EAD5B3-5CD4-4D85-A489-5C048C4D2C92}" type="presOf" srcId="{FE6861DE-2B02-4D2A-88CD-808EC055A107}" destId="{C3B95BC3-2240-4837-9B92-41A7A8C63651}" srcOrd="0" destOrd="2" presId="urn:microsoft.com/office/officeart/2005/8/layout/hList1"/>
    <dgm:cxn modelId="{2C3A78B4-D808-4645-A5F8-BFFF1B02ED66}" type="presOf" srcId="{A6A2C6FF-F850-4C86-BD77-0943D4104AE3}" destId="{B8E4D713-7CAF-431E-A1CC-4206408AA0C1}" srcOrd="0" destOrd="0" presId="urn:microsoft.com/office/officeart/2005/8/layout/hList1"/>
    <dgm:cxn modelId="{4BE0A7BB-80C2-4845-8258-86084AFE34C5}" type="presOf" srcId="{0D874212-F082-4A3B-8B11-43F1C02AF5BA}" destId="{3C7471B2-94DD-40A0-9204-437274967F71}" srcOrd="0" destOrd="0" presId="urn:microsoft.com/office/officeart/2005/8/layout/hList1"/>
    <dgm:cxn modelId="{35FF6ABC-BCC8-446C-9DA2-2B38F8B0B1DB}" srcId="{B527FB08-8C8F-4B8D-AC3D-74543B4C333A}" destId="{E9A42681-55DE-4253-B858-5099CD75784C}" srcOrd="3" destOrd="0" parTransId="{E8601DAF-AF53-48BA-BE4E-58B9C6224D5E}" sibTransId="{A7A8AF04-DF79-4D82-8EE7-5468ECD1E9AB}"/>
    <dgm:cxn modelId="{82E97BBE-178B-4A65-BE8E-C132D951CD11}" type="presOf" srcId="{142A27C6-DDB1-47C6-B587-3F3F0C31E610}" destId="{8E6E05B3-2E03-420A-A116-EA9AB6A8F7B1}" srcOrd="0" destOrd="1" presId="urn:microsoft.com/office/officeart/2005/8/layout/hList1"/>
    <dgm:cxn modelId="{E0383EBF-57B8-4E68-B0E8-E743F14383BF}" type="presOf" srcId="{AC75026B-AC06-4AF4-846D-8E10041A5D1F}" destId="{FDBA7A21-3903-490A-B36A-9E3E233A3BCE}" srcOrd="0" destOrd="1" presId="urn:microsoft.com/office/officeart/2005/8/layout/hList1"/>
    <dgm:cxn modelId="{D046C3C2-44A4-45DD-8F98-BE24A1C483AF}" type="presOf" srcId="{8469FB6A-76F4-43D6-B28E-D121B38A826B}" destId="{B8E4D713-7CAF-431E-A1CC-4206408AA0C1}" srcOrd="0" destOrd="3" presId="urn:microsoft.com/office/officeart/2005/8/layout/hList1"/>
    <dgm:cxn modelId="{F971B2C8-1BCA-47DB-82C4-AD182B826103}" srcId="{6D9A1DD8-3A03-4AA0-99D4-EA11587E36F5}" destId="{A6A2C6FF-F850-4C86-BD77-0943D4104AE3}" srcOrd="0" destOrd="0" parTransId="{26BBFA6A-D19A-4102-93EE-996B7EBD89A7}" sibTransId="{A2C9A3E0-13C5-425E-9C73-85F7273BEDA5}"/>
    <dgm:cxn modelId="{8EF885C9-9520-4D1D-9925-FA21FF3BA8E5}" type="presOf" srcId="{BC9044F7-3D73-4832-B0F3-8A8F8204D659}" destId="{B8E4D713-7CAF-431E-A1CC-4206408AA0C1}" srcOrd="0" destOrd="4" presId="urn:microsoft.com/office/officeart/2005/8/layout/hList1"/>
    <dgm:cxn modelId="{E7A283D4-636D-4606-935E-5D85921A471B}" type="presOf" srcId="{553CDAFF-956C-424D-B269-3F74611B848E}" destId="{FDBA7A21-3903-490A-B36A-9E3E233A3BCE}" srcOrd="0" destOrd="4" presId="urn:microsoft.com/office/officeart/2005/8/layout/hList1"/>
    <dgm:cxn modelId="{112B1BD7-2DCE-4EBC-8102-78BF0B47EF99}" srcId="{61C595FE-2D6E-459C-840C-F2FCF60F6D86}" destId="{8313D527-A7B8-4C67-8328-A92BB73AD2DD}" srcOrd="0" destOrd="0" parTransId="{61B06E1D-EDD0-44C8-97F3-B2329A52E60A}" sibTransId="{5528C771-777C-498D-97AE-C72BC9B9B0FF}"/>
    <dgm:cxn modelId="{893406E5-7DC6-4CF7-B77B-3ADCF1E356BE}" srcId="{6D9A1DD8-3A03-4AA0-99D4-EA11587E36F5}" destId="{D6ED1D3A-8D7A-435F-8C29-6FA87EB6026A}" srcOrd="2" destOrd="0" parTransId="{372B3730-CCE9-40D0-A336-13E53BA700AE}" sibTransId="{103CBE3E-534D-4550-9C80-C39E3CD73E9B}"/>
    <dgm:cxn modelId="{336991E8-9C95-4FBE-8FF6-B975DD0CDAF9}" type="presOf" srcId="{7759A5A9-F95A-41AD-809A-5F33DF414205}" destId="{8E6E05B3-2E03-420A-A116-EA9AB6A8F7B1}" srcOrd="0" destOrd="3" presId="urn:microsoft.com/office/officeart/2005/8/layout/hList1"/>
    <dgm:cxn modelId="{3A2177F4-B2FD-4561-ABF3-2250E833692B}" srcId="{B527FB08-8C8F-4B8D-AC3D-74543B4C333A}" destId="{AC75026B-AC06-4AF4-846D-8E10041A5D1F}" srcOrd="1" destOrd="0" parTransId="{55809EA0-4C47-4CE2-B006-FD6DE556807C}" sibTransId="{0F68526B-BF8A-43A9-BAFA-CBDE93903D64}"/>
    <dgm:cxn modelId="{17F91FFA-BFED-405F-9C09-D65083F36771}" srcId="{B120FC6D-F31A-4D38-B435-D483D9036972}" destId="{28B87FAF-F1AC-483E-BFF2-AF34CC76EDB8}" srcOrd="3" destOrd="0" parTransId="{841020D9-494F-42BA-851A-85F593FE1852}" sibTransId="{F5657203-A38D-4A7F-B64B-B968393915C0}"/>
    <dgm:cxn modelId="{3533E1FA-0FCE-492A-8B6A-B61791C11FF3}" srcId="{0D874212-F082-4A3B-8B11-43F1C02AF5BA}" destId="{B120FC6D-F31A-4D38-B435-D483D9036972}" srcOrd="3" destOrd="0" parTransId="{F8FC186C-AC64-4F8E-A4A0-D4706727E883}" sibTransId="{D02A3FB2-C2F0-4A7A-BE6F-1AAF4A9EC97F}"/>
    <dgm:cxn modelId="{68E6D688-D7DA-464B-8782-3F5C9A7AD7B8}" type="presParOf" srcId="{3C7471B2-94DD-40A0-9204-437274967F71}" destId="{B8F12058-C048-46E1-B51F-4E1378E7BEFB}" srcOrd="0" destOrd="0" presId="urn:microsoft.com/office/officeart/2005/8/layout/hList1"/>
    <dgm:cxn modelId="{C9B4A086-59D6-45D1-AF9F-EC61E18FB426}" type="presParOf" srcId="{B8F12058-C048-46E1-B51F-4E1378E7BEFB}" destId="{31C52C47-D3A9-4F96-88D3-F164A78A108E}" srcOrd="0" destOrd="0" presId="urn:microsoft.com/office/officeart/2005/8/layout/hList1"/>
    <dgm:cxn modelId="{324E8B15-23AA-4878-900F-06E97EEC5132}" type="presParOf" srcId="{B8F12058-C048-46E1-B51F-4E1378E7BEFB}" destId="{B8E4D713-7CAF-431E-A1CC-4206408AA0C1}" srcOrd="1" destOrd="0" presId="urn:microsoft.com/office/officeart/2005/8/layout/hList1"/>
    <dgm:cxn modelId="{A630459C-8AC8-461F-9D6B-91A02BFB00C7}" type="presParOf" srcId="{3C7471B2-94DD-40A0-9204-437274967F71}" destId="{4FDF7766-649E-4461-A4CA-12BD591535CC}" srcOrd="1" destOrd="0" presId="urn:microsoft.com/office/officeart/2005/8/layout/hList1"/>
    <dgm:cxn modelId="{6C67F5EC-5F3A-4530-B434-2F74BD9C2BFB}" type="presParOf" srcId="{3C7471B2-94DD-40A0-9204-437274967F71}" destId="{B88E3D40-971A-4D19-8BB2-994172677FB0}" srcOrd="2" destOrd="0" presId="urn:microsoft.com/office/officeart/2005/8/layout/hList1"/>
    <dgm:cxn modelId="{6C0F7B73-E440-44EA-8498-457AC9E83AFA}" type="presParOf" srcId="{B88E3D40-971A-4D19-8BB2-994172677FB0}" destId="{C8450480-662A-4DF6-AEEF-2EA36E0F5FED}" srcOrd="0" destOrd="0" presId="urn:microsoft.com/office/officeart/2005/8/layout/hList1"/>
    <dgm:cxn modelId="{8A8865C1-73F6-4024-9FF0-45ECBE1A3229}" type="presParOf" srcId="{B88E3D40-971A-4D19-8BB2-994172677FB0}" destId="{FDBA7A21-3903-490A-B36A-9E3E233A3BCE}" srcOrd="1" destOrd="0" presId="urn:microsoft.com/office/officeart/2005/8/layout/hList1"/>
    <dgm:cxn modelId="{ED916EA1-3536-40D3-83E2-37EDCA858D0A}" type="presParOf" srcId="{3C7471B2-94DD-40A0-9204-437274967F71}" destId="{7DB9A9C0-EB75-4FFA-A45A-573D14419EC2}" srcOrd="3" destOrd="0" presId="urn:microsoft.com/office/officeart/2005/8/layout/hList1"/>
    <dgm:cxn modelId="{BB4CCBBA-F278-4B1B-A3A3-E28EC16AF9A1}" type="presParOf" srcId="{3C7471B2-94DD-40A0-9204-437274967F71}" destId="{F50FACA0-F2DD-4519-BE89-A7DA4D6DD38D}" srcOrd="4" destOrd="0" presId="urn:microsoft.com/office/officeart/2005/8/layout/hList1"/>
    <dgm:cxn modelId="{3AF0A4A5-5309-4008-834B-10D14BC87FE3}" type="presParOf" srcId="{F50FACA0-F2DD-4519-BE89-A7DA4D6DD38D}" destId="{640E22A8-C4F6-49BC-B1F1-D8D754977363}" srcOrd="0" destOrd="0" presId="urn:microsoft.com/office/officeart/2005/8/layout/hList1"/>
    <dgm:cxn modelId="{F4B64F33-5E19-40FF-B541-71F21159FC68}" type="presParOf" srcId="{F50FACA0-F2DD-4519-BE89-A7DA4D6DD38D}" destId="{8E6E05B3-2E03-420A-A116-EA9AB6A8F7B1}" srcOrd="1" destOrd="0" presId="urn:microsoft.com/office/officeart/2005/8/layout/hList1"/>
    <dgm:cxn modelId="{BCF4B7E5-081D-4AF0-858F-AA51429B207A}" type="presParOf" srcId="{3C7471B2-94DD-40A0-9204-437274967F71}" destId="{D44EA239-5311-41F6-9669-F4B834F9C728}" srcOrd="5" destOrd="0" presId="urn:microsoft.com/office/officeart/2005/8/layout/hList1"/>
    <dgm:cxn modelId="{033BA336-5653-493D-85EB-AAB37666B221}" type="presParOf" srcId="{3C7471B2-94DD-40A0-9204-437274967F71}" destId="{986EC587-179F-457E-8883-998632894DFC}" srcOrd="6" destOrd="0" presId="urn:microsoft.com/office/officeart/2005/8/layout/hList1"/>
    <dgm:cxn modelId="{4D4DF345-6324-4A10-B776-9D3FA2E4AC5A}" type="presParOf" srcId="{986EC587-179F-457E-8883-998632894DFC}" destId="{21C66B24-D1B9-4745-BF01-B37A97CD6C47}" srcOrd="0" destOrd="0" presId="urn:microsoft.com/office/officeart/2005/8/layout/hList1"/>
    <dgm:cxn modelId="{F41E7247-F78D-44AA-B547-2A895EDB0924}" type="presParOf" srcId="{986EC587-179F-457E-8883-998632894DFC}" destId="{C3B95BC3-2240-4837-9B92-41A7A8C6365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FCF07D-E203-4532-BEF4-943221C5DC52}">
      <dsp:nvSpPr>
        <dsp:cNvPr id="0" name=""/>
        <dsp:cNvSpPr/>
      </dsp:nvSpPr>
      <dsp:spPr>
        <a:xfrm>
          <a:off x="0" y="156694"/>
          <a:ext cx="5728607" cy="13615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The Workforce Disability Equality Standard (WDES) was introduced within the NHS in 2019.  Its purpose is to ensure that colleagues living with disabilities, long term health conditions, or illnesses have equal access to career opportunities and receive fair treatment in the workplace.</a:t>
          </a:r>
          <a:endParaRPr lang="en-US" sz="1400" kern="1200"/>
        </a:p>
      </dsp:txBody>
      <dsp:txXfrm>
        <a:off x="66467" y="223161"/>
        <a:ext cx="5595673" cy="1228653"/>
      </dsp:txXfrm>
    </dsp:sp>
    <dsp:sp modelId="{D93567AE-24B9-44A8-B276-00FC74EF9091}">
      <dsp:nvSpPr>
        <dsp:cNvPr id="0" name=""/>
        <dsp:cNvSpPr/>
      </dsp:nvSpPr>
      <dsp:spPr>
        <a:xfrm>
          <a:off x="0" y="1558602"/>
          <a:ext cx="5728607" cy="13615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The WDES comprises a set of ten specific measures (metrics) which enables NHS organisations to compare the workplace and career experiences of disabled and non-disabled colleagues. NHS organisations use the metrics data to develop and publish an action plan. Year-on-year comparison enables NHS organisations to demonstrate progress against the indicators of disability equality. </a:t>
          </a:r>
          <a:endParaRPr lang="en-US" sz="1400" kern="1200"/>
        </a:p>
      </dsp:txBody>
      <dsp:txXfrm>
        <a:off x="66467" y="1625069"/>
        <a:ext cx="5595673" cy="1228653"/>
      </dsp:txXfrm>
    </dsp:sp>
    <dsp:sp modelId="{F211B6AD-EC58-4371-B03D-A1FC41D43BA3}">
      <dsp:nvSpPr>
        <dsp:cNvPr id="0" name=""/>
        <dsp:cNvSpPr/>
      </dsp:nvSpPr>
      <dsp:spPr>
        <a:xfrm>
          <a:off x="0" y="2960509"/>
          <a:ext cx="5728607" cy="13615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WDES reports are published in an open and transparent way to demonstrate where there are discrepancies and how organisations are addressing disability equality issues. </a:t>
          </a:r>
          <a:endParaRPr lang="en-US" sz="1400" kern="1200"/>
        </a:p>
      </dsp:txBody>
      <dsp:txXfrm>
        <a:off x="66467" y="3026976"/>
        <a:ext cx="5595673" cy="12286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90A642-1903-44BC-9A6C-5502B18CA55F}">
      <dsp:nvSpPr>
        <dsp:cNvPr id="0" name=""/>
        <dsp:cNvSpPr/>
      </dsp:nvSpPr>
      <dsp:spPr>
        <a:xfrm rot="5400000">
          <a:off x="6780921" y="-2948482"/>
          <a:ext cx="909628" cy="6810104"/>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Percentage of colleagues experiencing </a:t>
          </a:r>
          <a:r>
            <a:rPr lang="en-GB" sz="1700" b="1" kern="1200" dirty="0"/>
            <a:t>harassment, bullying or abuse </a:t>
          </a:r>
          <a:r>
            <a:rPr lang="en-GB" sz="1700" kern="1200" dirty="0"/>
            <a:t>from patients, managers or colleagues in the last 12 months for both disabled and non-disabled colleagues.</a:t>
          </a:r>
          <a:endParaRPr lang="en-US" sz="1700" kern="1200" dirty="0"/>
        </a:p>
      </dsp:txBody>
      <dsp:txXfrm rot="-5400000">
        <a:off x="3830683" y="46160"/>
        <a:ext cx="6765700" cy="820820"/>
      </dsp:txXfrm>
    </dsp:sp>
    <dsp:sp modelId="{B5AAED4A-F3AB-4F8A-BF7C-43267C2433C6}">
      <dsp:nvSpPr>
        <dsp:cNvPr id="0" name=""/>
        <dsp:cNvSpPr/>
      </dsp:nvSpPr>
      <dsp:spPr>
        <a:xfrm>
          <a:off x="0" y="29431"/>
          <a:ext cx="3830683" cy="8542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Indicator 4 a, b, c</a:t>
          </a:r>
          <a:endParaRPr lang="en-US" sz="2400" kern="1200" dirty="0"/>
        </a:p>
      </dsp:txBody>
      <dsp:txXfrm>
        <a:off x="41702" y="71133"/>
        <a:ext cx="3747279" cy="770874"/>
      </dsp:txXfrm>
    </dsp:sp>
    <dsp:sp modelId="{5C83589F-9C4B-43C5-924E-BB07BC7A60A3}">
      <dsp:nvSpPr>
        <dsp:cNvPr id="0" name=""/>
        <dsp:cNvSpPr/>
      </dsp:nvSpPr>
      <dsp:spPr>
        <a:xfrm rot="5400000">
          <a:off x="6780921" y="-1982001"/>
          <a:ext cx="909628" cy="6810104"/>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Percentage of colleagues saying the last time they experienced harassment, bullying or abuse at work, </a:t>
          </a:r>
          <a:r>
            <a:rPr lang="en-GB" sz="1700" b="1" kern="1200" dirty="0"/>
            <a:t>they or a colleague reported it </a:t>
          </a:r>
          <a:r>
            <a:rPr lang="en-GB" sz="1700" kern="1200" dirty="0"/>
            <a:t>for non-disabled colleagues</a:t>
          </a:r>
          <a:endParaRPr lang="en-US" sz="1700" kern="1200" dirty="0"/>
        </a:p>
      </dsp:txBody>
      <dsp:txXfrm rot="-5400000">
        <a:off x="3830683" y="1012641"/>
        <a:ext cx="6765700" cy="820820"/>
      </dsp:txXfrm>
    </dsp:sp>
    <dsp:sp modelId="{BEDE5F46-377A-4C66-A6E1-FBAC0F406B8C}">
      <dsp:nvSpPr>
        <dsp:cNvPr id="0" name=""/>
        <dsp:cNvSpPr/>
      </dsp:nvSpPr>
      <dsp:spPr>
        <a:xfrm>
          <a:off x="0" y="995911"/>
          <a:ext cx="3830683" cy="8542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Indicator 4 d</a:t>
          </a:r>
          <a:endParaRPr lang="en-US" sz="2400" kern="1200" dirty="0"/>
        </a:p>
      </dsp:txBody>
      <dsp:txXfrm>
        <a:off x="41702" y="1037613"/>
        <a:ext cx="3747279" cy="770874"/>
      </dsp:txXfrm>
    </dsp:sp>
    <dsp:sp modelId="{2A1AD36C-AADE-4373-AED7-ACD7C24FE89C}">
      <dsp:nvSpPr>
        <dsp:cNvPr id="0" name=""/>
        <dsp:cNvSpPr/>
      </dsp:nvSpPr>
      <dsp:spPr>
        <a:xfrm rot="5400000">
          <a:off x="6780921" y="-1000483"/>
          <a:ext cx="909628" cy="6810104"/>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Percentage of colleagues who have felt </a:t>
          </a:r>
          <a:r>
            <a:rPr lang="en-GB" sz="1700" b="1" kern="1200" dirty="0"/>
            <a:t>pressure from their manager to come to work</a:t>
          </a:r>
          <a:r>
            <a:rPr lang="en-GB" sz="1700" kern="1200" dirty="0"/>
            <a:t>, despite not feeling well enough to perform their duties for non-disabled colleagues</a:t>
          </a:r>
        </a:p>
      </dsp:txBody>
      <dsp:txXfrm rot="-5400000">
        <a:off x="3830683" y="1994159"/>
        <a:ext cx="6765700" cy="820820"/>
      </dsp:txXfrm>
    </dsp:sp>
    <dsp:sp modelId="{0B69199C-93DC-487E-AE0A-EF1CC38DDCB3}">
      <dsp:nvSpPr>
        <dsp:cNvPr id="0" name=""/>
        <dsp:cNvSpPr/>
      </dsp:nvSpPr>
      <dsp:spPr>
        <a:xfrm>
          <a:off x="0" y="1934717"/>
          <a:ext cx="3830683" cy="93970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Indicator 6 </a:t>
          </a:r>
        </a:p>
      </dsp:txBody>
      <dsp:txXfrm>
        <a:off x="45873" y="1980590"/>
        <a:ext cx="3738937" cy="847957"/>
      </dsp:txXfrm>
    </dsp:sp>
    <dsp:sp modelId="{44447494-1E1C-472E-A923-F1341EDBD0D1}">
      <dsp:nvSpPr>
        <dsp:cNvPr id="0" name=""/>
        <dsp:cNvSpPr/>
      </dsp:nvSpPr>
      <dsp:spPr>
        <a:xfrm rot="5400000">
          <a:off x="6780921" y="-18965"/>
          <a:ext cx="909628" cy="6810104"/>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GB" sz="1700" kern="1200" dirty="0"/>
            <a:t>Percentage of colleagues with a long-lasting health condition or illness saying their employer has made </a:t>
          </a:r>
          <a:r>
            <a:rPr lang="en-GB" sz="1700" b="1" kern="1200" dirty="0"/>
            <a:t>reasonable adjustments </a:t>
          </a:r>
          <a:r>
            <a:rPr lang="en-GB" sz="1700" kern="1200" dirty="0"/>
            <a:t>to enable them to carry out their work for disabled colleagues.</a:t>
          </a:r>
          <a:endParaRPr lang="en-US" sz="1700" kern="1200" dirty="0"/>
        </a:p>
      </dsp:txBody>
      <dsp:txXfrm rot="-5400000">
        <a:off x="3830683" y="2975677"/>
        <a:ext cx="6765700" cy="820820"/>
      </dsp:txXfrm>
    </dsp:sp>
    <dsp:sp modelId="{1460E5CF-E206-4C83-B5BD-D31EF252C4B8}">
      <dsp:nvSpPr>
        <dsp:cNvPr id="0" name=""/>
        <dsp:cNvSpPr/>
      </dsp:nvSpPr>
      <dsp:spPr>
        <a:xfrm>
          <a:off x="0" y="2958947"/>
          <a:ext cx="3830683" cy="8542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Indicator 8</a:t>
          </a:r>
          <a:endParaRPr lang="en-US" sz="2400" kern="1200" dirty="0"/>
        </a:p>
      </dsp:txBody>
      <dsp:txXfrm>
        <a:off x="41702" y="3000649"/>
        <a:ext cx="3747279" cy="7708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F393C6-202B-43CA-9209-1258EF7A73E7}">
      <dsp:nvSpPr>
        <dsp:cNvPr id="0" name=""/>
        <dsp:cNvSpPr/>
      </dsp:nvSpPr>
      <dsp:spPr>
        <a:xfrm>
          <a:off x="0" y="607518"/>
          <a:ext cx="7298365" cy="6317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There has been a slight reduction (-0.61) in the relative likelihood of non-disabled colleagues going through the formal capability process when compared with disabled colleagues. No colleagues have entered the formal capability process on the grounds of ill-health over the last 2-years</a:t>
          </a:r>
          <a:endParaRPr lang="en-US" sz="1200" kern="1200"/>
        </a:p>
      </dsp:txBody>
      <dsp:txXfrm>
        <a:off x="30842" y="638360"/>
        <a:ext cx="7236681" cy="570115"/>
      </dsp:txXfrm>
    </dsp:sp>
    <dsp:sp modelId="{F51100A9-27DF-4463-95DA-C804BCF7CF79}">
      <dsp:nvSpPr>
        <dsp:cNvPr id="0" name=""/>
        <dsp:cNvSpPr/>
      </dsp:nvSpPr>
      <dsp:spPr>
        <a:xfrm>
          <a:off x="0" y="1273878"/>
          <a:ext cx="7298365" cy="6317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t>There has been a reduction in the number of colleagues experiencing harassment, bullying, and abuse from patients, managers and colleagues for both disabled (-3.3%) and non-disabled (-5.0%) colleagues </a:t>
          </a:r>
          <a:endParaRPr lang="en-US" sz="1200" kern="1200" dirty="0"/>
        </a:p>
      </dsp:txBody>
      <dsp:txXfrm>
        <a:off x="30842" y="1304720"/>
        <a:ext cx="7236681" cy="570115"/>
      </dsp:txXfrm>
    </dsp:sp>
    <dsp:sp modelId="{D466ED29-96F5-4797-BD15-17672492EA83}">
      <dsp:nvSpPr>
        <dsp:cNvPr id="0" name=""/>
        <dsp:cNvSpPr/>
      </dsp:nvSpPr>
      <dsp:spPr>
        <a:xfrm>
          <a:off x="0" y="1940238"/>
          <a:ext cx="7298365" cy="6317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There has been a significant increase in the percentage of non-disabled colleagues saying the last time they experienced harassment, bullying or abuse at work, they or a colleague reported it (+29.0%)</a:t>
          </a:r>
          <a:endParaRPr lang="en-US" sz="1200" kern="1200"/>
        </a:p>
      </dsp:txBody>
      <dsp:txXfrm>
        <a:off x="30842" y="1971080"/>
        <a:ext cx="7236681" cy="570115"/>
      </dsp:txXfrm>
    </dsp:sp>
    <dsp:sp modelId="{F6C11BAB-8718-43BE-BFE1-8E0184161541}">
      <dsp:nvSpPr>
        <dsp:cNvPr id="0" name=""/>
        <dsp:cNvSpPr/>
      </dsp:nvSpPr>
      <dsp:spPr>
        <a:xfrm>
          <a:off x="0" y="2606598"/>
          <a:ext cx="7298365" cy="6317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There has been a reduction in the percentage of non-disabled colleagues who have felt pressure from their manager to come to work, despite not feeling well enough to perform their duties (-0.3%)</a:t>
          </a:r>
          <a:endParaRPr lang="en-US" sz="1200" kern="1200"/>
        </a:p>
      </dsp:txBody>
      <dsp:txXfrm>
        <a:off x="30842" y="2637440"/>
        <a:ext cx="7236681" cy="570115"/>
      </dsp:txXfrm>
    </dsp:sp>
    <dsp:sp modelId="{A08B2CCE-35B3-4300-9FF6-0D58C1CE3D0E}">
      <dsp:nvSpPr>
        <dsp:cNvPr id="0" name=""/>
        <dsp:cNvSpPr/>
      </dsp:nvSpPr>
      <dsp:spPr>
        <a:xfrm>
          <a:off x="0" y="3272957"/>
          <a:ext cx="7298365" cy="6317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For disabled colleagues, there has been an increase in the percentage of disabled colleagues saying their employer has made reasonable adjustments in 2025/26 (+1.3%)</a:t>
          </a:r>
          <a:endParaRPr lang="en-US" sz="1200" kern="1200"/>
        </a:p>
      </dsp:txBody>
      <dsp:txXfrm>
        <a:off x="30842" y="3303799"/>
        <a:ext cx="7236681" cy="570115"/>
      </dsp:txXfrm>
    </dsp:sp>
    <dsp:sp modelId="{F3F7AAA2-7678-43AF-8EE3-6FB582EACD1A}">
      <dsp:nvSpPr>
        <dsp:cNvPr id="0" name=""/>
        <dsp:cNvSpPr/>
      </dsp:nvSpPr>
      <dsp:spPr>
        <a:xfrm>
          <a:off x="0" y="3939317"/>
          <a:ext cx="7298365" cy="6317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t>The organisation has actively worked to ensure disabled colleagues are heard through the implementation of Safe Space Events, Health and Wellbeing Cafes, and development of training around the use of the Health and Carers Passport and Reasonable Adjustments</a:t>
          </a:r>
          <a:endParaRPr lang="en-US" sz="1200" kern="1200" dirty="0"/>
        </a:p>
      </dsp:txBody>
      <dsp:txXfrm>
        <a:off x="30842" y="3970159"/>
        <a:ext cx="7236681" cy="5701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52C47-D3A9-4F96-88D3-F164A78A108E}">
      <dsp:nvSpPr>
        <dsp:cNvPr id="0" name=""/>
        <dsp:cNvSpPr/>
      </dsp:nvSpPr>
      <dsp:spPr>
        <a:xfrm>
          <a:off x="3976" y="96271"/>
          <a:ext cx="2391302" cy="7927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cap="none" dirty="0"/>
            <a:t>Continuing to ensure equality reporting</a:t>
          </a:r>
          <a:r>
            <a:rPr lang="en-GB" sz="1300" kern="1200" cap="none" dirty="0">
              <a:latin typeface="Arial" panose="020B0604020202020204"/>
            </a:rPr>
            <a:t> and</a:t>
          </a:r>
          <a:r>
            <a:rPr lang="en-GB" sz="1300" kern="1200" cap="none" dirty="0"/>
            <a:t> monitoring to ensure transparency</a:t>
          </a:r>
          <a:endParaRPr lang="en-GB" sz="1300" kern="1200" dirty="0"/>
        </a:p>
      </dsp:txBody>
      <dsp:txXfrm>
        <a:off x="3976" y="96271"/>
        <a:ext cx="2391302" cy="792799"/>
      </dsp:txXfrm>
    </dsp:sp>
    <dsp:sp modelId="{B8E4D713-7CAF-431E-A1CC-4206408AA0C1}">
      <dsp:nvSpPr>
        <dsp:cNvPr id="0" name=""/>
        <dsp:cNvSpPr/>
      </dsp:nvSpPr>
      <dsp:spPr>
        <a:xfrm>
          <a:off x="3976" y="889071"/>
          <a:ext cx="2391302" cy="36398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Complete the EDI Annual Report for 2025-26</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Deliver 2026 Pay Gap Reporting ahead of the deadline to provide opportunity to deliver actions.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Engage with colleagues on all Equality reporting, providing opportunity for discussion, and to inform actions.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Publish reports externally as required by the Public Sector Equality Duty </a:t>
          </a:r>
        </a:p>
      </dsp:txBody>
      <dsp:txXfrm>
        <a:off x="3976" y="889071"/>
        <a:ext cx="2391302" cy="3639870"/>
      </dsp:txXfrm>
    </dsp:sp>
    <dsp:sp modelId="{C8450480-662A-4DF6-AEEF-2EA36E0F5FED}">
      <dsp:nvSpPr>
        <dsp:cNvPr id="0" name=""/>
        <dsp:cNvSpPr/>
      </dsp:nvSpPr>
      <dsp:spPr>
        <a:xfrm>
          <a:off x="2730062" y="96271"/>
          <a:ext cx="2391302" cy="7927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cap="none" dirty="0"/>
            <a:t>Monitor and maintain progress through closure</a:t>
          </a:r>
          <a:endParaRPr lang="en-GB" sz="1300" kern="1200" dirty="0"/>
        </a:p>
      </dsp:txBody>
      <dsp:txXfrm>
        <a:off x="2730062" y="96271"/>
        <a:ext cx="2391302" cy="792799"/>
      </dsp:txXfrm>
    </dsp:sp>
    <dsp:sp modelId="{FDBA7A21-3903-490A-B36A-9E3E233A3BCE}">
      <dsp:nvSpPr>
        <dsp:cNvPr id="0" name=""/>
        <dsp:cNvSpPr/>
      </dsp:nvSpPr>
      <dsp:spPr>
        <a:xfrm>
          <a:off x="2730062" y="889071"/>
          <a:ext cx="2391302" cy="36398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Monitor actions to identify improvements and share to embed best practice or highlight areas of regression to acknowledge and provide support for.</a:t>
          </a:r>
          <a:endParaRPr lang="en-GB" sz="1300" strike="sngStrike" kern="1200" dirty="0"/>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Ensure EIAs are completed at essential stages of the closure process, considering all protected characteristics. </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Provide access to health and wellbeing support, listening and responding to colleagues affected by the organisational changes</a:t>
          </a:r>
        </a:p>
      </dsp:txBody>
      <dsp:txXfrm>
        <a:off x="2730062" y="889071"/>
        <a:ext cx="2391302" cy="3639870"/>
      </dsp:txXfrm>
    </dsp:sp>
    <dsp:sp modelId="{640E22A8-C4F6-49BC-B1F1-D8D754977363}">
      <dsp:nvSpPr>
        <dsp:cNvPr id="0" name=""/>
        <dsp:cNvSpPr/>
      </dsp:nvSpPr>
      <dsp:spPr>
        <a:xfrm>
          <a:off x="5456147" y="96271"/>
          <a:ext cx="2391302" cy="7927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t>Embed equity in transfer processes</a:t>
          </a:r>
        </a:p>
      </dsp:txBody>
      <dsp:txXfrm>
        <a:off x="5456147" y="96271"/>
        <a:ext cx="2391302" cy="792799"/>
      </dsp:txXfrm>
    </dsp:sp>
    <dsp:sp modelId="{8E6E05B3-2E03-420A-A116-EA9AB6A8F7B1}">
      <dsp:nvSpPr>
        <dsp:cNvPr id="0" name=""/>
        <dsp:cNvSpPr/>
      </dsp:nvSpPr>
      <dsp:spPr>
        <a:xfrm>
          <a:off x="5428718" y="889071"/>
          <a:ext cx="2391302" cy="36398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Ensure Equality Impact Assessments (EIAs) are completed for all transfers and mitigations are actioned to avoid any unintended consequences for colleagues with disabilities.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Clearly document and inform colleagues of decision-making processes to ensure transparency and understanding.</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Create bite sized and accessible Equality learning and guidance documents to increase self-awareness and knowledge.</a:t>
          </a:r>
        </a:p>
      </dsp:txBody>
      <dsp:txXfrm>
        <a:off x="5428718" y="889071"/>
        <a:ext cx="2391302" cy="3639870"/>
      </dsp:txXfrm>
    </dsp:sp>
    <dsp:sp modelId="{21C66B24-D1B9-4745-BF01-B37A97CD6C47}">
      <dsp:nvSpPr>
        <dsp:cNvPr id="0" name=""/>
        <dsp:cNvSpPr/>
      </dsp:nvSpPr>
      <dsp:spPr>
        <a:xfrm>
          <a:off x="8182232" y="96271"/>
          <a:ext cx="2391302" cy="7927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cap="none" dirty="0"/>
            <a:t>Create a unified space for colleagues from across the CSUs to share experiences and seek support</a:t>
          </a:r>
          <a:endParaRPr lang="en-GB" sz="1300" kern="1200" dirty="0"/>
        </a:p>
      </dsp:txBody>
      <dsp:txXfrm>
        <a:off x="8182232" y="96271"/>
        <a:ext cx="2391302" cy="792799"/>
      </dsp:txXfrm>
    </dsp:sp>
    <dsp:sp modelId="{C3B95BC3-2240-4837-9B92-41A7A8C63651}">
      <dsp:nvSpPr>
        <dsp:cNvPr id="0" name=""/>
        <dsp:cNvSpPr/>
      </dsp:nvSpPr>
      <dsp:spPr>
        <a:xfrm>
          <a:off x="8186201" y="889071"/>
          <a:ext cx="2391302" cy="36398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Develop opportunities for all CSU support and consolidation of networks impacted by leavers.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Host staff network meetings for all colleagues across all CSUs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Utilise colleague feedback and workforce data to deliver Wellbeing Cafes focussed on equality impacting topics including, but not restricted to, caring responsibilities, menopause, and men’s health. </a:t>
          </a:r>
        </a:p>
      </dsp:txBody>
      <dsp:txXfrm>
        <a:off x="8186201" y="889071"/>
        <a:ext cx="2391302" cy="36398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5BF68B-5AF9-7740-A921-0B18CF77B24B}" type="datetimeFigureOut">
              <a:rPr lang="en-US" smtClean="0"/>
              <a:t>6/12/2026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BF3BFA-167B-4047-84CE-55874E09CB23}" type="slidenum">
              <a:rPr lang="en-US" smtClean="0"/>
              <a:t>‹#›</a:t>
            </a:fld>
            <a:endParaRPr lang="en-US"/>
          </a:p>
        </p:txBody>
      </p:sp>
    </p:spTree>
    <p:extLst>
      <p:ext uri="{BB962C8B-B14F-4D97-AF65-F5344CB8AC3E}">
        <p14:creationId xmlns:p14="http://schemas.microsoft.com/office/powerpoint/2010/main" val="3632367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F3BFA-167B-4047-84CE-55874E09CB23}" type="slidenum">
              <a:rPr lang="en-US" smtClean="0"/>
              <a:t>1</a:t>
            </a:fld>
            <a:endParaRPr lang="en-US"/>
          </a:p>
        </p:txBody>
      </p:sp>
    </p:spTree>
    <p:extLst>
      <p:ext uri="{BB962C8B-B14F-4D97-AF65-F5344CB8AC3E}">
        <p14:creationId xmlns:p14="http://schemas.microsoft.com/office/powerpoint/2010/main" val="149427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Confidence level re. significant is below o.85 is significant in favour of disabled, above 1.5 is significant in favour of non-disabled. Around 1 is ideal as there is no difference.</a:t>
            </a:r>
          </a:p>
        </p:txBody>
      </p:sp>
      <p:sp>
        <p:nvSpPr>
          <p:cNvPr id="4" name="Slide Number Placeholder 3"/>
          <p:cNvSpPr>
            <a:spLocks noGrp="1"/>
          </p:cNvSpPr>
          <p:nvPr>
            <p:ph type="sldNum" sz="quarter" idx="5"/>
          </p:nvPr>
        </p:nvSpPr>
        <p:spPr/>
        <p:txBody>
          <a:bodyPr/>
          <a:lstStyle/>
          <a:p>
            <a:fld id="{FCBF3BFA-167B-4047-84CE-55874E09CB23}" type="slidenum">
              <a:rPr lang="en-US" smtClean="0"/>
              <a:t>9</a:t>
            </a:fld>
            <a:endParaRPr lang="en-US"/>
          </a:p>
        </p:txBody>
      </p:sp>
    </p:spTree>
    <p:extLst>
      <p:ext uri="{BB962C8B-B14F-4D97-AF65-F5344CB8AC3E}">
        <p14:creationId xmlns:p14="http://schemas.microsoft.com/office/powerpoint/2010/main" val="2763962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BF3BFA-167B-4047-84CE-55874E09CB23}" type="slidenum">
              <a:rPr lang="en-US" smtClean="0"/>
              <a:t>12</a:t>
            </a:fld>
            <a:endParaRPr lang="en-US"/>
          </a:p>
        </p:txBody>
      </p:sp>
    </p:spTree>
    <p:extLst>
      <p:ext uri="{BB962C8B-B14F-4D97-AF65-F5344CB8AC3E}">
        <p14:creationId xmlns:p14="http://schemas.microsoft.com/office/powerpoint/2010/main" val="3849808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BF3BFA-167B-4047-84CE-55874E09CB23}" type="slidenum">
              <a:rPr lang="en-US" smtClean="0"/>
              <a:t>13</a:t>
            </a:fld>
            <a:endParaRPr lang="en-US"/>
          </a:p>
        </p:txBody>
      </p:sp>
    </p:spTree>
    <p:extLst>
      <p:ext uri="{BB962C8B-B14F-4D97-AF65-F5344CB8AC3E}">
        <p14:creationId xmlns:p14="http://schemas.microsoft.com/office/powerpoint/2010/main" val="3812508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F78473-58FD-3D6B-BA08-D9590413C21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862818-8089-7761-B3B5-4F5BA9ED5BB2}"/>
              </a:ext>
            </a:extLst>
          </p:cNvPr>
          <p:cNvSpPr>
            <a:spLocks noGrp="1"/>
          </p:cNvSpPr>
          <p:nvPr>
            <p:ph type="ctrTitle"/>
          </p:nvPr>
        </p:nvSpPr>
        <p:spPr>
          <a:xfrm>
            <a:off x="1908313" y="2256872"/>
            <a:ext cx="8380676" cy="1514186"/>
          </a:xfrm>
          <a:prstGeom prst="rect">
            <a:avLst/>
          </a:prstGeom>
        </p:spPr>
        <p:txBody>
          <a:bodyPr lIns="0" tIns="0" rIns="0" bIns="0" anchor="b">
            <a:normAutofit/>
          </a:bodyPr>
          <a:lstStyle>
            <a:lvl1pPr algn="l">
              <a:defRPr sz="5000" b="1" spc="-4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6E48048B-084D-6069-F0A2-361B86B7C546}"/>
              </a:ext>
            </a:extLst>
          </p:cNvPr>
          <p:cNvSpPr>
            <a:spLocks noGrp="1"/>
          </p:cNvSpPr>
          <p:nvPr>
            <p:ph type="subTitle" idx="1"/>
          </p:nvPr>
        </p:nvSpPr>
        <p:spPr>
          <a:xfrm>
            <a:off x="1908313" y="3926647"/>
            <a:ext cx="8380676" cy="302148"/>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47200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52CD2A-C8E1-B47F-36BE-52FCE187284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Content Placeholder 3">
            <a:extLst>
              <a:ext uri="{FF2B5EF4-FFF2-40B4-BE49-F238E27FC236}">
                <a16:creationId xmlns:a16="http://schemas.microsoft.com/office/drawing/2014/main" id="{24E3F668-1210-8F15-75E9-E834AF608957}"/>
              </a:ext>
            </a:extLst>
          </p:cNvPr>
          <p:cNvSpPr>
            <a:spLocks noGrp="1"/>
          </p:cNvSpPr>
          <p:nvPr>
            <p:ph sz="quarter" idx="13"/>
          </p:nvPr>
        </p:nvSpPr>
        <p:spPr>
          <a:xfrm>
            <a:off x="775607" y="1698172"/>
            <a:ext cx="10578193" cy="4508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Placeholder 8">
            <a:extLst>
              <a:ext uri="{FF2B5EF4-FFF2-40B4-BE49-F238E27FC236}">
                <a16:creationId xmlns:a16="http://schemas.microsoft.com/office/drawing/2014/main" id="{004C3A0A-CBBB-9F71-E5DD-AF09765165CF}"/>
              </a:ext>
            </a:extLst>
          </p:cNvPr>
          <p:cNvSpPr>
            <a:spLocks noGrp="1"/>
          </p:cNvSpPr>
          <p:nvPr>
            <p:ph type="title"/>
          </p:nvPr>
        </p:nvSpPr>
        <p:spPr>
          <a:xfrm>
            <a:off x="1505856" y="579664"/>
            <a:ext cx="9847943" cy="506186"/>
          </a:xfrm>
          <a:prstGeom prst="rect">
            <a:avLst/>
          </a:prstGeom>
        </p:spPr>
        <p:txBody>
          <a:bodyPr vert="horz" lIns="0" tIns="0" rIns="0" bIns="0" rtlCol="0" anchor="ctr" anchorCtr="0">
            <a:noAutofit/>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914837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51D069-00CA-2192-916B-9732489C3A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Content Placeholder 3">
            <a:extLst>
              <a:ext uri="{FF2B5EF4-FFF2-40B4-BE49-F238E27FC236}">
                <a16:creationId xmlns:a16="http://schemas.microsoft.com/office/drawing/2014/main" id="{24E3F668-1210-8F15-75E9-E834AF608957}"/>
              </a:ext>
            </a:extLst>
          </p:cNvPr>
          <p:cNvSpPr>
            <a:spLocks noGrp="1"/>
          </p:cNvSpPr>
          <p:nvPr>
            <p:ph sz="quarter" idx="13"/>
          </p:nvPr>
        </p:nvSpPr>
        <p:spPr>
          <a:xfrm>
            <a:off x="775608" y="1698172"/>
            <a:ext cx="6251726" cy="4508954"/>
          </a:xfrm>
        </p:spPr>
        <p:txBody>
          <a:bodyPr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reeform 11">
            <a:extLst>
              <a:ext uri="{FF2B5EF4-FFF2-40B4-BE49-F238E27FC236}">
                <a16:creationId xmlns:a16="http://schemas.microsoft.com/office/drawing/2014/main" id="{C74A8C60-541C-5CEB-960A-B46C40EB6345}"/>
              </a:ext>
            </a:extLst>
          </p:cNvPr>
          <p:cNvSpPr/>
          <p:nvPr userDrawn="1"/>
        </p:nvSpPr>
        <p:spPr>
          <a:xfrm>
            <a:off x="7433734" y="2"/>
            <a:ext cx="4758266" cy="6857999"/>
          </a:xfrm>
          <a:custGeom>
            <a:avLst/>
            <a:gdLst>
              <a:gd name="connsiteX0" fmla="*/ 954823 w 4758266"/>
              <a:gd name="connsiteY0" fmla="*/ 0 h 6857999"/>
              <a:gd name="connsiteX1" fmla="*/ 4758266 w 4758266"/>
              <a:gd name="connsiteY1" fmla="*/ 0 h 6857999"/>
              <a:gd name="connsiteX2" fmla="*/ 4758266 w 4758266"/>
              <a:gd name="connsiteY2" fmla="*/ 6857999 h 6857999"/>
              <a:gd name="connsiteX3" fmla="*/ 954823 w 4758266"/>
              <a:gd name="connsiteY3" fmla="*/ 6857999 h 6857999"/>
              <a:gd name="connsiteX4" fmla="*/ 800133 w 4758266"/>
              <a:gd name="connsiteY4" fmla="*/ 6588966 h 6857999"/>
              <a:gd name="connsiteX5" fmla="*/ 0 w 4758266"/>
              <a:gd name="connsiteY5" fmla="*/ 3429000 h 6857999"/>
              <a:gd name="connsiteX6" fmla="*/ 800131 w 4758266"/>
              <a:gd name="connsiteY6" fmla="*/ 26903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8266" h="6857999">
                <a:moveTo>
                  <a:pt x="954823" y="0"/>
                </a:moveTo>
                <a:lnTo>
                  <a:pt x="4758266" y="0"/>
                </a:lnTo>
                <a:lnTo>
                  <a:pt x="4758266" y="6857999"/>
                </a:lnTo>
                <a:lnTo>
                  <a:pt x="954823" y="6857999"/>
                </a:lnTo>
                <a:lnTo>
                  <a:pt x="800133" y="6588966"/>
                </a:lnTo>
                <a:cubicBezTo>
                  <a:pt x="289852" y="5649625"/>
                  <a:pt x="0" y="4573162"/>
                  <a:pt x="0" y="3429000"/>
                </a:cubicBezTo>
                <a:cubicBezTo>
                  <a:pt x="0" y="2284839"/>
                  <a:pt x="289851" y="1208376"/>
                  <a:pt x="800131" y="26903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Content Placeholder 3">
            <a:extLst>
              <a:ext uri="{FF2B5EF4-FFF2-40B4-BE49-F238E27FC236}">
                <a16:creationId xmlns:a16="http://schemas.microsoft.com/office/drawing/2014/main" id="{87AB6385-3001-3CB1-CDAA-00B51D0F6310}"/>
              </a:ext>
            </a:extLst>
          </p:cNvPr>
          <p:cNvSpPr>
            <a:spLocks noGrp="1"/>
          </p:cNvSpPr>
          <p:nvPr>
            <p:ph sz="half" idx="2"/>
          </p:nvPr>
        </p:nvSpPr>
        <p:spPr>
          <a:xfrm>
            <a:off x="8382000" y="2114869"/>
            <a:ext cx="3200400" cy="4062093"/>
          </a:xfrm>
        </p:spPr>
        <p:txBody>
          <a:bodyPr lIns="0" tIns="0" rIns="0" bIns="0">
            <a:normAutofit/>
          </a:bodyPr>
          <a:lstStyle>
            <a:lvl1pPr marL="342900" indent="-342900">
              <a:buClr>
                <a:schemeClr val="accent1"/>
              </a:buClr>
              <a:buFont typeface="Arial" panose="020B0604020202020204" pitchFamily="34" charset="0"/>
              <a:buChar char="•"/>
              <a:defRPr sz="2000"/>
            </a:lvl1pPr>
            <a:lvl2pPr marL="800100" indent="-342900">
              <a:buClr>
                <a:schemeClr val="accent1"/>
              </a:buClr>
              <a:buFont typeface="Arial" panose="020B0604020202020204" pitchFamily="34" charset="0"/>
              <a:buChar char="•"/>
              <a:defRPr sz="2000"/>
            </a:lvl2pPr>
            <a:lvl3pPr marL="1257300" indent="-342900">
              <a:buClr>
                <a:schemeClr val="accent1"/>
              </a:buClr>
              <a:buFont typeface="Arial" panose="020B0604020202020204" pitchFamily="34" charset="0"/>
              <a:buChar char="•"/>
              <a:defRPr sz="2000"/>
            </a:lvl3pPr>
            <a:lvl4pPr marL="1714500" indent="-342900">
              <a:buClr>
                <a:schemeClr val="accent1"/>
              </a:buClr>
              <a:buFont typeface="Arial" panose="020B0604020202020204" pitchFamily="34" charset="0"/>
              <a:buChar char="•"/>
              <a:defRPr sz="2000"/>
            </a:lvl4pPr>
            <a:lvl5pPr marL="2171700" indent="-342900">
              <a:buClr>
                <a:schemeClr val="accent1"/>
              </a:buClr>
              <a:buFont typeface="Arial" panose="020B0604020202020204" pitchFamily="34" charset="0"/>
              <a:buChar char="•"/>
              <a:defRPr sz="2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0">
            <a:extLst>
              <a:ext uri="{FF2B5EF4-FFF2-40B4-BE49-F238E27FC236}">
                <a16:creationId xmlns:a16="http://schemas.microsoft.com/office/drawing/2014/main" id="{203E72A0-4506-985F-3B43-5D52ED71176E}"/>
              </a:ext>
            </a:extLst>
          </p:cNvPr>
          <p:cNvSpPr>
            <a:spLocks noGrp="1"/>
          </p:cNvSpPr>
          <p:nvPr>
            <p:ph type="body" sz="quarter" idx="14"/>
          </p:nvPr>
        </p:nvSpPr>
        <p:spPr>
          <a:xfrm>
            <a:off x="8381999" y="1085849"/>
            <a:ext cx="3200399" cy="849631"/>
          </a:xfrm>
        </p:spPr>
        <p:txBody>
          <a:bodyPr lIns="0" tIns="0" rIns="0" bIns="0" anchor="b" anchorCtr="0">
            <a:noAutofit/>
          </a:bodyPr>
          <a:lstStyle>
            <a:lvl1pPr marL="0" indent="0" algn="l">
              <a:lnSpc>
                <a:spcPct val="90000"/>
              </a:lnSpc>
              <a:buNone/>
              <a:defRPr b="0">
                <a:solidFill>
                  <a:schemeClr val="accent1"/>
                </a:solidFill>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en-GB"/>
              <a:t>Click to edit Master text styles</a:t>
            </a:r>
            <a:endParaRPr lang="en-US"/>
          </a:p>
        </p:txBody>
      </p:sp>
      <p:sp>
        <p:nvSpPr>
          <p:cNvPr id="7" name="Title Placeholder 8">
            <a:extLst>
              <a:ext uri="{FF2B5EF4-FFF2-40B4-BE49-F238E27FC236}">
                <a16:creationId xmlns:a16="http://schemas.microsoft.com/office/drawing/2014/main" id="{E78BE06A-4E2A-6EEC-A828-AD02743E55F6}"/>
              </a:ext>
            </a:extLst>
          </p:cNvPr>
          <p:cNvSpPr>
            <a:spLocks noGrp="1"/>
          </p:cNvSpPr>
          <p:nvPr>
            <p:ph type="title"/>
          </p:nvPr>
        </p:nvSpPr>
        <p:spPr>
          <a:xfrm>
            <a:off x="1505856" y="579664"/>
            <a:ext cx="5521477" cy="506186"/>
          </a:xfrm>
          <a:prstGeom prst="rect">
            <a:avLst/>
          </a:prstGeom>
        </p:spPr>
        <p:txBody>
          <a:bodyPr vert="horz" lIns="0" tIns="0" rIns="0" bIns="0" rtlCol="0" anchor="ctr" anchorCtr="0">
            <a:normAutofit/>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1358332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C1E3B5-4C72-ADFC-F26D-E7341D17E93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48C00-ECF6-F396-4A4E-E1767C1C3231}"/>
              </a:ext>
            </a:extLst>
          </p:cNvPr>
          <p:cNvSpPr>
            <a:spLocks noGrp="1"/>
          </p:cNvSpPr>
          <p:nvPr>
            <p:ph type="title"/>
          </p:nvPr>
        </p:nvSpPr>
        <p:spPr>
          <a:xfrm>
            <a:off x="775608" y="1338942"/>
            <a:ext cx="3996418" cy="1143001"/>
          </a:xfrm>
          <a:prstGeom prst="rect">
            <a:avLst/>
          </a:prstGeom>
        </p:spPr>
        <p:txBody>
          <a:bodyPr lIns="0" tIns="0" rIns="0" bIns="0" anchor="b">
            <a:normAutofit/>
          </a:bodyPr>
          <a:lstStyle>
            <a:lvl1pPr>
              <a:defRPr sz="3600">
                <a:solidFill>
                  <a:schemeClr val="bg1"/>
                </a:solidFill>
              </a:defRPr>
            </a:lvl1pPr>
          </a:lstStyle>
          <a:p>
            <a:r>
              <a:rPr lang="en-GB"/>
              <a:t>Click to edit Master title style</a:t>
            </a:r>
            <a:endParaRPr lang="en-US"/>
          </a:p>
        </p:txBody>
      </p:sp>
      <p:sp>
        <p:nvSpPr>
          <p:cNvPr id="15" name="Picture Placeholder 14">
            <a:extLst>
              <a:ext uri="{FF2B5EF4-FFF2-40B4-BE49-F238E27FC236}">
                <a16:creationId xmlns:a16="http://schemas.microsoft.com/office/drawing/2014/main" id="{270DC7A9-3398-E29D-2D4E-574422E969C0}"/>
              </a:ext>
            </a:extLst>
          </p:cNvPr>
          <p:cNvSpPr>
            <a:spLocks noGrp="1"/>
          </p:cNvSpPr>
          <p:nvPr>
            <p:ph type="pic" idx="1"/>
          </p:nvPr>
        </p:nvSpPr>
        <p:spPr>
          <a:xfrm>
            <a:off x="5455447" y="1"/>
            <a:ext cx="6736553" cy="6857999"/>
          </a:xfrm>
          <a:custGeom>
            <a:avLst/>
            <a:gdLst>
              <a:gd name="connsiteX0" fmla="*/ 938388 w 6736553"/>
              <a:gd name="connsiteY0" fmla="*/ 0 h 6857999"/>
              <a:gd name="connsiteX1" fmla="*/ 6736553 w 6736553"/>
              <a:gd name="connsiteY1" fmla="*/ 0 h 6857999"/>
              <a:gd name="connsiteX2" fmla="*/ 6736553 w 6736553"/>
              <a:gd name="connsiteY2" fmla="*/ 6857999 h 6857999"/>
              <a:gd name="connsiteX3" fmla="*/ 938388 w 6736553"/>
              <a:gd name="connsiteY3" fmla="*/ 6857999 h 6857999"/>
              <a:gd name="connsiteX4" fmla="*/ 813066 w 6736553"/>
              <a:gd name="connsiteY4" fmla="*/ 6640043 h 6857999"/>
              <a:gd name="connsiteX5" fmla="*/ 0 w 6736553"/>
              <a:gd name="connsiteY5" fmla="*/ 3429000 h 6857999"/>
              <a:gd name="connsiteX6" fmla="*/ 813065 w 6736553"/>
              <a:gd name="connsiteY6" fmla="*/ 217958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6553" h="6857999">
                <a:moveTo>
                  <a:pt x="938388" y="0"/>
                </a:moveTo>
                <a:lnTo>
                  <a:pt x="6736553" y="0"/>
                </a:lnTo>
                <a:lnTo>
                  <a:pt x="6736553" y="6857999"/>
                </a:lnTo>
                <a:lnTo>
                  <a:pt x="938388" y="6857999"/>
                </a:lnTo>
                <a:lnTo>
                  <a:pt x="813066" y="6640043"/>
                </a:lnTo>
                <a:cubicBezTo>
                  <a:pt x="294537" y="5685518"/>
                  <a:pt x="0" y="4591656"/>
                  <a:pt x="0" y="3429000"/>
                </a:cubicBezTo>
                <a:cubicBezTo>
                  <a:pt x="0" y="2266345"/>
                  <a:pt x="294538" y="1172482"/>
                  <a:pt x="813065" y="217958"/>
                </a:cubicBezTo>
                <a:close/>
              </a:path>
            </a:pathLst>
          </a:custGeom>
          <a:solidFill>
            <a:schemeClr val="bg2"/>
          </a:solidFill>
        </p:spPr>
        <p:txBody>
          <a:bodyPr wrap="square" anchor="ctr" anchorCtr="0">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4" name="Text Placeholder 23">
            <a:extLst>
              <a:ext uri="{FF2B5EF4-FFF2-40B4-BE49-F238E27FC236}">
                <a16:creationId xmlns:a16="http://schemas.microsoft.com/office/drawing/2014/main" id="{5EEFA0FD-2D2C-A669-B275-BC5144B89FB7}"/>
              </a:ext>
            </a:extLst>
          </p:cNvPr>
          <p:cNvSpPr>
            <a:spLocks noGrp="1"/>
          </p:cNvSpPr>
          <p:nvPr>
            <p:ph type="body" sz="quarter" idx="10"/>
          </p:nvPr>
        </p:nvSpPr>
        <p:spPr>
          <a:xfrm>
            <a:off x="775608" y="2767692"/>
            <a:ext cx="3996418" cy="3736295"/>
          </a:xfrm>
        </p:spPr>
        <p:txBody>
          <a:bodyPr lIns="0" tIns="0"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12800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5A2B2C-E687-E960-82C1-611DD88A8DE4}"/>
              </a:ext>
            </a:extLst>
          </p:cNvPr>
          <p:cNvSpPr>
            <a:spLocks noGrp="1"/>
          </p:cNvSpPr>
          <p:nvPr>
            <p:ph idx="1"/>
          </p:nvPr>
        </p:nvSpPr>
        <p:spPr>
          <a:xfrm>
            <a:off x="775606" y="1698171"/>
            <a:ext cx="10578193" cy="4478792"/>
          </a:xfrm>
        </p:spPr>
        <p:txBody>
          <a:bodyPr bIns="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4C90E4AA-DA64-7D2C-7434-C93B2C32BEA4}"/>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Title Placeholder 8">
            <a:extLst>
              <a:ext uri="{FF2B5EF4-FFF2-40B4-BE49-F238E27FC236}">
                <a16:creationId xmlns:a16="http://schemas.microsoft.com/office/drawing/2014/main" id="{95716E99-D5A3-E5E7-72D0-5DB5BC3B9501}"/>
              </a:ext>
            </a:extLst>
          </p:cNvPr>
          <p:cNvSpPr>
            <a:spLocks noGrp="1"/>
          </p:cNvSpPr>
          <p:nvPr>
            <p:ph type="title"/>
          </p:nvPr>
        </p:nvSpPr>
        <p:spPr>
          <a:xfrm>
            <a:off x="1505855" y="579664"/>
            <a:ext cx="9847943" cy="506186"/>
          </a:xfrm>
          <a:prstGeom prst="rect">
            <a:avLst/>
          </a:prstGeom>
        </p:spPr>
        <p:txBody>
          <a:bodyPr vert="horz" lIns="0" tIns="0" rIns="0" bIns="0" rtlCol="0" anchor="ctr" anchorCtr="0">
            <a:normAutofit/>
          </a:bodyPr>
          <a:lstStyle/>
          <a:p>
            <a:r>
              <a:rPr lang="en-GB"/>
              <a:t>Click to edit Master title style</a:t>
            </a:r>
            <a:endParaRPr lang="en-US"/>
          </a:p>
        </p:txBody>
      </p:sp>
    </p:spTree>
    <p:extLst>
      <p:ext uri="{BB962C8B-B14F-4D97-AF65-F5344CB8AC3E}">
        <p14:creationId xmlns:p14="http://schemas.microsoft.com/office/powerpoint/2010/main" val="1549980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NH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FD86A5-3D83-01C8-D565-01F4A582FAC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685A2B2C-E687-E960-82C1-611DD88A8DE4}"/>
              </a:ext>
            </a:extLst>
          </p:cNvPr>
          <p:cNvSpPr>
            <a:spLocks noGrp="1"/>
          </p:cNvSpPr>
          <p:nvPr>
            <p:ph idx="1"/>
          </p:nvPr>
        </p:nvSpPr>
        <p:spPr>
          <a:xfrm>
            <a:off x="775606" y="1698171"/>
            <a:ext cx="10578193" cy="4478792"/>
          </a:xfrm>
        </p:spPr>
        <p:txBody>
          <a:bodyPr bIns="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4C90E4AA-DA64-7D2C-7434-C93B2C32BEA4}"/>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Title Placeholder 8">
            <a:extLst>
              <a:ext uri="{FF2B5EF4-FFF2-40B4-BE49-F238E27FC236}">
                <a16:creationId xmlns:a16="http://schemas.microsoft.com/office/drawing/2014/main" id="{95716E99-D5A3-E5E7-72D0-5DB5BC3B9501}"/>
              </a:ext>
            </a:extLst>
          </p:cNvPr>
          <p:cNvSpPr>
            <a:spLocks noGrp="1"/>
          </p:cNvSpPr>
          <p:nvPr>
            <p:ph type="title"/>
          </p:nvPr>
        </p:nvSpPr>
        <p:spPr>
          <a:xfrm>
            <a:off x="1505856" y="579664"/>
            <a:ext cx="8470166" cy="506186"/>
          </a:xfrm>
          <a:prstGeom prst="rect">
            <a:avLst/>
          </a:prstGeom>
        </p:spPr>
        <p:txBody>
          <a:bodyPr vert="horz" lIns="0" tIns="0" rIns="0" bIns="0" rtlCol="0" anchor="ctr" anchorCtr="0">
            <a:normAutofit/>
          </a:bodyPr>
          <a:lstStyle/>
          <a:p>
            <a:r>
              <a:rPr lang="en-GB"/>
              <a:t>Click to edit Master title style</a:t>
            </a:r>
            <a:endParaRPr lang="en-US"/>
          </a:p>
        </p:txBody>
      </p:sp>
    </p:spTree>
    <p:extLst>
      <p:ext uri="{BB962C8B-B14F-4D97-AF65-F5344CB8AC3E}">
        <p14:creationId xmlns:p14="http://schemas.microsoft.com/office/powerpoint/2010/main" val="1217004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4ABB98-A65C-D3B5-F909-9E2315EF044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Oval 4">
            <a:extLst>
              <a:ext uri="{FF2B5EF4-FFF2-40B4-BE49-F238E27FC236}">
                <a16:creationId xmlns:a16="http://schemas.microsoft.com/office/drawing/2014/main" id="{B38D06A0-9374-FAFE-B6A1-18AAC1C7D3C8}"/>
              </a:ext>
            </a:extLst>
          </p:cNvPr>
          <p:cNvSpPr/>
          <p:nvPr userDrawn="1"/>
        </p:nvSpPr>
        <p:spPr>
          <a:xfrm>
            <a:off x="1355075" y="2002630"/>
            <a:ext cx="2732183" cy="273218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491310-0E7E-6C46-CF63-B518286FDA22}"/>
              </a:ext>
            </a:extLst>
          </p:cNvPr>
          <p:cNvSpPr>
            <a:spLocks noGrp="1"/>
          </p:cNvSpPr>
          <p:nvPr>
            <p:ph type="title"/>
          </p:nvPr>
        </p:nvSpPr>
        <p:spPr>
          <a:xfrm>
            <a:off x="4472940" y="2002630"/>
            <a:ext cx="6880860" cy="2852737"/>
          </a:xfrm>
          <a:prstGeom prst="rect">
            <a:avLst/>
          </a:prstGeom>
        </p:spPr>
        <p:txBody>
          <a:bodyPr anchor="ctr" anchorCtr="0">
            <a:normAutofit/>
          </a:bodyPr>
          <a:lstStyle>
            <a:lvl1pPr>
              <a:defRPr sz="72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AF3ECFC-B99B-8251-ABF9-2EF249D7716A}"/>
              </a:ext>
            </a:extLst>
          </p:cNvPr>
          <p:cNvSpPr>
            <a:spLocks noGrp="1"/>
          </p:cNvSpPr>
          <p:nvPr>
            <p:ph type="body" idx="1" hasCustomPrompt="1"/>
          </p:nvPr>
        </p:nvSpPr>
        <p:spPr>
          <a:xfrm>
            <a:off x="1575253" y="2557627"/>
            <a:ext cx="2291825" cy="1622188"/>
          </a:xfrm>
        </p:spPr>
        <p:txBody>
          <a:bodyPr anchor="ctr" anchorCtr="0">
            <a:noAutofit/>
          </a:bodyPr>
          <a:lstStyle>
            <a:lvl1pPr marL="0" indent="0" algn="ctr">
              <a:buNone/>
              <a:defRPr sz="15000" b="1" spc="-1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1</a:t>
            </a:r>
          </a:p>
        </p:txBody>
      </p:sp>
    </p:spTree>
    <p:extLst>
      <p:ext uri="{BB962C8B-B14F-4D97-AF65-F5344CB8AC3E}">
        <p14:creationId xmlns:p14="http://schemas.microsoft.com/office/powerpoint/2010/main" val="2342991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side ba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CC8BCDA-7A53-A2C8-A5D7-9EE5070C4271}"/>
              </a:ext>
            </a:extLst>
          </p:cNvPr>
          <p:cNvSpPr/>
          <p:nvPr userDrawn="1"/>
        </p:nvSpPr>
        <p:spPr>
          <a:xfrm>
            <a:off x="7433734" y="2"/>
            <a:ext cx="4758266" cy="6857999"/>
          </a:xfrm>
          <a:custGeom>
            <a:avLst/>
            <a:gdLst>
              <a:gd name="connsiteX0" fmla="*/ 954823 w 4758266"/>
              <a:gd name="connsiteY0" fmla="*/ 0 h 6857999"/>
              <a:gd name="connsiteX1" fmla="*/ 4758266 w 4758266"/>
              <a:gd name="connsiteY1" fmla="*/ 0 h 6857999"/>
              <a:gd name="connsiteX2" fmla="*/ 4758266 w 4758266"/>
              <a:gd name="connsiteY2" fmla="*/ 6857999 h 6857999"/>
              <a:gd name="connsiteX3" fmla="*/ 954823 w 4758266"/>
              <a:gd name="connsiteY3" fmla="*/ 6857999 h 6857999"/>
              <a:gd name="connsiteX4" fmla="*/ 800133 w 4758266"/>
              <a:gd name="connsiteY4" fmla="*/ 6588966 h 6857999"/>
              <a:gd name="connsiteX5" fmla="*/ 0 w 4758266"/>
              <a:gd name="connsiteY5" fmla="*/ 3429000 h 6857999"/>
              <a:gd name="connsiteX6" fmla="*/ 800131 w 4758266"/>
              <a:gd name="connsiteY6" fmla="*/ 26903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8266" h="6857999">
                <a:moveTo>
                  <a:pt x="954823" y="0"/>
                </a:moveTo>
                <a:lnTo>
                  <a:pt x="4758266" y="0"/>
                </a:lnTo>
                <a:lnTo>
                  <a:pt x="4758266" y="6857999"/>
                </a:lnTo>
                <a:lnTo>
                  <a:pt x="954823" y="6857999"/>
                </a:lnTo>
                <a:lnTo>
                  <a:pt x="800133" y="6588966"/>
                </a:lnTo>
                <a:cubicBezTo>
                  <a:pt x="289852" y="5649625"/>
                  <a:pt x="0" y="4573162"/>
                  <a:pt x="0" y="3429000"/>
                </a:cubicBezTo>
                <a:cubicBezTo>
                  <a:pt x="0" y="2284839"/>
                  <a:pt x="289851" y="1208376"/>
                  <a:pt x="800131" y="269034"/>
                </a:cubicBezTo>
                <a:close/>
              </a:path>
            </a:pathLst>
          </a:custGeom>
          <a:solidFill>
            <a:srgbClr val="E2E5E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87F06A2-4164-E250-2E1E-13A2EEADF878}"/>
              </a:ext>
            </a:extLst>
          </p:cNvPr>
          <p:cNvSpPr>
            <a:spLocks noGrp="1"/>
          </p:cNvSpPr>
          <p:nvPr>
            <p:ph sz="half" idx="1"/>
          </p:nvPr>
        </p:nvSpPr>
        <p:spPr>
          <a:xfrm>
            <a:off x="775607" y="1698171"/>
            <a:ext cx="5244193" cy="4478792"/>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38D40FF-19FD-3FE9-C8C1-CB14DC8E76EB}"/>
              </a:ext>
            </a:extLst>
          </p:cNvPr>
          <p:cNvSpPr>
            <a:spLocks noGrp="1"/>
          </p:cNvSpPr>
          <p:nvPr>
            <p:ph sz="half" idx="2"/>
          </p:nvPr>
        </p:nvSpPr>
        <p:spPr>
          <a:xfrm>
            <a:off x="8382000" y="2114869"/>
            <a:ext cx="3200400" cy="4062093"/>
          </a:xfrm>
        </p:spPr>
        <p:txBody>
          <a:bodyPr lIns="0" tIns="0" rIns="0" bIns="0">
            <a:normAutofit/>
          </a:bodyPr>
          <a:lstStyle>
            <a:lvl1pPr marL="342900" indent="-342900">
              <a:buClr>
                <a:schemeClr val="accent1"/>
              </a:buClr>
              <a:buFont typeface="Arial" panose="020B0604020202020204" pitchFamily="34" charset="0"/>
              <a:buChar char="•"/>
              <a:defRPr sz="2000"/>
            </a:lvl1pPr>
            <a:lvl2pPr marL="800100" indent="-342900">
              <a:buClr>
                <a:schemeClr val="accent1"/>
              </a:buClr>
              <a:buFont typeface="Arial" panose="020B0604020202020204" pitchFamily="34" charset="0"/>
              <a:buChar char="•"/>
              <a:defRPr sz="2000"/>
            </a:lvl2pPr>
            <a:lvl3pPr marL="1257300" indent="-342900">
              <a:buClr>
                <a:schemeClr val="accent1"/>
              </a:buClr>
              <a:buFont typeface="Arial" panose="020B0604020202020204" pitchFamily="34" charset="0"/>
              <a:buChar char="•"/>
              <a:defRPr sz="2000"/>
            </a:lvl3pPr>
            <a:lvl4pPr marL="1714500" indent="-342900">
              <a:buClr>
                <a:schemeClr val="accent1"/>
              </a:buClr>
              <a:buFont typeface="Arial" panose="020B0604020202020204" pitchFamily="34" charset="0"/>
              <a:buChar char="•"/>
              <a:defRPr sz="2000"/>
            </a:lvl4pPr>
            <a:lvl5pPr marL="2171700" indent="-342900">
              <a:buClr>
                <a:schemeClr val="accent1"/>
              </a:buClr>
              <a:buFont typeface="Arial" panose="020B0604020202020204" pitchFamily="34" charset="0"/>
              <a:buChar char="•"/>
              <a:defRPr sz="2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996A3278-0A08-A0EF-9B14-D48B19EEE5EF}"/>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11" name="Text Placeholder 10">
            <a:extLst>
              <a:ext uri="{FF2B5EF4-FFF2-40B4-BE49-F238E27FC236}">
                <a16:creationId xmlns:a16="http://schemas.microsoft.com/office/drawing/2014/main" id="{BF69122E-6B8B-379C-9A94-FBE0F4EB0F11}"/>
              </a:ext>
            </a:extLst>
          </p:cNvPr>
          <p:cNvSpPr>
            <a:spLocks noGrp="1"/>
          </p:cNvSpPr>
          <p:nvPr>
            <p:ph type="body" sz="quarter" idx="13"/>
          </p:nvPr>
        </p:nvSpPr>
        <p:spPr>
          <a:xfrm>
            <a:off x="8381999" y="757873"/>
            <a:ext cx="3200399" cy="1177608"/>
          </a:xfrm>
        </p:spPr>
        <p:txBody>
          <a:bodyPr lIns="0" tIns="0" rIns="0" bIns="0" anchor="b" anchorCtr="0"/>
          <a:lstStyle>
            <a:lvl1pPr marL="0" indent="0" algn="l">
              <a:lnSpc>
                <a:spcPct val="90000"/>
              </a:lnSpc>
              <a:buNone/>
              <a:defRPr b="0">
                <a:solidFill>
                  <a:schemeClr val="accent1"/>
                </a:solidFill>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en-GB"/>
              <a:t>Click to edit Master text styles</a:t>
            </a:r>
            <a:endParaRPr lang="en-US"/>
          </a:p>
        </p:txBody>
      </p:sp>
      <p:sp>
        <p:nvSpPr>
          <p:cNvPr id="5" name="Title Placeholder 8">
            <a:extLst>
              <a:ext uri="{FF2B5EF4-FFF2-40B4-BE49-F238E27FC236}">
                <a16:creationId xmlns:a16="http://schemas.microsoft.com/office/drawing/2014/main" id="{23E7DF06-9F5A-134A-84C4-6649247A0D62}"/>
              </a:ext>
            </a:extLst>
          </p:cNvPr>
          <p:cNvSpPr>
            <a:spLocks noGrp="1"/>
          </p:cNvSpPr>
          <p:nvPr>
            <p:ph type="title"/>
          </p:nvPr>
        </p:nvSpPr>
        <p:spPr>
          <a:xfrm>
            <a:off x="1505856" y="579664"/>
            <a:ext cx="6201229" cy="506186"/>
          </a:xfrm>
          <a:prstGeom prst="rect">
            <a:avLst/>
          </a:prstGeom>
        </p:spPr>
        <p:txBody>
          <a:bodyPr vert="horz" lIns="0" tIns="0" rIns="0" bIns="0" rtlCol="0" anchor="ctr" anchorCtr="0">
            <a:normAutofit/>
          </a:bodyPr>
          <a:lstStyle/>
          <a:p>
            <a:r>
              <a:rPr lang="en-GB"/>
              <a:t>Click to edit Master title style</a:t>
            </a:r>
            <a:endParaRPr lang="en-US"/>
          </a:p>
        </p:txBody>
      </p:sp>
    </p:spTree>
    <p:extLst>
      <p:ext uri="{BB962C8B-B14F-4D97-AF65-F5344CB8AC3E}">
        <p14:creationId xmlns:p14="http://schemas.microsoft.com/office/powerpoint/2010/main" val="888725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Right side ba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06069B8-C88A-BC26-7458-A93D4C35846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Freeform 15">
            <a:extLst>
              <a:ext uri="{FF2B5EF4-FFF2-40B4-BE49-F238E27FC236}">
                <a16:creationId xmlns:a16="http://schemas.microsoft.com/office/drawing/2014/main" id="{0F527078-74B3-1DA8-DBBF-CEC18FF8814E}"/>
              </a:ext>
            </a:extLst>
          </p:cNvPr>
          <p:cNvSpPr/>
          <p:nvPr userDrawn="1"/>
        </p:nvSpPr>
        <p:spPr>
          <a:xfrm>
            <a:off x="4351870" y="2"/>
            <a:ext cx="7840131" cy="6857999"/>
          </a:xfrm>
          <a:custGeom>
            <a:avLst/>
            <a:gdLst>
              <a:gd name="connsiteX0" fmla="*/ 954823 w 7840131"/>
              <a:gd name="connsiteY0" fmla="*/ 0 h 6857999"/>
              <a:gd name="connsiteX1" fmla="*/ 7840131 w 7840131"/>
              <a:gd name="connsiteY1" fmla="*/ 0 h 6857999"/>
              <a:gd name="connsiteX2" fmla="*/ 7840131 w 7840131"/>
              <a:gd name="connsiteY2" fmla="*/ 6857999 h 6857999"/>
              <a:gd name="connsiteX3" fmla="*/ 954823 w 7840131"/>
              <a:gd name="connsiteY3" fmla="*/ 6857999 h 6857999"/>
              <a:gd name="connsiteX4" fmla="*/ 800133 w 7840131"/>
              <a:gd name="connsiteY4" fmla="*/ 6588966 h 6857999"/>
              <a:gd name="connsiteX5" fmla="*/ 0 w 7840131"/>
              <a:gd name="connsiteY5" fmla="*/ 3429000 h 6857999"/>
              <a:gd name="connsiteX6" fmla="*/ 800131 w 7840131"/>
              <a:gd name="connsiteY6" fmla="*/ 26903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0131" h="6857999">
                <a:moveTo>
                  <a:pt x="954823" y="0"/>
                </a:moveTo>
                <a:lnTo>
                  <a:pt x="7840131" y="0"/>
                </a:lnTo>
                <a:lnTo>
                  <a:pt x="7840131" y="6857999"/>
                </a:lnTo>
                <a:lnTo>
                  <a:pt x="954823" y="6857999"/>
                </a:lnTo>
                <a:lnTo>
                  <a:pt x="800133" y="6588966"/>
                </a:lnTo>
                <a:cubicBezTo>
                  <a:pt x="289852" y="5649625"/>
                  <a:pt x="0" y="4573162"/>
                  <a:pt x="0" y="3429000"/>
                </a:cubicBezTo>
                <a:cubicBezTo>
                  <a:pt x="0" y="2284839"/>
                  <a:pt x="289851" y="1208376"/>
                  <a:pt x="800131" y="26903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87F06A2-4164-E250-2E1E-13A2EEADF878}"/>
              </a:ext>
            </a:extLst>
          </p:cNvPr>
          <p:cNvSpPr>
            <a:spLocks noGrp="1"/>
          </p:cNvSpPr>
          <p:nvPr>
            <p:ph sz="half" idx="1"/>
          </p:nvPr>
        </p:nvSpPr>
        <p:spPr>
          <a:xfrm>
            <a:off x="5625193" y="1698171"/>
            <a:ext cx="5728607" cy="4478792"/>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38D40FF-19FD-3FE9-C8C1-CB14DC8E76EB}"/>
              </a:ext>
            </a:extLst>
          </p:cNvPr>
          <p:cNvSpPr>
            <a:spLocks noGrp="1"/>
          </p:cNvSpPr>
          <p:nvPr>
            <p:ph sz="half" idx="2"/>
          </p:nvPr>
        </p:nvSpPr>
        <p:spPr>
          <a:xfrm>
            <a:off x="677636" y="2743200"/>
            <a:ext cx="3360964" cy="3433762"/>
          </a:xfrm>
        </p:spPr>
        <p:txBody>
          <a:bodyPr lIns="0" tIns="0" rIns="0" bIns="0">
            <a:normAutofit/>
          </a:bodyPr>
          <a:lstStyle>
            <a:lvl1pPr marL="342900" indent="-342900">
              <a:buClr>
                <a:schemeClr val="accent2"/>
              </a:buClr>
              <a:buFont typeface="Arial" panose="020B0604020202020204" pitchFamily="34" charset="0"/>
              <a:buChar char="•"/>
              <a:defRPr sz="2000">
                <a:solidFill>
                  <a:schemeClr val="bg1"/>
                </a:solidFill>
              </a:defRPr>
            </a:lvl1pPr>
            <a:lvl2pPr marL="800100" indent="-342900">
              <a:buClr>
                <a:schemeClr val="accent2"/>
              </a:buClr>
              <a:buFont typeface="Arial" panose="020B0604020202020204" pitchFamily="34" charset="0"/>
              <a:buChar char="•"/>
              <a:defRPr sz="2000">
                <a:solidFill>
                  <a:schemeClr val="bg1"/>
                </a:solidFill>
              </a:defRPr>
            </a:lvl2pPr>
            <a:lvl3pPr marL="1257300" indent="-342900">
              <a:buClr>
                <a:schemeClr val="accent2"/>
              </a:buClr>
              <a:buFont typeface="Arial" panose="020B0604020202020204" pitchFamily="34" charset="0"/>
              <a:buChar char="•"/>
              <a:defRPr sz="2000">
                <a:solidFill>
                  <a:schemeClr val="bg1"/>
                </a:solidFill>
              </a:defRPr>
            </a:lvl3pPr>
            <a:lvl4pPr marL="1714500" indent="-342900">
              <a:buClr>
                <a:schemeClr val="accent2"/>
              </a:buClr>
              <a:buFont typeface="Arial" panose="020B0604020202020204" pitchFamily="34" charset="0"/>
              <a:buChar char="•"/>
              <a:defRPr sz="2000">
                <a:solidFill>
                  <a:schemeClr val="bg1"/>
                </a:solidFill>
              </a:defRPr>
            </a:lvl4pPr>
            <a:lvl5pPr marL="2171700" indent="-342900">
              <a:buClr>
                <a:schemeClr val="accent2"/>
              </a:buClr>
              <a:buFont typeface="Arial" panose="020B0604020202020204" pitchFamily="34" charset="0"/>
              <a:buChar char="•"/>
              <a:defRPr sz="20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996A3278-0A08-A0EF-9B14-D48B19EEE5EF}"/>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11" name="Text Placeholder 10">
            <a:extLst>
              <a:ext uri="{FF2B5EF4-FFF2-40B4-BE49-F238E27FC236}">
                <a16:creationId xmlns:a16="http://schemas.microsoft.com/office/drawing/2014/main" id="{BF69122E-6B8B-379C-9A94-FBE0F4EB0F11}"/>
              </a:ext>
            </a:extLst>
          </p:cNvPr>
          <p:cNvSpPr>
            <a:spLocks noGrp="1"/>
          </p:cNvSpPr>
          <p:nvPr>
            <p:ph type="body" sz="quarter" idx="13"/>
          </p:nvPr>
        </p:nvSpPr>
        <p:spPr>
          <a:xfrm>
            <a:off x="677636" y="1518557"/>
            <a:ext cx="3528604" cy="1077686"/>
          </a:xfrm>
        </p:spPr>
        <p:txBody>
          <a:bodyPr lIns="0" tIns="0" rIns="0" bIns="0" anchor="b" anchorCtr="0"/>
          <a:lstStyle>
            <a:lvl1pPr marL="0" indent="0" algn="l">
              <a:lnSpc>
                <a:spcPct val="90000"/>
              </a:lnSpc>
              <a:buNone/>
              <a:defRPr b="1">
                <a:solidFill>
                  <a:schemeClr val="bg1"/>
                </a:solidFill>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en-GB"/>
              <a:t>Click to edit Master text styles</a:t>
            </a:r>
            <a:endParaRPr lang="en-US"/>
          </a:p>
        </p:txBody>
      </p:sp>
      <p:sp>
        <p:nvSpPr>
          <p:cNvPr id="8" name="Title Placeholder 8">
            <a:extLst>
              <a:ext uri="{FF2B5EF4-FFF2-40B4-BE49-F238E27FC236}">
                <a16:creationId xmlns:a16="http://schemas.microsoft.com/office/drawing/2014/main" id="{0138F7C8-FAF7-BA69-45BF-700F383D5397}"/>
              </a:ext>
            </a:extLst>
          </p:cNvPr>
          <p:cNvSpPr>
            <a:spLocks noGrp="1"/>
          </p:cNvSpPr>
          <p:nvPr>
            <p:ph type="title"/>
          </p:nvPr>
        </p:nvSpPr>
        <p:spPr>
          <a:xfrm>
            <a:off x="5625193" y="579664"/>
            <a:ext cx="5728606" cy="506186"/>
          </a:xfrm>
          <a:prstGeom prst="rect">
            <a:avLst/>
          </a:prstGeom>
        </p:spPr>
        <p:txBody>
          <a:bodyPr vert="horz" lIns="0" tIns="0" rIns="0" bIns="0" rtlCol="0" anchor="ctr" anchorCtr="0">
            <a:normAutofit/>
          </a:bodyPr>
          <a:lstStyle/>
          <a:p>
            <a:r>
              <a:rPr lang="en-GB"/>
              <a:t>Click to edit Master title style</a:t>
            </a:r>
            <a:endParaRPr lang="en-US"/>
          </a:p>
        </p:txBody>
      </p:sp>
    </p:spTree>
    <p:extLst>
      <p:ext uri="{BB962C8B-B14F-4D97-AF65-F5344CB8AC3E}">
        <p14:creationId xmlns:p14="http://schemas.microsoft.com/office/powerpoint/2010/main" val="4169402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01A041-3AB2-6334-24A3-57ADF022AEFD}"/>
              </a:ext>
            </a:extLst>
          </p:cNvPr>
          <p:cNvSpPr>
            <a:spLocks noGrp="1"/>
          </p:cNvSpPr>
          <p:nvPr>
            <p:ph type="body" idx="1"/>
          </p:nvPr>
        </p:nvSpPr>
        <p:spPr>
          <a:xfrm>
            <a:off x="838199" y="1698171"/>
            <a:ext cx="5056187" cy="612321"/>
          </a:xfrm>
        </p:spPr>
        <p:txBody>
          <a:bodyPr anchor="b">
            <a:norm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AD0B73-2AEC-06D4-F8F9-B808926495B8}"/>
              </a:ext>
            </a:extLst>
          </p:cNvPr>
          <p:cNvSpPr>
            <a:spLocks noGrp="1"/>
          </p:cNvSpPr>
          <p:nvPr>
            <p:ph sz="half" idx="2"/>
          </p:nvPr>
        </p:nvSpPr>
        <p:spPr>
          <a:xfrm>
            <a:off x="839788" y="2505075"/>
            <a:ext cx="5056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306E46A-EC3E-BE22-8F87-3903B600FE27}"/>
              </a:ext>
            </a:extLst>
          </p:cNvPr>
          <p:cNvSpPr>
            <a:spLocks noGrp="1"/>
          </p:cNvSpPr>
          <p:nvPr>
            <p:ph type="body" sz="quarter" idx="3"/>
          </p:nvPr>
        </p:nvSpPr>
        <p:spPr>
          <a:xfrm>
            <a:off x="6294435" y="1698171"/>
            <a:ext cx="5059364" cy="612321"/>
          </a:xfrm>
        </p:spPr>
        <p:txBody>
          <a:bodyPr anchor="b">
            <a:norm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B3DF545-45DD-BC37-FEE0-D68CDBD7BD07}"/>
              </a:ext>
            </a:extLst>
          </p:cNvPr>
          <p:cNvSpPr>
            <a:spLocks noGrp="1"/>
          </p:cNvSpPr>
          <p:nvPr>
            <p:ph sz="quarter" idx="4"/>
          </p:nvPr>
        </p:nvSpPr>
        <p:spPr>
          <a:xfrm>
            <a:off x="6296024" y="2505075"/>
            <a:ext cx="5059364"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a:extLst>
              <a:ext uri="{FF2B5EF4-FFF2-40B4-BE49-F238E27FC236}">
                <a16:creationId xmlns:a16="http://schemas.microsoft.com/office/drawing/2014/main" id="{6C6D4481-719D-13EB-6518-B2F4A3AD060A}"/>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7" name="Title Placeholder 8">
            <a:extLst>
              <a:ext uri="{FF2B5EF4-FFF2-40B4-BE49-F238E27FC236}">
                <a16:creationId xmlns:a16="http://schemas.microsoft.com/office/drawing/2014/main" id="{A176C357-AD33-DA24-7F23-4C21ACB42D4F}"/>
              </a:ext>
            </a:extLst>
          </p:cNvPr>
          <p:cNvSpPr>
            <a:spLocks noGrp="1"/>
          </p:cNvSpPr>
          <p:nvPr>
            <p:ph type="title"/>
          </p:nvPr>
        </p:nvSpPr>
        <p:spPr>
          <a:xfrm>
            <a:off x="1505856" y="579664"/>
            <a:ext cx="8494879" cy="506186"/>
          </a:xfrm>
          <a:prstGeom prst="rect">
            <a:avLst/>
          </a:prstGeom>
        </p:spPr>
        <p:txBody>
          <a:bodyPr vert="horz" lIns="0" tIns="0" rIns="0" bIns="0" rtlCol="0" anchor="ctr" anchorCtr="0">
            <a:noAutofit/>
          </a:bodyPr>
          <a:lstStyle/>
          <a:p>
            <a:r>
              <a:rPr lang="en-GB"/>
              <a:t>Click to edit Master title style</a:t>
            </a:r>
            <a:endParaRPr lang="en-US"/>
          </a:p>
        </p:txBody>
      </p:sp>
    </p:spTree>
    <p:extLst>
      <p:ext uri="{BB962C8B-B14F-4D97-AF65-F5344CB8AC3E}">
        <p14:creationId xmlns:p14="http://schemas.microsoft.com/office/powerpoint/2010/main" val="1545905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3" name="Title Placeholder 8">
            <a:extLst>
              <a:ext uri="{FF2B5EF4-FFF2-40B4-BE49-F238E27FC236}">
                <a16:creationId xmlns:a16="http://schemas.microsoft.com/office/drawing/2014/main" id="{B520F473-DE98-5D44-B5F5-A5888E225B7D}"/>
              </a:ext>
            </a:extLst>
          </p:cNvPr>
          <p:cNvSpPr>
            <a:spLocks noGrp="1"/>
          </p:cNvSpPr>
          <p:nvPr>
            <p:ph type="title"/>
          </p:nvPr>
        </p:nvSpPr>
        <p:spPr>
          <a:xfrm>
            <a:off x="1505856" y="579664"/>
            <a:ext cx="9847943" cy="506186"/>
          </a:xfrm>
          <a:prstGeom prst="rect">
            <a:avLst/>
          </a:prstGeom>
        </p:spPr>
        <p:txBody>
          <a:bodyPr vert="horz" lIns="0" tIns="0" rIns="0" bIns="0" rtlCol="0" anchor="ctr" anchorCtr="0">
            <a:noAutofit/>
          </a:bodyPr>
          <a:lstStyle/>
          <a:p>
            <a:r>
              <a:rPr lang="en-GB"/>
              <a:t>Click to edit Master title style</a:t>
            </a:r>
            <a:endParaRPr lang="en-US"/>
          </a:p>
        </p:txBody>
      </p:sp>
    </p:spTree>
    <p:extLst>
      <p:ext uri="{BB962C8B-B14F-4D97-AF65-F5344CB8AC3E}">
        <p14:creationId xmlns:p14="http://schemas.microsoft.com/office/powerpoint/2010/main" val="721339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3598EE-35E3-2D2B-9404-651FD45A5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16" name="Text Placeholder 15">
            <a:extLst>
              <a:ext uri="{FF2B5EF4-FFF2-40B4-BE49-F238E27FC236}">
                <a16:creationId xmlns:a16="http://schemas.microsoft.com/office/drawing/2014/main" id="{C337159D-509F-E0B2-3AE7-9D85EFA0B263}"/>
              </a:ext>
            </a:extLst>
          </p:cNvPr>
          <p:cNvSpPr>
            <a:spLocks noGrp="1"/>
          </p:cNvSpPr>
          <p:nvPr>
            <p:ph type="body" sz="quarter" idx="13"/>
          </p:nvPr>
        </p:nvSpPr>
        <p:spPr>
          <a:xfrm>
            <a:off x="838200" y="2261507"/>
            <a:ext cx="3135630" cy="3899581"/>
          </a:xfrm>
          <a:solidFill>
            <a:schemeClr val="bg1"/>
          </a:solidFill>
        </p:spPr>
        <p:txBody>
          <a:bodyPr lIns="180000" tIns="1007999" rIns="180000" bIns="180000"/>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7" name="Text Placeholder 15">
            <a:extLst>
              <a:ext uri="{FF2B5EF4-FFF2-40B4-BE49-F238E27FC236}">
                <a16:creationId xmlns:a16="http://schemas.microsoft.com/office/drawing/2014/main" id="{28CB6D8F-B52C-C108-50E2-9B869C268C5D}"/>
              </a:ext>
            </a:extLst>
          </p:cNvPr>
          <p:cNvSpPr>
            <a:spLocks noGrp="1"/>
          </p:cNvSpPr>
          <p:nvPr>
            <p:ph type="body" sz="quarter" idx="14"/>
          </p:nvPr>
        </p:nvSpPr>
        <p:spPr>
          <a:xfrm>
            <a:off x="4528185" y="2261507"/>
            <a:ext cx="3135630" cy="3899581"/>
          </a:xfrm>
          <a:solidFill>
            <a:schemeClr val="bg1"/>
          </a:solidFill>
        </p:spPr>
        <p:txBody>
          <a:bodyPr lIns="180000" tIns="1007999" rIns="180000" bIns="180000"/>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15">
            <a:extLst>
              <a:ext uri="{FF2B5EF4-FFF2-40B4-BE49-F238E27FC236}">
                <a16:creationId xmlns:a16="http://schemas.microsoft.com/office/drawing/2014/main" id="{BDE2DE52-E918-8C2C-1680-B4AECD6BF5DE}"/>
              </a:ext>
            </a:extLst>
          </p:cNvPr>
          <p:cNvSpPr>
            <a:spLocks noGrp="1"/>
          </p:cNvSpPr>
          <p:nvPr>
            <p:ph type="body" sz="quarter" idx="15"/>
          </p:nvPr>
        </p:nvSpPr>
        <p:spPr>
          <a:xfrm>
            <a:off x="8218170" y="2261507"/>
            <a:ext cx="3135630" cy="3899581"/>
          </a:xfrm>
          <a:solidFill>
            <a:schemeClr val="bg1"/>
          </a:solidFill>
        </p:spPr>
        <p:txBody>
          <a:bodyPr lIns="180000" tIns="1007999" rIns="180000" bIns="180000"/>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Placeholder 8">
            <a:extLst>
              <a:ext uri="{FF2B5EF4-FFF2-40B4-BE49-F238E27FC236}">
                <a16:creationId xmlns:a16="http://schemas.microsoft.com/office/drawing/2014/main" id="{99B83836-73DA-B982-3670-DC748FEBC708}"/>
              </a:ext>
            </a:extLst>
          </p:cNvPr>
          <p:cNvSpPr>
            <a:spLocks noGrp="1"/>
          </p:cNvSpPr>
          <p:nvPr>
            <p:ph type="title"/>
          </p:nvPr>
        </p:nvSpPr>
        <p:spPr>
          <a:xfrm>
            <a:off x="1505856" y="579664"/>
            <a:ext cx="9847943" cy="506186"/>
          </a:xfrm>
          <a:prstGeom prst="rect">
            <a:avLst/>
          </a:prstGeom>
        </p:spPr>
        <p:txBody>
          <a:bodyPr vert="horz" lIns="0" tIns="0" rIns="0" bIns="0" rtlCol="0" anchor="ctr" anchorCtr="0">
            <a:noAutofit/>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867189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 white background with dots&#10;&#10;Description automatically generated">
            <a:extLst>
              <a:ext uri="{FF2B5EF4-FFF2-40B4-BE49-F238E27FC236}">
                <a16:creationId xmlns:a16="http://schemas.microsoft.com/office/drawing/2014/main" id="{6077A5FA-4C89-494C-F350-99F2C61B2FF6}"/>
              </a:ext>
            </a:extLst>
          </p:cNvPr>
          <p:cNvPicPr>
            <a:picLocks noChangeAspect="1"/>
          </p:cNvPicPr>
          <p:nvPr userDrawn="1"/>
        </p:nvPicPr>
        <p:blipFill>
          <a:blip r:embed="rId14"/>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F0FCB6A0-0AC4-EF4C-2CEC-B9D2327CCAD8}"/>
              </a:ext>
            </a:extLst>
          </p:cNvPr>
          <p:cNvSpPr>
            <a:spLocks noGrp="1"/>
          </p:cNvSpPr>
          <p:nvPr>
            <p:ph type="body" idx="1"/>
          </p:nvPr>
        </p:nvSpPr>
        <p:spPr>
          <a:xfrm>
            <a:off x="775606" y="1698171"/>
            <a:ext cx="10578193" cy="4478792"/>
          </a:xfrm>
          <a:prstGeom prst="rect">
            <a:avLst/>
          </a:prstGeom>
        </p:spPr>
        <p:txBody>
          <a:bodyPr vert="horz" lIns="0" tIns="0" rIns="0" bIns="468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A9ED045F-FEFE-EA0C-8800-CB7AD0EED9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2"/>
                </a:solidFill>
              </a:defRPr>
            </a:lvl1pPr>
          </a:lstStyle>
          <a:p>
            <a:fld id="{B1CA9F02-3005-1F45-95E4-EF74BDEEBD2A}" type="slidenum">
              <a:rPr lang="en-US" smtClean="0"/>
              <a:pPr/>
              <a:t>‹#›</a:t>
            </a:fld>
            <a:endParaRPr lang="en-US"/>
          </a:p>
        </p:txBody>
      </p:sp>
      <p:sp>
        <p:nvSpPr>
          <p:cNvPr id="9" name="Title Placeholder 8">
            <a:extLst>
              <a:ext uri="{FF2B5EF4-FFF2-40B4-BE49-F238E27FC236}">
                <a16:creationId xmlns:a16="http://schemas.microsoft.com/office/drawing/2014/main" id="{139549E4-232B-61CC-6CEE-FD15FA18FAE7}"/>
              </a:ext>
            </a:extLst>
          </p:cNvPr>
          <p:cNvSpPr>
            <a:spLocks noGrp="1"/>
          </p:cNvSpPr>
          <p:nvPr>
            <p:ph type="title"/>
          </p:nvPr>
        </p:nvSpPr>
        <p:spPr>
          <a:xfrm>
            <a:off x="1505856" y="579664"/>
            <a:ext cx="9847943" cy="506186"/>
          </a:xfrm>
          <a:prstGeom prst="rect">
            <a:avLst/>
          </a:prstGeom>
        </p:spPr>
        <p:txBody>
          <a:bodyPr vert="horz" lIns="0" tIns="0" rIns="0" bIns="0" rtlCol="0" anchor="ctr" anchorCtr="0">
            <a:noAutofit/>
          </a:bodyPr>
          <a:lstStyle/>
          <a:p>
            <a:r>
              <a:rPr lang="en-GB"/>
              <a:t>Click to edit Master title style</a:t>
            </a:r>
            <a:endParaRPr lang="en-US"/>
          </a:p>
        </p:txBody>
      </p:sp>
    </p:spTree>
    <p:extLst>
      <p:ext uri="{BB962C8B-B14F-4D97-AF65-F5344CB8AC3E}">
        <p14:creationId xmlns:p14="http://schemas.microsoft.com/office/powerpoint/2010/main" val="100854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6" r:id="rId3"/>
    <p:sldLayoutId id="2147483651" r:id="rId4"/>
    <p:sldLayoutId id="2147483652" r:id="rId5"/>
    <p:sldLayoutId id="2147483658" r:id="rId6"/>
    <p:sldLayoutId id="2147483653" r:id="rId7"/>
    <p:sldLayoutId id="2147483654" r:id="rId8"/>
    <p:sldLayoutId id="2147483659" r:id="rId9"/>
    <p:sldLayoutId id="2147483660" r:id="rId10"/>
    <p:sldLayoutId id="2147483662" r:id="rId11"/>
    <p:sldLayoutId id="2147483665" r:id="rId12"/>
  </p:sldLayoutIdLst>
  <p:txStyles>
    <p:titleStyle>
      <a:lvl1pPr algn="l" defTabSz="914400" rtl="0" eaLnBrk="1" latinLnBrk="0" hangingPunct="1">
        <a:lnSpc>
          <a:spcPct val="80000"/>
        </a:lnSpc>
        <a:spcBef>
          <a:spcPct val="0"/>
        </a:spcBef>
        <a:buNone/>
        <a:defRPr sz="3600" b="1" kern="1200" spc="-50" baseline="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600"/>
        </a:spcAft>
        <a:buClr>
          <a:schemeClr val="accent2"/>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9.svg"/><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sv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CDFB-2E8E-69BC-C5C0-6939C1C60149}"/>
              </a:ext>
            </a:extLst>
          </p:cNvPr>
          <p:cNvSpPr>
            <a:spLocks noGrp="1"/>
          </p:cNvSpPr>
          <p:nvPr>
            <p:ph type="ctrTitle"/>
          </p:nvPr>
        </p:nvSpPr>
        <p:spPr/>
        <p:txBody>
          <a:bodyPr>
            <a:normAutofit/>
          </a:bodyPr>
          <a:lstStyle/>
          <a:p>
            <a:r>
              <a:rPr lang="en-US"/>
              <a:t>NECS Workforce Disability Equality Standard Report</a:t>
            </a:r>
          </a:p>
        </p:txBody>
      </p:sp>
      <p:sp>
        <p:nvSpPr>
          <p:cNvPr id="3" name="Subtitle 2">
            <a:extLst>
              <a:ext uri="{FF2B5EF4-FFF2-40B4-BE49-F238E27FC236}">
                <a16:creationId xmlns:a16="http://schemas.microsoft.com/office/drawing/2014/main" id="{D0A5AE19-BADF-B240-C906-DD942121EC74}"/>
              </a:ext>
            </a:extLst>
          </p:cNvPr>
          <p:cNvSpPr>
            <a:spLocks noGrp="1"/>
          </p:cNvSpPr>
          <p:nvPr>
            <p:ph type="subTitle" idx="1"/>
          </p:nvPr>
        </p:nvSpPr>
        <p:spPr/>
        <p:txBody>
          <a:bodyPr>
            <a:normAutofit fontScale="92500" lnSpcReduction="10000"/>
          </a:bodyPr>
          <a:lstStyle/>
          <a:p>
            <a:r>
              <a:rPr lang="en-US"/>
              <a:t>2026</a:t>
            </a:r>
          </a:p>
        </p:txBody>
      </p:sp>
    </p:spTree>
    <p:extLst>
      <p:ext uri="{BB962C8B-B14F-4D97-AF65-F5344CB8AC3E}">
        <p14:creationId xmlns:p14="http://schemas.microsoft.com/office/powerpoint/2010/main" val="3837939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B86924-5C95-5D18-141D-E8A160B835EC}"/>
              </a:ext>
            </a:extLst>
          </p:cNvPr>
          <p:cNvSpPr>
            <a:spLocks noGrp="1"/>
          </p:cNvSpPr>
          <p:nvPr>
            <p:ph idx="1"/>
          </p:nvPr>
        </p:nvSpPr>
        <p:spPr>
          <a:xfrm>
            <a:off x="775606" y="2060163"/>
            <a:ext cx="10578193" cy="4116799"/>
          </a:xfrm>
        </p:spPr>
        <p:txBody>
          <a:bodyPr>
            <a:normAutofit fontScale="55000" lnSpcReduction="20000"/>
          </a:bodyPr>
          <a:lstStyle/>
          <a:p>
            <a:r>
              <a:rPr lang="en-GB" dirty="0"/>
              <a:t>NECS records and monitors all capability cases against protected characteristics and makes note of the reason behind the case. The indicator looks at the number of capability cases over a </a:t>
            </a:r>
            <a:r>
              <a:rPr lang="en-GB" b="1" dirty="0"/>
              <a:t>2-year period </a:t>
            </a:r>
            <a:r>
              <a:rPr lang="en-GB" dirty="0"/>
              <a:t>and considers whether they may be on the grounds of ill health.</a:t>
            </a:r>
          </a:p>
          <a:p>
            <a:r>
              <a:rPr lang="en-GB" dirty="0"/>
              <a:t>Where the number of colleagues entering a formal capability process is five or less, NECS will not disclose or publish the information for reporting purposes, to maintain confidentiality and anonymity of individuals subject to such processes.</a:t>
            </a:r>
          </a:p>
          <a:p>
            <a:r>
              <a:rPr lang="en-GB" dirty="0"/>
              <a:t>For the period 1st April 2024 to 31st March 2026, </a:t>
            </a:r>
            <a:r>
              <a:rPr lang="en-GB" b="1" dirty="0"/>
              <a:t>six colleagues entered a formal capability process </a:t>
            </a:r>
            <a:r>
              <a:rPr lang="en-GB" dirty="0"/>
              <a:t>across NECS (average of three over two years). This has </a:t>
            </a:r>
            <a:r>
              <a:rPr lang="en-GB" b="1" dirty="0"/>
              <a:t>reduced</a:t>
            </a:r>
            <a:r>
              <a:rPr lang="en-GB" dirty="0"/>
              <a:t> since 2023/25, where there were eight recorded cases over a two-year period (average of four over two years).</a:t>
            </a:r>
          </a:p>
          <a:p>
            <a:r>
              <a:rPr lang="en-GB" dirty="0"/>
              <a:t>As there are five or fewer colleagues who have entered the formal capability process in certain disability status groups, it is </a:t>
            </a:r>
            <a:r>
              <a:rPr lang="en-GB" b="1" dirty="0"/>
              <a:t>not possible to disclose detailed information</a:t>
            </a:r>
            <a:r>
              <a:rPr lang="en-GB" dirty="0"/>
              <a:t>. Analysis of the data shows that disabled colleagues are significantly more likely than non-disabled colleagues to enter a capability process, with a likelihood of 2.57. However, </a:t>
            </a:r>
            <a:r>
              <a:rPr lang="en-GB" b="1" dirty="0"/>
              <a:t>this is an improvement</a:t>
            </a:r>
            <a:r>
              <a:rPr lang="en-GB" dirty="0"/>
              <a:t> since 2024/25, where the relative likelihood was 3.18.</a:t>
            </a:r>
          </a:p>
          <a:p>
            <a:r>
              <a:rPr lang="en-GB" dirty="0"/>
              <a:t>No colleagues have entered a formal capability process on grounds of ill health over the last two years.</a:t>
            </a:r>
          </a:p>
        </p:txBody>
      </p:sp>
      <p:sp>
        <p:nvSpPr>
          <p:cNvPr id="3" name="Title 2">
            <a:extLst>
              <a:ext uri="{FF2B5EF4-FFF2-40B4-BE49-F238E27FC236}">
                <a16:creationId xmlns:a16="http://schemas.microsoft.com/office/drawing/2014/main" id="{40F3D59F-843A-C965-A14D-9E0E4C2ECE00}"/>
              </a:ext>
            </a:extLst>
          </p:cNvPr>
          <p:cNvSpPr>
            <a:spLocks noGrp="1"/>
          </p:cNvSpPr>
          <p:nvPr>
            <p:ph type="title"/>
          </p:nvPr>
        </p:nvSpPr>
        <p:spPr>
          <a:xfrm>
            <a:off x="1197245" y="579664"/>
            <a:ext cx="11021425" cy="506186"/>
          </a:xfrm>
        </p:spPr>
        <p:txBody>
          <a:bodyPr>
            <a:noAutofit/>
          </a:bodyPr>
          <a:lstStyle/>
          <a:p>
            <a:r>
              <a:rPr lang="en-GB" sz="2800"/>
              <a:t>WDES Indicator 3: Colleagues entering formal capability processes</a:t>
            </a:r>
          </a:p>
        </p:txBody>
      </p:sp>
      <p:sp>
        <p:nvSpPr>
          <p:cNvPr id="6" name="TextBox 5">
            <a:extLst>
              <a:ext uri="{FF2B5EF4-FFF2-40B4-BE49-F238E27FC236}">
                <a16:creationId xmlns:a16="http://schemas.microsoft.com/office/drawing/2014/main" id="{F2BE4DAD-0822-F2CC-AD93-928F8BA588A8}"/>
              </a:ext>
            </a:extLst>
          </p:cNvPr>
          <p:cNvSpPr txBox="1"/>
          <p:nvPr/>
        </p:nvSpPr>
        <p:spPr>
          <a:xfrm>
            <a:off x="775606" y="1311397"/>
            <a:ext cx="10640788" cy="523220"/>
          </a:xfrm>
          <a:prstGeom prst="rect">
            <a:avLst/>
          </a:prstGeom>
          <a:solidFill>
            <a:srgbClr val="005EB8"/>
          </a:solidFill>
        </p:spPr>
        <p:txBody>
          <a:bodyPr wrap="square" rtlCol="0">
            <a:spAutoFit/>
          </a:bodyPr>
          <a:lstStyle/>
          <a:p>
            <a:r>
              <a:rPr lang="en-GB" sz="1400" b="1">
                <a:solidFill>
                  <a:schemeClr val="bg1"/>
                </a:solidFill>
              </a:rPr>
              <a:t>Disability status comparison for: The Relative likelihood of non-disabled colleagues entering the formal capability process compared with disabled colleagues, as measured by entry into a formal capability procedure</a:t>
            </a:r>
          </a:p>
        </p:txBody>
      </p:sp>
    </p:spTree>
    <p:extLst>
      <p:ext uri="{BB962C8B-B14F-4D97-AF65-F5344CB8AC3E}">
        <p14:creationId xmlns:p14="http://schemas.microsoft.com/office/powerpoint/2010/main" val="3973056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3EA261-30D4-AA81-9F73-C56A37FB5601}"/>
              </a:ext>
            </a:extLst>
          </p:cNvPr>
          <p:cNvSpPr>
            <a:spLocks noGrp="1"/>
          </p:cNvSpPr>
          <p:nvPr>
            <p:ph type="title"/>
          </p:nvPr>
        </p:nvSpPr>
        <p:spPr/>
        <p:txBody>
          <a:bodyPr/>
          <a:lstStyle/>
          <a:p>
            <a:r>
              <a:rPr lang="en-GB"/>
              <a:t>WDES Indicators 4-9: Staff survey questions</a:t>
            </a:r>
          </a:p>
        </p:txBody>
      </p:sp>
      <p:graphicFrame>
        <p:nvGraphicFramePr>
          <p:cNvPr id="4" name="Content Placeholder 5">
            <a:extLst>
              <a:ext uri="{FF2B5EF4-FFF2-40B4-BE49-F238E27FC236}">
                <a16:creationId xmlns:a16="http://schemas.microsoft.com/office/drawing/2014/main" id="{E824B1F7-D77C-9A8E-2C6C-59F8A8E289DB}"/>
              </a:ext>
            </a:extLst>
          </p:cNvPr>
          <p:cNvGraphicFramePr>
            <a:graphicFrameLocks noGrp="1"/>
          </p:cNvGraphicFramePr>
          <p:nvPr>
            <p:ph idx="1"/>
            <p:extLst>
              <p:ext uri="{D42A27DB-BD31-4B8C-83A1-F6EECF244321}">
                <p14:modId xmlns:p14="http://schemas.microsoft.com/office/powerpoint/2010/main" val="3801105018"/>
              </p:ext>
            </p:extLst>
          </p:nvPr>
        </p:nvGraphicFramePr>
        <p:xfrm>
          <a:off x="776287" y="1817511"/>
          <a:ext cx="10640109" cy="4795579"/>
        </p:xfrm>
        <a:graphic>
          <a:graphicData uri="http://schemas.openxmlformats.org/drawingml/2006/table">
            <a:tbl>
              <a:tblPr firstRow="1" bandRow="1">
                <a:tableStyleId>{5C22544A-7EE6-4342-B048-85BDC9FD1C3A}</a:tableStyleId>
              </a:tblPr>
              <a:tblGrid>
                <a:gridCol w="7694613">
                  <a:extLst>
                    <a:ext uri="{9D8B030D-6E8A-4147-A177-3AD203B41FA5}">
                      <a16:colId xmlns:a16="http://schemas.microsoft.com/office/drawing/2014/main" val="2788372008"/>
                    </a:ext>
                  </a:extLst>
                </a:gridCol>
                <a:gridCol w="1270000">
                  <a:extLst>
                    <a:ext uri="{9D8B030D-6E8A-4147-A177-3AD203B41FA5}">
                      <a16:colId xmlns:a16="http://schemas.microsoft.com/office/drawing/2014/main" val="3266678571"/>
                    </a:ext>
                  </a:extLst>
                </a:gridCol>
                <a:gridCol w="837748">
                  <a:extLst>
                    <a:ext uri="{9D8B030D-6E8A-4147-A177-3AD203B41FA5}">
                      <a16:colId xmlns:a16="http://schemas.microsoft.com/office/drawing/2014/main" val="26049159"/>
                    </a:ext>
                  </a:extLst>
                </a:gridCol>
                <a:gridCol w="837748">
                  <a:extLst>
                    <a:ext uri="{9D8B030D-6E8A-4147-A177-3AD203B41FA5}">
                      <a16:colId xmlns:a16="http://schemas.microsoft.com/office/drawing/2014/main" val="2311315"/>
                    </a:ext>
                  </a:extLst>
                </a:gridCol>
              </a:tblGrid>
              <a:tr h="272105">
                <a:tc>
                  <a:txBody>
                    <a:bodyPr/>
                    <a:lstStyle/>
                    <a:p>
                      <a:pPr algn="ctr" fontAlgn="b"/>
                      <a:r>
                        <a:rPr lang="en-GB" sz="1050" b="1" u="none" strike="noStrike">
                          <a:solidFill>
                            <a:schemeClr val="bg1"/>
                          </a:solidFill>
                          <a:effectLst/>
                          <a:latin typeface="Arial" panose="020B0604020202020204" pitchFamily="34" charset="0"/>
                          <a:cs typeface="Arial" panose="020B0604020202020204" pitchFamily="34" charset="0"/>
                        </a:rPr>
                        <a:t>Staff Survey indicator (WDES)</a:t>
                      </a:r>
                      <a:endParaRPr lang="en-GB" sz="1050" b="1" i="0" u="none" strike="noStrike">
                        <a:solidFill>
                          <a:schemeClr val="bg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50" b="1" u="none" strike="noStrike">
                          <a:solidFill>
                            <a:schemeClr val="bg1"/>
                          </a:solidFill>
                          <a:effectLst/>
                          <a:latin typeface="Arial" panose="020B0604020202020204" pitchFamily="34" charset="0"/>
                          <a:cs typeface="Arial" panose="020B0604020202020204" pitchFamily="34" charset="0"/>
                        </a:rPr>
                        <a:t>Disability status</a:t>
                      </a:r>
                      <a:endParaRPr lang="en-GB" sz="1050" b="1" i="0" u="none" strike="noStrike">
                        <a:solidFill>
                          <a:schemeClr val="bg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en-GB" sz="1050" b="1" i="0" u="none" strike="noStrike">
                          <a:solidFill>
                            <a:schemeClr val="bg1"/>
                          </a:solidFill>
                          <a:effectLst/>
                          <a:latin typeface="Arial" panose="020B0604020202020204" pitchFamily="34" charset="0"/>
                          <a:cs typeface="Arial" panose="020B0604020202020204" pitchFamily="34" charset="0"/>
                        </a:rPr>
                        <a:t>Survey results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1400" b="1" i="0" u="none" strike="noStrike">
                        <a:solidFill>
                          <a:schemeClr val="bg1"/>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668686767"/>
                  </a:ext>
                </a:extLst>
              </a:tr>
              <a:tr h="196384">
                <a:tc>
                  <a:txBody>
                    <a:bodyPr/>
                    <a:lstStyle/>
                    <a:p>
                      <a:pPr algn="l" rtl="0" fontAlgn="ct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1" i="0" u="none" strike="noStrike">
                          <a:solidFill>
                            <a:schemeClr val="tx2"/>
                          </a:solidFill>
                          <a:effectLst/>
                          <a:latin typeface="Arial" panose="020B0604020202020204" pitchFamily="34" charset="0"/>
                          <a:cs typeface="Arial" panose="020B0604020202020204" pitchFamily="34" charset="0"/>
                        </a:rPr>
                        <a:t>2024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1" i="0" u="none" strike="noStrike">
                          <a:solidFill>
                            <a:schemeClr val="tx2"/>
                          </a:solidFill>
                          <a:effectLst/>
                          <a:latin typeface="Arial" panose="020B0604020202020204" pitchFamily="34" charset="0"/>
                          <a:cs typeface="Arial" panose="020B0604020202020204" pitchFamily="34" charset="0"/>
                        </a:rPr>
                        <a:t>2025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7035711"/>
                  </a:ext>
                </a:extLst>
              </a:tr>
              <a:tr h="272105">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4a, b, c - Percentage of colleagues experiencing harassment, bullying or abuse from patients, managers or colleagues in the last 12 months</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Non-disabled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13.0%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8.2%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891694984"/>
                  </a:ext>
                </a:extLst>
              </a:tr>
              <a:tr h="297583">
                <a:tc vMerge="1">
                  <a:txBody>
                    <a:bodyPr/>
                    <a:lstStyle/>
                    <a:p>
                      <a:endParaRPr lang="en-GB"/>
                    </a:p>
                  </a:txBody>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27.7%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24.4%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136469100"/>
                  </a:ext>
                </a:extLst>
              </a:tr>
              <a:tr h="297583">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4d – Percentage of colleagues saying the last time they experienced harassment, bullying or abuse at work, they or a colleague reported it</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Non-disabled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38.6%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a:solidFill>
                            <a:schemeClr val="tx2"/>
                          </a:solidFill>
                          <a:effectLst/>
                          <a:latin typeface="Arial" panose="020B0604020202020204" pitchFamily="34" charset="0"/>
                          <a:cs typeface="Arial" panose="020B0604020202020204" pitchFamily="34" charset="0"/>
                        </a:rPr>
                        <a:t>67.6%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723222282"/>
                  </a:ext>
                </a:extLst>
              </a:tr>
              <a:tr h="297583">
                <a:tc vMerge="1">
                  <a:txBody>
                    <a:bodyPr/>
                    <a:lstStyle/>
                    <a:p>
                      <a:endParaRPr lang="en-GB"/>
                    </a:p>
                  </a:txBody>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50.0%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46.2%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09390457"/>
                  </a:ext>
                </a:extLst>
              </a:tr>
              <a:tr h="297583">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5 - Percentage of colleagues who believe that their organisation provides equal opportunities for career progression or promotion</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Non-disabled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61.7%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56.7%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165230691"/>
                  </a:ext>
                </a:extLst>
              </a:tr>
              <a:tr h="297583">
                <a:tc vMerge="1">
                  <a:txBody>
                    <a:bodyPr/>
                    <a:lstStyle/>
                    <a:p>
                      <a:endParaRPr lang="en-GB"/>
                    </a:p>
                  </a:txBody>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52.3%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42.7%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48294905"/>
                  </a:ext>
                </a:extLst>
              </a:tr>
              <a:tr h="297583">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6 - Percentage of colleagues who have felt pressure from their manager to come to work, despite not feeling well enough to perform their duties</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Non-disabled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a:solidFill>
                            <a:schemeClr val="tx2"/>
                          </a:solidFill>
                          <a:effectLst/>
                          <a:latin typeface="Arial" panose="020B0604020202020204" pitchFamily="34" charset="0"/>
                          <a:cs typeface="Arial" panose="020B0604020202020204" pitchFamily="34" charset="0"/>
                        </a:rPr>
                        <a:t>11.2%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10.9%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664371443"/>
                  </a:ext>
                </a:extLst>
              </a:tr>
              <a:tr h="297583">
                <a:tc vMerge="1">
                  <a:txBody>
                    <a:bodyPr/>
                    <a:lstStyle/>
                    <a:p>
                      <a:endParaRPr lang="en-GB"/>
                    </a:p>
                  </a:txBody>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16.3%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18.9%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728281614"/>
                  </a:ext>
                </a:extLst>
              </a:tr>
              <a:tr h="297583">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7 - Percentage of colleagues satisfied with the extent to which their organisation values their work</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Non-disabled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51.3%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48.3%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0185466"/>
                  </a:ext>
                </a:extLst>
              </a:tr>
              <a:tr h="255531">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38.5%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26.2%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045361042"/>
                  </a:ext>
                </a:extLst>
              </a:tr>
              <a:tr h="526041">
                <a:tc>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8 -  Percentage of colleagues with a long-lasting health condition or illness saying their employer has made reasonable adjustments to enable them to carry out their work</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76.3%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77.6%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598546354"/>
                  </a:ext>
                </a:extLst>
              </a:tr>
              <a:tr h="297583">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9a – Staff engagement score (0-10)</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Non-disabled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6.5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6.2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617159881"/>
                  </a:ext>
                </a:extLst>
              </a:tr>
              <a:tr h="297583">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Disabled</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5.9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5.1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55406356"/>
                  </a:ext>
                </a:extLst>
              </a:tr>
              <a:tr h="297583">
                <a:tc>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9b – Has your organisation taken action to facilitate the voices of your disabled staff to be heard? (yes) or (no)</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a:solidFill>
                            <a:schemeClr val="tx2"/>
                          </a:solidFill>
                          <a:effectLst/>
                          <a:latin typeface="Arial" panose="020B0604020202020204" pitchFamily="34" charset="0"/>
                          <a:cs typeface="Arial" panose="020B0604020202020204" pitchFamily="34" charset="0"/>
                        </a:rPr>
                        <a:t>Yes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a:solidFill>
                            <a:schemeClr val="tx2"/>
                          </a:solidFill>
                          <a:effectLst/>
                          <a:latin typeface="Arial" panose="020B0604020202020204" pitchFamily="34" charset="0"/>
                          <a:cs typeface="Arial" panose="020B0604020202020204" pitchFamily="34" charset="0"/>
                        </a:rPr>
                        <a:t>Yes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01610399"/>
                  </a:ext>
                </a:extLst>
              </a:tr>
            </a:tbl>
          </a:graphicData>
        </a:graphic>
      </p:graphicFrame>
      <p:sp>
        <p:nvSpPr>
          <p:cNvPr id="5" name="TextBox 4">
            <a:extLst>
              <a:ext uri="{FF2B5EF4-FFF2-40B4-BE49-F238E27FC236}">
                <a16:creationId xmlns:a16="http://schemas.microsoft.com/office/drawing/2014/main" id="{143930DE-B241-B651-6709-CEF1A2D339A7}"/>
              </a:ext>
            </a:extLst>
          </p:cNvPr>
          <p:cNvSpPr txBox="1"/>
          <p:nvPr/>
        </p:nvSpPr>
        <p:spPr>
          <a:xfrm>
            <a:off x="775606" y="1187218"/>
            <a:ext cx="10640788" cy="523220"/>
          </a:xfrm>
          <a:prstGeom prst="rect">
            <a:avLst/>
          </a:prstGeom>
          <a:solidFill>
            <a:srgbClr val="005EB8"/>
          </a:solidFill>
        </p:spPr>
        <p:txBody>
          <a:bodyPr wrap="square" rtlCol="0">
            <a:spAutoFit/>
          </a:bodyPr>
          <a:lstStyle/>
          <a:p>
            <a:r>
              <a:rPr lang="en-GB" sz="1400" b="1" dirty="0">
                <a:solidFill>
                  <a:schemeClr val="bg1"/>
                </a:solidFill>
              </a:rPr>
              <a:t>Disability status comparison for: Percentage of colleagues that said “YES” to the WDES questions in the 2025 Staff Survey and a comparison with the 2024 results</a:t>
            </a:r>
          </a:p>
        </p:txBody>
      </p:sp>
    </p:spTree>
    <p:extLst>
      <p:ext uri="{BB962C8B-B14F-4D97-AF65-F5344CB8AC3E}">
        <p14:creationId xmlns:p14="http://schemas.microsoft.com/office/powerpoint/2010/main" val="2270474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3494C-5857-6674-7DEF-D45FA33E0BD8}"/>
              </a:ext>
            </a:extLst>
          </p:cNvPr>
          <p:cNvSpPr>
            <a:spLocks noGrp="1"/>
          </p:cNvSpPr>
          <p:nvPr>
            <p:ph type="title"/>
          </p:nvPr>
        </p:nvSpPr>
        <p:spPr>
          <a:xfrm>
            <a:off x="1505855" y="579664"/>
            <a:ext cx="9847943" cy="506186"/>
          </a:xfrm>
        </p:spPr>
        <p:txBody>
          <a:bodyPr anchor="ctr">
            <a:normAutofit/>
          </a:bodyPr>
          <a:lstStyle/>
          <a:p>
            <a:r>
              <a:rPr lang="en-GB"/>
              <a:t>WDES Indicators 4-9: Staff survey questions</a:t>
            </a:r>
          </a:p>
        </p:txBody>
      </p:sp>
      <p:graphicFrame>
        <p:nvGraphicFramePr>
          <p:cNvPr id="6" name="Content Placeholder 1">
            <a:extLst>
              <a:ext uri="{FF2B5EF4-FFF2-40B4-BE49-F238E27FC236}">
                <a16:creationId xmlns:a16="http://schemas.microsoft.com/office/drawing/2014/main" id="{5E2C12CE-5CDC-F977-B769-C084307A212F}"/>
              </a:ext>
            </a:extLst>
          </p:cNvPr>
          <p:cNvGraphicFramePr>
            <a:graphicFrameLocks noGrp="1"/>
          </p:cNvGraphicFramePr>
          <p:nvPr>
            <p:ph idx="1"/>
            <p:extLst>
              <p:ext uri="{D42A27DB-BD31-4B8C-83A1-F6EECF244321}">
                <p14:modId xmlns:p14="http://schemas.microsoft.com/office/powerpoint/2010/main" val="3284361376"/>
              </p:ext>
            </p:extLst>
          </p:nvPr>
        </p:nvGraphicFramePr>
        <p:xfrm>
          <a:off x="775606" y="2699657"/>
          <a:ext cx="10640788" cy="3842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12B1B89E-12D3-CA06-2BA7-8E70A9A4086E}"/>
              </a:ext>
            </a:extLst>
          </p:cNvPr>
          <p:cNvSpPr txBox="1"/>
          <p:nvPr/>
        </p:nvSpPr>
        <p:spPr>
          <a:xfrm>
            <a:off x="775606" y="1265694"/>
            <a:ext cx="10640788" cy="523220"/>
          </a:xfrm>
          <a:prstGeom prst="rect">
            <a:avLst/>
          </a:prstGeom>
          <a:solidFill>
            <a:srgbClr val="005EB8"/>
          </a:solidFill>
        </p:spPr>
        <p:txBody>
          <a:bodyPr wrap="square" rtlCol="0">
            <a:spAutoFit/>
          </a:bodyPr>
          <a:lstStyle/>
          <a:p>
            <a:r>
              <a:rPr lang="en-GB" sz="1400" b="1" dirty="0">
                <a:solidFill>
                  <a:schemeClr val="bg1"/>
                </a:solidFill>
              </a:rPr>
              <a:t>Disability status comparison for: Percentage of colleagues that said “YES” to the WDES questions in the 2025 Staff Survey and a comparison with the 2024 results</a:t>
            </a:r>
          </a:p>
        </p:txBody>
      </p:sp>
      <p:sp>
        <p:nvSpPr>
          <p:cNvPr id="5" name="TextBox 4">
            <a:extLst>
              <a:ext uri="{FF2B5EF4-FFF2-40B4-BE49-F238E27FC236}">
                <a16:creationId xmlns:a16="http://schemas.microsoft.com/office/drawing/2014/main" id="{24718624-3202-8E2E-BE83-E721DA171358}"/>
              </a:ext>
            </a:extLst>
          </p:cNvPr>
          <p:cNvSpPr txBox="1"/>
          <p:nvPr/>
        </p:nvSpPr>
        <p:spPr>
          <a:xfrm>
            <a:off x="775606" y="1921120"/>
            <a:ext cx="10578192" cy="646331"/>
          </a:xfrm>
          <a:prstGeom prst="rect">
            <a:avLst/>
          </a:prstGeom>
          <a:noFill/>
        </p:spPr>
        <p:txBody>
          <a:bodyPr wrap="square">
            <a:spAutoFit/>
          </a:bodyPr>
          <a:lstStyle/>
          <a:p>
            <a:pPr lvl="0"/>
            <a:r>
              <a:rPr lang="en-GB" dirty="0">
                <a:solidFill>
                  <a:schemeClr val="tx2"/>
                </a:solidFill>
              </a:rPr>
              <a:t>In 2025/26 performance against the staff survey indicators have </a:t>
            </a:r>
            <a:r>
              <a:rPr lang="en-GB" b="1" dirty="0">
                <a:solidFill>
                  <a:schemeClr val="tx2"/>
                </a:solidFill>
              </a:rPr>
              <a:t>predominantly decreased</a:t>
            </a:r>
            <a:r>
              <a:rPr lang="en-GB" dirty="0">
                <a:solidFill>
                  <a:schemeClr val="tx2"/>
                </a:solidFill>
              </a:rPr>
              <a:t>. However, there have been </a:t>
            </a:r>
            <a:r>
              <a:rPr lang="en-GB" b="1" dirty="0">
                <a:solidFill>
                  <a:schemeClr val="tx2"/>
                </a:solidFill>
              </a:rPr>
              <a:t>positive improvements in experience </a:t>
            </a:r>
            <a:r>
              <a:rPr lang="en-GB" dirty="0">
                <a:solidFill>
                  <a:schemeClr val="tx2"/>
                </a:solidFill>
              </a:rPr>
              <a:t>for the following:</a:t>
            </a:r>
            <a:endParaRPr lang="en-US" dirty="0">
              <a:solidFill>
                <a:schemeClr val="tx2"/>
              </a:solidFill>
            </a:endParaRPr>
          </a:p>
        </p:txBody>
      </p:sp>
    </p:spTree>
    <p:extLst>
      <p:ext uri="{BB962C8B-B14F-4D97-AF65-F5344CB8AC3E}">
        <p14:creationId xmlns:p14="http://schemas.microsoft.com/office/powerpoint/2010/main" val="1017377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8B9E05-40D1-C659-422A-859A74A921A1}"/>
              </a:ext>
            </a:extLst>
          </p:cNvPr>
          <p:cNvSpPr>
            <a:spLocks noGrp="1"/>
          </p:cNvSpPr>
          <p:nvPr>
            <p:ph sz="half" idx="2"/>
          </p:nvPr>
        </p:nvSpPr>
        <p:spPr>
          <a:xfrm>
            <a:off x="653171" y="1679510"/>
            <a:ext cx="5056187" cy="4693298"/>
          </a:xfrm>
        </p:spPr>
        <p:txBody>
          <a:bodyPr>
            <a:normAutofit lnSpcReduction="10000"/>
          </a:bodyPr>
          <a:lstStyle/>
          <a:p>
            <a:r>
              <a:rPr lang="en-GB" sz="1800" dirty="0"/>
              <a:t>Indicator 4a–c shows a </a:t>
            </a:r>
            <a:r>
              <a:rPr lang="en-GB" sz="1800" b="1" dirty="0"/>
              <a:t>decrease in reports of harassment, bullying or abuse</a:t>
            </a:r>
            <a:r>
              <a:rPr lang="en-GB" sz="1800" dirty="0"/>
              <a:t> from patients, managers or colleagues for both disabled (‑3.3%) and non‑disabled colleagues (‑5.2%). While this is an improvement, there are still </a:t>
            </a:r>
            <a:r>
              <a:rPr lang="en-GB" sz="1800" b="1" dirty="0"/>
              <a:t>significantly more disabled colleagues experiencing harassment, bullying or abuse</a:t>
            </a:r>
            <a:r>
              <a:rPr lang="en-GB" sz="1800" dirty="0"/>
              <a:t>.</a:t>
            </a:r>
          </a:p>
          <a:p>
            <a:r>
              <a:rPr lang="en-GB" sz="1800" dirty="0"/>
              <a:t>Indicator 8 shows a </a:t>
            </a:r>
            <a:r>
              <a:rPr lang="en-GB" sz="1800" b="1" dirty="0"/>
              <a:t>small increase</a:t>
            </a:r>
            <a:r>
              <a:rPr lang="en-GB" sz="1800" dirty="0"/>
              <a:t> in disabled colleagues saying their employer has made </a:t>
            </a:r>
            <a:r>
              <a:rPr lang="en-GB" sz="1800" b="1" dirty="0"/>
              <a:t>reasonable adjustments</a:t>
            </a:r>
            <a:r>
              <a:rPr lang="en-GB" sz="1800" dirty="0"/>
              <a:t> (+1.3%) compared with 2024/25.</a:t>
            </a:r>
          </a:p>
          <a:p>
            <a:r>
              <a:rPr lang="en-GB" sz="1800" dirty="0"/>
              <a:t>For Indicator 4d, the percentage of disabled colleagues who reported incidents </a:t>
            </a:r>
            <a:r>
              <a:rPr lang="en-GB" sz="1800" b="1" dirty="0"/>
              <a:t>fell</a:t>
            </a:r>
            <a:r>
              <a:rPr lang="en-GB" sz="1800" dirty="0"/>
              <a:t> (‑3.8%), while reporting among non‑disabled colleagues </a:t>
            </a:r>
            <a:r>
              <a:rPr lang="en-GB" sz="1800" b="1" dirty="0"/>
              <a:t>rose sharply</a:t>
            </a:r>
            <a:r>
              <a:rPr lang="en-GB" sz="1800" dirty="0"/>
              <a:t> (+29.0%).</a:t>
            </a:r>
          </a:p>
        </p:txBody>
      </p:sp>
      <p:sp>
        <p:nvSpPr>
          <p:cNvPr id="6" name="Content Placeholder 5">
            <a:extLst>
              <a:ext uri="{FF2B5EF4-FFF2-40B4-BE49-F238E27FC236}">
                <a16:creationId xmlns:a16="http://schemas.microsoft.com/office/drawing/2014/main" id="{39A90BF4-A88A-7CF3-B14F-87F2795F7D1D}"/>
              </a:ext>
            </a:extLst>
          </p:cNvPr>
          <p:cNvSpPr>
            <a:spLocks noGrp="1"/>
          </p:cNvSpPr>
          <p:nvPr>
            <p:ph sz="quarter" idx="4"/>
          </p:nvPr>
        </p:nvSpPr>
        <p:spPr>
          <a:xfrm>
            <a:off x="6109407" y="1679510"/>
            <a:ext cx="5376572" cy="4777274"/>
          </a:xfrm>
        </p:spPr>
        <p:txBody>
          <a:bodyPr>
            <a:normAutofit fontScale="62500" lnSpcReduction="20000"/>
          </a:bodyPr>
          <a:lstStyle/>
          <a:p>
            <a:r>
              <a:rPr lang="en-GB"/>
              <a:t>Indicator 6 shows an </a:t>
            </a:r>
            <a:r>
              <a:rPr lang="en-GB" b="1"/>
              <a:t>increase</a:t>
            </a:r>
            <a:r>
              <a:rPr lang="en-GB"/>
              <a:t> in disabled colleagues </a:t>
            </a:r>
            <a:r>
              <a:rPr lang="en-GB" b="1"/>
              <a:t>feeling pressure to work while unwell</a:t>
            </a:r>
            <a:r>
              <a:rPr lang="en-GB"/>
              <a:t> (+2.6%), while this has </a:t>
            </a:r>
            <a:r>
              <a:rPr lang="en-GB" b="1"/>
              <a:t>slightly decreased</a:t>
            </a:r>
            <a:r>
              <a:rPr lang="en-GB"/>
              <a:t> for non‑disabled colleagues (‑0.3%).</a:t>
            </a:r>
          </a:p>
          <a:p>
            <a:r>
              <a:rPr lang="en-GB"/>
              <a:t>Indicator 5 shows a </a:t>
            </a:r>
            <a:r>
              <a:rPr lang="en-GB" b="1"/>
              <a:t>reduction in confidence in equal career opportunities</a:t>
            </a:r>
            <a:r>
              <a:rPr lang="en-GB"/>
              <a:t> for both disabled (‑9.6%) and non‑disabled (‑5.0%) colleagues, with a </a:t>
            </a:r>
            <a:r>
              <a:rPr lang="en-GB" b="1"/>
              <a:t>much larger drop</a:t>
            </a:r>
            <a:r>
              <a:rPr lang="en-GB"/>
              <a:t> for disabled colleagues.</a:t>
            </a:r>
          </a:p>
          <a:p>
            <a:r>
              <a:rPr lang="en-GB"/>
              <a:t>For Indicator 7, </a:t>
            </a:r>
            <a:r>
              <a:rPr lang="en-GB" b="1"/>
              <a:t>satisfaction with how the organisation values their work</a:t>
            </a:r>
            <a:r>
              <a:rPr lang="en-GB"/>
              <a:t> has fallen for both disabled (‑12.3%) and non‑disabled (‑3.0%) colleagues, with disabled colleagues reporting </a:t>
            </a:r>
            <a:r>
              <a:rPr lang="en-GB" b="1"/>
              <a:t>significantly lower levels overall</a:t>
            </a:r>
            <a:r>
              <a:rPr lang="en-GB"/>
              <a:t> (‑22.1%).</a:t>
            </a:r>
          </a:p>
          <a:p>
            <a:r>
              <a:rPr lang="en-GB" b="1"/>
              <a:t>Staff engagement scores</a:t>
            </a:r>
            <a:r>
              <a:rPr lang="en-GB"/>
              <a:t> have also declined for both disabled (‑0.8) and non‑disabled (‑0.3) colleagues.</a:t>
            </a:r>
          </a:p>
          <a:p>
            <a:endParaRPr lang="en-GB"/>
          </a:p>
        </p:txBody>
      </p:sp>
      <p:sp>
        <p:nvSpPr>
          <p:cNvPr id="3" name="Title 2">
            <a:extLst>
              <a:ext uri="{FF2B5EF4-FFF2-40B4-BE49-F238E27FC236}">
                <a16:creationId xmlns:a16="http://schemas.microsoft.com/office/drawing/2014/main" id="{CA880FF5-6FB9-6555-BB18-1E5108892CE0}"/>
              </a:ext>
            </a:extLst>
          </p:cNvPr>
          <p:cNvSpPr>
            <a:spLocks noGrp="1"/>
          </p:cNvSpPr>
          <p:nvPr>
            <p:ph type="title"/>
          </p:nvPr>
        </p:nvSpPr>
        <p:spPr/>
        <p:txBody>
          <a:bodyPr/>
          <a:lstStyle/>
          <a:p>
            <a:r>
              <a:rPr lang="en-GB"/>
              <a:t>WDES Indicators 4-9: Staff survey questions</a:t>
            </a:r>
          </a:p>
        </p:txBody>
      </p:sp>
      <p:cxnSp>
        <p:nvCxnSpPr>
          <p:cNvPr id="8" name="Straight Connector 7">
            <a:extLst>
              <a:ext uri="{FF2B5EF4-FFF2-40B4-BE49-F238E27FC236}">
                <a16:creationId xmlns:a16="http://schemas.microsoft.com/office/drawing/2014/main" id="{76AD62C2-9755-CFB8-35B0-930E8BF2F256}"/>
              </a:ext>
            </a:extLst>
          </p:cNvPr>
          <p:cNvCxnSpPr>
            <a:cxnSpLocks/>
          </p:cNvCxnSpPr>
          <p:nvPr/>
        </p:nvCxnSpPr>
        <p:spPr>
          <a:xfrm>
            <a:off x="5915609" y="1576870"/>
            <a:ext cx="0" cy="4777274"/>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368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AB0DD2-5D22-F116-5585-577486E1265B}"/>
              </a:ext>
            </a:extLst>
          </p:cNvPr>
          <p:cNvSpPr>
            <a:spLocks noGrp="1"/>
          </p:cNvSpPr>
          <p:nvPr>
            <p:ph idx="1"/>
          </p:nvPr>
        </p:nvSpPr>
        <p:spPr>
          <a:xfrm>
            <a:off x="775606" y="5132069"/>
            <a:ext cx="10578193" cy="1623061"/>
          </a:xfrm>
        </p:spPr>
        <p:txBody>
          <a:bodyPr>
            <a:normAutofit fontScale="62500" lnSpcReduction="20000"/>
          </a:bodyPr>
          <a:lstStyle/>
          <a:p>
            <a:r>
              <a:rPr lang="en-GB"/>
              <a:t>There has been </a:t>
            </a:r>
            <a:r>
              <a:rPr lang="en-GB" b="1"/>
              <a:t>no change </a:t>
            </a:r>
            <a:r>
              <a:rPr lang="en-GB"/>
              <a:t>in the Board disability profile, with the Board still comprising 60% non-disabled members and 40% unknown disability status members</a:t>
            </a:r>
          </a:p>
          <a:p>
            <a:r>
              <a:rPr lang="en-GB"/>
              <a:t>Disabled colleagues remain unrepresented at Board level in 2025/26, as they did during the previous year, 2024/25</a:t>
            </a:r>
          </a:p>
          <a:p>
            <a:r>
              <a:rPr lang="en-GB" b="1"/>
              <a:t>Two board members </a:t>
            </a:r>
            <a:r>
              <a:rPr lang="en-GB"/>
              <a:t>(40%) have chosen not to share their disability data</a:t>
            </a:r>
          </a:p>
        </p:txBody>
      </p:sp>
      <p:sp>
        <p:nvSpPr>
          <p:cNvPr id="3" name="Title 2">
            <a:extLst>
              <a:ext uri="{FF2B5EF4-FFF2-40B4-BE49-F238E27FC236}">
                <a16:creationId xmlns:a16="http://schemas.microsoft.com/office/drawing/2014/main" id="{F730E903-A746-F674-BA3F-D144834BD4FF}"/>
              </a:ext>
            </a:extLst>
          </p:cNvPr>
          <p:cNvSpPr>
            <a:spLocks noGrp="1"/>
          </p:cNvSpPr>
          <p:nvPr>
            <p:ph type="title"/>
          </p:nvPr>
        </p:nvSpPr>
        <p:spPr>
          <a:xfrm>
            <a:off x="1105805" y="502403"/>
            <a:ext cx="10529935" cy="506186"/>
          </a:xfrm>
        </p:spPr>
        <p:txBody>
          <a:bodyPr>
            <a:noAutofit/>
          </a:bodyPr>
          <a:lstStyle/>
          <a:p>
            <a:r>
              <a:rPr lang="en-GB" sz="3200"/>
              <a:t>WDES Indicator 10: Board Membership Representation</a:t>
            </a:r>
          </a:p>
        </p:txBody>
      </p:sp>
      <p:graphicFrame>
        <p:nvGraphicFramePr>
          <p:cNvPr id="4" name="Content Placeholder 6">
            <a:extLst>
              <a:ext uri="{FF2B5EF4-FFF2-40B4-BE49-F238E27FC236}">
                <a16:creationId xmlns:a16="http://schemas.microsoft.com/office/drawing/2014/main" id="{13D630BF-BDBF-0921-75D1-67906E5DEF7B}"/>
              </a:ext>
            </a:extLst>
          </p:cNvPr>
          <p:cNvGraphicFramePr>
            <a:graphicFrameLocks/>
          </p:cNvGraphicFramePr>
          <p:nvPr>
            <p:extLst>
              <p:ext uri="{D42A27DB-BD31-4B8C-83A1-F6EECF244321}">
                <p14:modId xmlns:p14="http://schemas.microsoft.com/office/powerpoint/2010/main" val="2743711893"/>
              </p:ext>
            </p:extLst>
          </p:nvPr>
        </p:nvGraphicFramePr>
        <p:xfrm>
          <a:off x="775606" y="1823095"/>
          <a:ext cx="10635733" cy="3051322"/>
        </p:xfrm>
        <a:graphic>
          <a:graphicData uri="http://schemas.openxmlformats.org/drawingml/2006/table">
            <a:tbl>
              <a:tblPr firstRow="1" bandRow="1">
                <a:tableStyleId>{5C22544A-7EE6-4342-B048-85BDC9FD1C3A}</a:tableStyleId>
              </a:tblPr>
              <a:tblGrid>
                <a:gridCol w="1175279">
                  <a:extLst>
                    <a:ext uri="{9D8B030D-6E8A-4147-A177-3AD203B41FA5}">
                      <a16:colId xmlns:a16="http://schemas.microsoft.com/office/drawing/2014/main" val="1081537363"/>
                    </a:ext>
                  </a:extLst>
                </a:gridCol>
                <a:gridCol w="893915">
                  <a:extLst>
                    <a:ext uri="{9D8B030D-6E8A-4147-A177-3AD203B41FA5}">
                      <a16:colId xmlns:a16="http://schemas.microsoft.com/office/drawing/2014/main" val="3042607194"/>
                    </a:ext>
                  </a:extLst>
                </a:gridCol>
                <a:gridCol w="1456643">
                  <a:extLst>
                    <a:ext uri="{9D8B030D-6E8A-4147-A177-3AD203B41FA5}">
                      <a16:colId xmlns:a16="http://schemas.microsoft.com/office/drawing/2014/main" val="2691101116"/>
                    </a:ext>
                  </a:extLst>
                </a:gridCol>
                <a:gridCol w="1175279">
                  <a:extLst>
                    <a:ext uri="{9D8B030D-6E8A-4147-A177-3AD203B41FA5}">
                      <a16:colId xmlns:a16="http://schemas.microsoft.com/office/drawing/2014/main" val="2450527555"/>
                    </a:ext>
                  </a:extLst>
                </a:gridCol>
                <a:gridCol w="1175279">
                  <a:extLst>
                    <a:ext uri="{9D8B030D-6E8A-4147-A177-3AD203B41FA5}">
                      <a16:colId xmlns:a16="http://schemas.microsoft.com/office/drawing/2014/main" val="1176148351"/>
                    </a:ext>
                  </a:extLst>
                </a:gridCol>
                <a:gridCol w="877688">
                  <a:extLst>
                    <a:ext uri="{9D8B030D-6E8A-4147-A177-3AD203B41FA5}">
                      <a16:colId xmlns:a16="http://schemas.microsoft.com/office/drawing/2014/main" val="3989148296"/>
                    </a:ext>
                  </a:extLst>
                </a:gridCol>
                <a:gridCol w="1472870">
                  <a:extLst>
                    <a:ext uri="{9D8B030D-6E8A-4147-A177-3AD203B41FA5}">
                      <a16:colId xmlns:a16="http://schemas.microsoft.com/office/drawing/2014/main" val="4190479459"/>
                    </a:ext>
                  </a:extLst>
                </a:gridCol>
                <a:gridCol w="1175279">
                  <a:extLst>
                    <a:ext uri="{9D8B030D-6E8A-4147-A177-3AD203B41FA5}">
                      <a16:colId xmlns:a16="http://schemas.microsoft.com/office/drawing/2014/main" val="4238669089"/>
                    </a:ext>
                  </a:extLst>
                </a:gridCol>
                <a:gridCol w="1233501">
                  <a:extLst>
                    <a:ext uri="{9D8B030D-6E8A-4147-A177-3AD203B41FA5}">
                      <a16:colId xmlns:a16="http://schemas.microsoft.com/office/drawing/2014/main" val="2656353388"/>
                    </a:ext>
                  </a:extLst>
                </a:gridCol>
              </a:tblGrid>
              <a:tr h="291553">
                <a:tc gridSpan="9">
                  <a:txBody>
                    <a:bodyPr/>
                    <a:lstStyle/>
                    <a:p>
                      <a:pPr algn="ctr"/>
                      <a:r>
                        <a:rPr lang="en-GB" sz="1200" b="1">
                          <a:solidFill>
                            <a:schemeClr val="bg1"/>
                          </a:solidFill>
                        </a:rPr>
                        <a:t>Board Membership</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40699543"/>
                  </a:ext>
                </a:extLst>
              </a:tr>
              <a:tr h="291553">
                <a:tc rowSpan="2">
                  <a:txBody>
                    <a:bodyPr/>
                    <a:lstStyle/>
                    <a:p>
                      <a:pPr algn="ctr"/>
                      <a:endParaRPr lang="en-GB" sz="1200" b="1">
                        <a:solidFill>
                          <a:sysClr val="windowText" lastClr="000000"/>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gridSpan="4">
                  <a:txBody>
                    <a:bodyPr/>
                    <a:lstStyle/>
                    <a:p>
                      <a:pPr algn="ctr"/>
                      <a:r>
                        <a:rPr lang="en-GB" sz="1200" b="1" dirty="0">
                          <a:solidFill>
                            <a:schemeClr val="bg1"/>
                          </a:solidFill>
                        </a:rPr>
                        <a:t>2024/25</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r>
                        <a:rPr lang="en-GB" sz="1200" b="1" dirty="0">
                          <a:solidFill>
                            <a:schemeClr val="bg1"/>
                          </a:solidFill>
                        </a:rPr>
                        <a:t>2025/26</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65156963"/>
                  </a:ext>
                </a:extLst>
              </a:tr>
              <a:tr h="359449">
                <a:tc vMerge="1">
                  <a:txBody>
                    <a:bodyPr/>
                    <a:lstStyle/>
                    <a:p>
                      <a:endParaRPr lang="en-GB"/>
                    </a:p>
                  </a:txBody>
                  <a:tcPr/>
                </a:tc>
                <a:tc>
                  <a:txBody>
                    <a:bodyPr/>
                    <a:lstStyle/>
                    <a:p>
                      <a:pPr algn="ctr"/>
                      <a:r>
                        <a:rPr lang="en-GB" sz="1200" b="1">
                          <a:solidFill>
                            <a:schemeClr val="bg1"/>
                          </a:solidFill>
                        </a:rPr>
                        <a:t>Disabled</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Non-disabled</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Unknown</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Total</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Disabled</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Non-disabled</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Unknown</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Total</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extLst>
                  <a:ext uri="{0D108BD9-81ED-4DB2-BD59-A6C34878D82A}">
                    <a16:rowId xmlns:a16="http://schemas.microsoft.com/office/drawing/2014/main" val="995190967"/>
                  </a:ext>
                </a:extLst>
              </a:tr>
              <a:tr h="291553">
                <a:tc>
                  <a:txBody>
                    <a:bodyPr/>
                    <a:lstStyle/>
                    <a:p>
                      <a:pPr algn="ctr"/>
                      <a:r>
                        <a:rPr lang="en-GB" sz="1200" b="1">
                          <a:solidFill>
                            <a:sysClr val="windowText" lastClr="000000"/>
                          </a:solidFill>
                        </a:rPr>
                        <a:t>Count</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3</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2</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5</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3</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2</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5</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69064237"/>
                  </a:ext>
                </a:extLst>
              </a:tr>
              <a:tr h="291553">
                <a:tc>
                  <a:txBody>
                    <a:bodyPr/>
                    <a:lstStyle/>
                    <a:p>
                      <a:pPr algn="ctr"/>
                      <a:r>
                        <a:rPr lang="en-GB" sz="1200" b="1">
                          <a:solidFill>
                            <a:sysClr val="windowText" lastClr="000000"/>
                          </a:solidFill>
                        </a:rPr>
                        <a:t>Percentage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0.0%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60.0%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40.0%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endParaRPr lang="en-GB" sz="120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0.0%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60.0%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40.0%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endParaRPr lang="en-GB" sz="120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98004495"/>
                  </a:ext>
                </a:extLst>
              </a:tr>
              <a:tr h="291553">
                <a:tc gridSpan="9">
                  <a:txBody>
                    <a:bodyPr/>
                    <a:lstStyle/>
                    <a:p>
                      <a:pPr algn="ctr"/>
                      <a:r>
                        <a:rPr lang="en-GB" sz="1200" b="1">
                          <a:solidFill>
                            <a:schemeClr val="bg1"/>
                          </a:solidFill>
                        </a:rPr>
                        <a:t>No. of colleagues in Workforce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hMerge="1">
                  <a:txBody>
                    <a:bodyPr/>
                    <a:lstStyle/>
                    <a:p>
                      <a:pPr algn="ctr"/>
                      <a:endParaRPr lang="en-GB"/>
                    </a:p>
                  </a:txBody>
                  <a:tcPr anchor="ctr"/>
                </a:tc>
                <a:tc hMerge="1">
                  <a:txBody>
                    <a:bodyPr/>
                    <a:lstStyle/>
                    <a:p>
                      <a:endParaRPr lang="en-GB"/>
                    </a:p>
                  </a:txBody>
                  <a:tcPr/>
                </a:tc>
                <a:tc hMerge="1">
                  <a:txBody>
                    <a:bodyPr/>
                    <a:lstStyle/>
                    <a:p>
                      <a:pPr algn="ctr"/>
                      <a:endParaRPr lang="en-GB"/>
                    </a:p>
                  </a:txBody>
                  <a:tcPr anchor="ctr"/>
                </a:tc>
                <a:tc hMerge="1">
                  <a:txBody>
                    <a:bodyPr/>
                    <a:lstStyle/>
                    <a:p>
                      <a:pPr algn="ctr"/>
                      <a:endParaRPr lang="en-GB"/>
                    </a:p>
                  </a:txBody>
                  <a:tcPr anchor="ctr"/>
                </a:tc>
                <a:tc hMerge="1">
                  <a:txBody>
                    <a:bodyPr/>
                    <a:lstStyle/>
                    <a:p>
                      <a:pPr algn="ctr"/>
                      <a:endParaRPr lang="en-GB"/>
                    </a:p>
                  </a:txBody>
                  <a:tcPr anchor="ctr"/>
                </a:tc>
                <a:tc hMerge="1">
                  <a:txBody>
                    <a:bodyPr/>
                    <a:lstStyle/>
                    <a:p>
                      <a:endParaRPr lang="en-GB"/>
                    </a:p>
                  </a:txBody>
                  <a:tcPr/>
                </a:tc>
                <a:tc hMerge="1">
                  <a:txBody>
                    <a:bodyPr/>
                    <a:lstStyle/>
                    <a:p>
                      <a:pPr algn="ctr"/>
                      <a:endParaRPr lang="en-GB"/>
                    </a:p>
                  </a:txBody>
                  <a:tcPr anchor="ctr"/>
                </a:tc>
                <a:tc hMerge="1">
                  <a:txBody>
                    <a:bodyPr/>
                    <a:lstStyle/>
                    <a:p>
                      <a:pPr algn="ctr"/>
                      <a:endParaRPr lang="en-GB"/>
                    </a:p>
                  </a:txBody>
                  <a:tcPr anchor="ctr"/>
                </a:tc>
                <a:extLst>
                  <a:ext uri="{0D108BD9-81ED-4DB2-BD59-A6C34878D82A}">
                    <a16:rowId xmlns:a16="http://schemas.microsoft.com/office/drawing/2014/main" val="525512200"/>
                  </a:ext>
                </a:extLst>
              </a:tr>
              <a:tr h="291553">
                <a:tc rowSpan="2">
                  <a:txBody>
                    <a:bodyPr/>
                    <a:lstStyle/>
                    <a:p>
                      <a:pPr algn="ctr"/>
                      <a:endParaRPr lang="en-GB" sz="1200" b="1">
                        <a:solidFill>
                          <a:sysClr val="windowText" lastClr="000000"/>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gridSpan="4">
                  <a:txBody>
                    <a:bodyPr/>
                    <a:lstStyle/>
                    <a:p>
                      <a:pPr algn="ctr"/>
                      <a:r>
                        <a:rPr lang="en-GB" sz="1200" b="1" dirty="0">
                          <a:solidFill>
                            <a:schemeClr val="bg1"/>
                          </a:solidFill>
                        </a:rPr>
                        <a:t>2024/25</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r>
                        <a:rPr lang="en-GB" sz="1200" b="1" dirty="0">
                          <a:solidFill>
                            <a:schemeClr val="bg1"/>
                          </a:solidFill>
                        </a:rPr>
                        <a:t>2025/26</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56417248"/>
                  </a:ext>
                </a:extLst>
              </a:tr>
              <a:tr h="359449">
                <a:tc vMerge="1">
                  <a:txBody>
                    <a:bodyPr/>
                    <a:lstStyle/>
                    <a:p>
                      <a:pPr algn="ctr"/>
                      <a:endParaRPr lang="en-GB"/>
                    </a:p>
                  </a:txBody>
                  <a:tcPr anchor="ctr"/>
                </a:tc>
                <a:tc>
                  <a:txBody>
                    <a:bodyPr/>
                    <a:lstStyle/>
                    <a:p>
                      <a:pPr algn="ctr"/>
                      <a:r>
                        <a:rPr lang="en-GB" sz="1200" b="1">
                          <a:solidFill>
                            <a:schemeClr val="bg1"/>
                          </a:solidFill>
                        </a:rPr>
                        <a:t>Disabled</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Non-disabled</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Unknown</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Total</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Disabled</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Non-disabled</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Unknown</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tc>
                  <a:txBody>
                    <a:bodyPr/>
                    <a:lstStyle/>
                    <a:p>
                      <a:pPr algn="ctr"/>
                      <a:r>
                        <a:rPr lang="en-GB" sz="1200" b="1">
                          <a:solidFill>
                            <a:schemeClr val="bg1"/>
                          </a:solidFill>
                        </a:rPr>
                        <a:t>Total</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05EB8"/>
                    </a:solidFill>
                  </a:tcPr>
                </a:tc>
                <a:extLst>
                  <a:ext uri="{0D108BD9-81ED-4DB2-BD59-A6C34878D82A}">
                    <a16:rowId xmlns:a16="http://schemas.microsoft.com/office/drawing/2014/main" val="730098452"/>
                  </a:ext>
                </a:extLst>
              </a:tr>
              <a:tr h="291553">
                <a:tc>
                  <a:txBody>
                    <a:bodyPr/>
                    <a:lstStyle/>
                    <a:p>
                      <a:pPr algn="ctr"/>
                      <a:r>
                        <a:rPr lang="en-GB" sz="1200" b="1">
                          <a:solidFill>
                            <a:sysClr val="windowText" lastClr="000000"/>
                          </a:solidFill>
                        </a:rPr>
                        <a:t>Count</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159</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1010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93</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1262</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113</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871</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85</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1069</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548717049"/>
                  </a:ext>
                </a:extLst>
              </a:tr>
              <a:tr h="291553">
                <a:tc>
                  <a:txBody>
                    <a:bodyPr/>
                    <a:lstStyle/>
                    <a:p>
                      <a:pPr algn="ctr"/>
                      <a:r>
                        <a:rPr lang="en-GB" sz="1200" b="1">
                          <a:solidFill>
                            <a:sysClr val="windowText" lastClr="000000"/>
                          </a:solidFill>
                        </a:rPr>
                        <a:t>Percentage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12.6%</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80.0%</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7.4%</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endParaRPr lang="en-GB" sz="120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200">
                          <a:solidFill>
                            <a:schemeClr val="tx2"/>
                          </a:solidFill>
                        </a:rPr>
                        <a:t>10.6%</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81.5%</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200">
                          <a:solidFill>
                            <a:schemeClr val="tx2"/>
                          </a:solidFill>
                        </a:rPr>
                        <a:t>7.9%</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endParaRPr lang="en-GB" sz="12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39044068"/>
                  </a:ext>
                </a:extLst>
              </a:tr>
            </a:tbl>
          </a:graphicData>
        </a:graphic>
      </p:graphicFrame>
      <p:sp>
        <p:nvSpPr>
          <p:cNvPr id="5" name="TextBox 4">
            <a:extLst>
              <a:ext uri="{FF2B5EF4-FFF2-40B4-BE49-F238E27FC236}">
                <a16:creationId xmlns:a16="http://schemas.microsoft.com/office/drawing/2014/main" id="{6115A4F4-246F-9302-5F80-E31B7CFE200E}"/>
              </a:ext>
            </a:extLst>
          </p:cNvPr>
          <p:cNvSpPr txBox="1"/>
          <p:nvPr/>
        </p:nvSpPr>
        <p:spPr>
          <a:xfrm>
            <a:off x="775606" y="1266241"/>
            <a:ext cx="10640788" cy="523220"/>
          </a:xfrm>
          <a:prstGeom prst="rect">
            <a:avLst/>
          </a:prstGeom>
          <a:solidFill>
            <a:srgbClr val="005EB8"/>
          </a:solidFill>
        </p:spPr>
        <p:txBody>
          <a:bodyPr wrap="square" rtlCol="0">
            <a:spAutoFit/>
          </a:bodyPr>
          <a:lstStyle/>
          <a:p>
            <a:r>
              <a:rPr lang="en-GB" sz="1400" b="1">
                <a:solidFill>
                  <a:schemeClr val="bg1"/>
                </a:solidFill>
              </a:rPr>
              <a:t>Disability status comparison for: Percentage difference between organisations’ Board (Exec team) membership and its overall workforce</a:t>
            </a:r>
          </a:p>
        </p:txBody>
      </p:sp>
    </p:spTree>
    <p:extLst>
      <p:ext uri="{BB962C8B-B14F-4D97-AF65-F5344CB8AC3E}">
        <p14:creationId xmlns:p14="http://schemas.microsoft.com/office/powerpoint/2010/main" val="2467487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BC1C5-776E-1F94-E07E-9B7B7B1457B0}"/>
              </a:ext>
            </a:extLst>
          </p:cNvPr>
          <p:cNvSpPr>
            <a:spLocks noGrp="1"/>
          </p:cNvSpPr>
          <p:nvPr>
            <p:ph type="title"/>
          </p:nvPr>
        </p:nvSpPr>
        <p:spPr/>
        <p:txBody>
          <a:bodyPr/>
          <a:lstStyle/>
          <a:p>
            <a:r>
              <a:rPr lang="en-GB"/>
              <a:t>Summary and Next Steps</a:t>
            </a:r>
          </a:p>
        </p:txBody>
      </p:sp>
    </p:spTree>
    <p:extLst>
      <p:ext uri="{BB962C8B-B14F-4D97-AF65-F5344CB8AC3E}">
        <p14:creationId xmlns:p14="http://schemas.microsoft.com/office/powerpoint/2010/main" val="396208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3FE0A3-382F-DC46-B1B7-CEDD8AFFC9C9}"/>
              </a:ext>
            </a:extLst>
          </p:cNvPr>
          <p:cNvSpPr>
            <a:spLocks noGrp="1"/>
          </p:cNvSpPr>
          <p:nvPr>
            <p:ph type="title"/>
          </p:nvPr>
        </p:nvSpPr>
        <p:spPr>
          <a:xfrm>
            <a:off x="5625193" y="579664"/>
            <a:ext cx="5728606" cy="506186"/>
          </a:xfrm>
        </p:spPr>
        <p:txBody>
          <a:bodyPr vert="horz" lIns="91440" tIns="45720" rIns="91440" bIns="45720" rtlCol="0" anchor="ctr">
            <a:normAutofit/>
          </a:bodyPr>
          <a:lstStyle/>
          <a:p>
            <a:r>
              <a:rPr lang="en-US" sz="3300" kern="1200"/>
              <a:t>What we have done well</a:t>
            </a:r>
          </a:p>
        </p:txBody>
      </p:sp>
      <p:graphicFrame>
        <p:nvGraphicFramePr>
          <p:cNvPr id="13" name="Content Placeholder 1">
            <a:extLst>
              <a:ext uri="{FF2B5EF4-FFF2-40B4-BE49-F238E27FC236}">
                <a16:creationId xmlns:a16="http://schemas.microsoft.com/office/drawing/2014/main" id="{C789F486-98C1-E59E-1BCB-560C04D4F140}"/>
              </a:ext>
            </a:extLst>
          </p:cNvPr>
          <p:cNvGraphicFramePr>
            <a:graphicFrameLocks noGrp="1"/>
          </p:cNvGraphicFramePr>
          <p:nvPr>
            <p:ph sz="half" idx="1"/>
            <p:extLst>
              <p:ext uri="{D42A27DB-BD31-4B8C-83A1-F6EECF244321}">
                <p14:modId xmlns:p14="http://schemas.microsoft.com/office/powerpoint/2010/main" val="547492002"/>
              </p:ext>
            </p:extLst>
          </p:nvPr>
        </p:nvGraphicFramePr>
        <p:xfrm>
          <a:off x="4756787" y="998326"/>
          <a:ext cx="7298365" cy="5178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Content Placeholder 6" descr="Checkmark with solid fill">
            <a:extLst>
              <a:ext uri="{FF2B5EF4-FFF2-40B4-BE49-F238E27FC236}">
                <a16:creationId xmlns:a16="http://schemas.microsoft.com/office/drawing/2014/main" id="{94082814-CF32-32D6-3BCC-9932F8708336}"/>
              </a:ext>
            </a:extLst>
          </p:cNvPr>
          <p:cNvPicPr>
            <a:picLocks noGrp="1" noChangeAspect="1"/>
          </p:cNvPicPr>
          <p:nvPr>
            <p:ph sz="half" idx="2"/>
          </p:nvPr>
        </p:nvPicPr>
        <p:blipFill>
          <a:blip>
            <a:extLst>
              <a:ext uri="{96DAC541-7B7A-43D3-8B79-37D633B846F1}">
                <asvg:svgBlip xmlns:asvg="http://schemas.microsoft.com/office/drawing/2016/SVG/main" r:embed="rId7"/>
              </a:ext>
            </a:extLst>
          </a:blip>
          <a:stretch>
            <a:fillRect/>
          </a:stretch>
        </p:blipFill>
        <p:spPr>
          <a:xfrm>
            <a:off x="1213165" y="2508736"/>
            <a:ext cx="2190937" cy="2190937"/>
          </a:xfrm>
        </p:spPr>
      </p:pic>
    </p:spTree>
    <p:extLst>
      <p:ext uri="{BB962C8B-B14F-4D97-AF65-F5344CB8AC3E}">
        <p14:creationId xmlns:p14="http://schemas.microsoft.com/office/powerpoint/2010/main" val="2815805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DE017-E252-985E-BBFB-51A0087B90F0}"/>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68335572-176C-7A28-3214-D9E81864E033}"/>
              </a:ext>
            </a:extLst>
          </p:cNvPr>
          <p:cNvGraphicFramePr>
            <a:graphicFrameLocks noGrp="1"/>
          </p:cNvGraphicFramePr>
          <p:nvPr>
            <p:ph sz="quarter" idx="13"/>
            <p:extLst>
              <p:ext uri="{D42A27DB-BD31-4B8C-83A1-F6EECF244321}">
                <p14:modId xmlns:p14="http://schemas.microsoft.com/office/powerpoint/2010/main" val="3996560352"/>
              </p:ext>
            </p:extLst>
          </p:nvPr>
        </p:nvGraphicFramePr>
        <p:xfrm>
          <a:off x="776287" y="2088099"/>
          <a:ext cx="10577512" cy="4625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800A1EA0-8A00-CECB-359B-7C28AC10C645}"/>
              </a:ext>
            </a:extLst>
          </p:cNvPr>
          <p:cNvSpPr>
            <a:spLocks noGrp="1"/>
          </p:cNvSpPr>
          <p:nvPr>
            <p:ph type="title"/>
          </p:nvPr>
        </p:nvSpPr>
        <p:spPr/>
        <p:txBody>
          <a:bodyPr/>
          <a:lstStyle/>
          <a:p>
            <a:r>
              <a:rPr lang="en-GB" dirty="0"/>
              <a:t>Conclusion &amp; Recommendations</a:t>
            </a:r>
          </a:p>
        </p:txBody>
      </p:sp>
      <p:sp>
        <p:nvSpPr>
          <p:cNvPr id="4" name="TextBox 3">
            <a:extLst>
              <a:ext uri="{FF2B5EF4-FFF2-40B4-BE49-F238E27FC236}">
                <a16:creationId xmlns:a16="http://schemas.microsoft.com/office/drawing/2014/main" id="{DC2ABC90-DC90-D5D2-EAD2-C1887DB98154}"/>
              </a:ext>
            </a:extLst>
          </p:cNvPr>
          <p:cNvSpPr txBox="1"/>
          <p:nvPr/>
        </p:nvSpPr>
        <p:spPr>
          <a:xfrm>
            <a:off x="666750" y="1218572"/>
            <a:ext cx="11525250" cy="736805"/>
          </a:xfrm>
          <a:prstGeom prst="rect">
            <a:avLst/>
          </a:prstGeom>
          <a:noFill/>
        </p:spPr>
        <p:txBody>
          <a:bodyPr wrap="square">
            <a:spAutoFit/>
          </a:bodyPr>
          <a:lstStyle/>
          <a:p>
            <a:pPr>
              <a:lnSpc>
                <a:spcPct val="120000"/>
              </a:lnSpc>
            </a:pPr>
            <a:r>
              <a:rPr lang="en-GB" sz="1200" dirty="0">
                <a:solidFill>
                  <a:schemeClr val="bg1"/>
                </a:solidFill>
              </a:rPr>
              <a:t>The 2025/26 data has shown mixed results with much of the data showing negative changes. </a:t>
            </a:r>
          </a:p>
          <a:p>
            <a:pPr>
              <a:lnSpc>
                <a:spcPct val="120000"/>
              </a:lnSpc>
            </a:pPr>
            <a:r>
              <a:rPr lang="en-GB" sz="1200" dirty="0">
                <a:solidFill>
                  <a:schemeClr val="bg1"/>
                </a:solidFill>
              </a:rPr>
              <a:t>Whilst it is noted that there are areas for improvement, in 2026/27 it’s important to contextualise the organisational closure and the impact this is having on colleagues</a:t>
            </a:r>
          </a:p>
          <a:p>
            <a:pPr>
              <a:lnSpc>
                <a:spcPct val="120000"/>
              </a:lnSpc>
            </a:pPr>
            <a:r>
              <a:rPr lang="en-GB" sz="1200" dirty="0">
                <a:solidFill>
                  <a:schemeClr val="bg1"/>
                </a:solidFill>
              </a:rPr>
              <a:t>Our focus is now on safe transition and closure, ensuring colleagues have an equitable experience, enabled by the delivery of the following overarching actions:</a:t>
            </a:r>
          </a:p>
        </p:txBody>
      </p:sp>
    </p:spTree>
    <p:extLst>
      <p:ext uri="{BB962C8B-B14F-4D97-AF65-F5344CB8AC3E}">
        <p14:creationId xmlns:p14="http://schemas.microsoft.com/office/powerpoint/2010/main" val="321973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Group outline">
            <a:extLst>
              <a:ext uri="{FF2B5EF4-FFF2-40B4-BE49-F238E27FC236}">
                <a16:creationId xmlns:a16="http://schemas.microsoft.com/office/drawing/2014/main" id="{A73F3590-3A47-D00E-6F96-2543949A3845}"/>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1686427" y="4170832"/>
            <a:ext cx="914400" cy="914400"/>
          </a:xfrm>
        </p:spPr>
      </p:pic>
      <p:sp>
        <p:nvSpPr>
          <p:cNvPr id="30" name="Text Placeholder 3">
            <a:extLst>
              <a:ext uri="{FF2B5EF4-FFF2-40B4-BE49-F238E27FC236}">
                <a16:creationId xmlns:a16="http://schemas.microsoft.com/office/drawing/2014/main" id="{7A056151-A666-EE18-502E-E66AF2751F71}"/>
              </a:ext>
            </a:extLst>
          </p:cNvPr>
          <p:cNvSpPr>
            <a:spLocks noGrp="1"/>
          </p:cNvSpPr>
          <p:nvPr>
            <p:ph type="body" sz="quarter" idx="13"/>
          </p:nvPr>
        </p:nvSpPr>
        <p:spPr>
          <a:xfrm>
            <a:off x="528346" y="2859881"/>
            <a:ext cx="3528604" cy="1077686"/>
          </a:xfrm>
        </p:spPr>
        <p:txBody>
          <a:bodyPr>
            <a:noAutofit/>
          </a:bodyPr>
          <a:lstStyle/>
          <a:p>
            <a:r>
              <a:rPr lang="en-US" sz="3200"/>
              <a:t>The Workforce Disability Equality Standard (WDES)</a:t>
            </a:r>
          </a:p>
        </p:txBody>
      </p:sp>
      <p:sp>
        <p:nvSpPr>
          <p:cNvPr id="3" name="Title 2">
            <a:extLst>
              <a:ext uri="{FF2B5EF4-FFF2-40B4-BE49-F238E27FC236}">
                <a16:creationId xmlns:a16="http://schemas.microsoft.com/office/drawing/2014/main" id="{56A7C11C-C13C-0A38-B889-8B3F5F6B89A1}"/>
              </a:ext>
            </a:extLst>
          </p:cNvPr>
          <p:cNvSpPr>
            <a:spLocks noGrp="1"/>
          </p:cNvSpPr>
          <p:nvPr>
            <p:ph type="title"/>
          </p:nvPr>
        </p:nvSpPr>
        <p:spPr>
          <a:xfrm>
            <a:off x="5625193" y="681037"/>
            <a:ext cx="5728606" cy="506186"/>
          </a:xfrm>
        </p:spPr>
        <p:txBody>
          <a:bodyPr anchor="ctr">
            <a:noAutofit/>
          </a:bodyPr>
          <a:lstStyle/>
          <a:p>
            <a:pPr algn="ctr"/>
            <a:r>
              <a:rPr lang="en-US" sz="3200"/>
              <a:t>Background and Context</a:t>
            </a:r>
          </a:p>
        </p:txBody>
      </p:sp>
      <p:graphicFrame>
        <p:nvGraphicFramePr>
          <p:cNvPr id="31" name="Content Placeholder 1">
            <a:extLst>
              <a:ext uri="{FF2B5EF4-FFF2-40B4-BE49-F238E27FC236}">
                <a16:creationId xmlns:a16="http://schemas.microsoft.com/office/drawing/2014/main" id="{864EA412-707B-651F-59D2-67439B24FD3E}"/>
              </a:ext>
            </a:extLst>
          </p:cNvPr>
          <p:cNvGraphicFramePr>
            <a:graphicFrameLocks noGrp="1"/>
          </p:cNvGraphicFramePr>
          <p:nvPr>
            <p:ph sz="half" idx="1"/>
            <p:extLst>
              <p:ext uri="{D42A27DB-BD31-4B8C-83A1-F6EECF244321}">
                <p14:modId xmlns:p14="http://schemas.microsoft.com/office/powerpoint/2010/main" val="1086505903"/>
              </p:ext>
            </p:extLst>
          </p:nvPr>
        </p:nvGraphicFramePr>
        <p:xfrm>
          <a:off x="5625193" y="1698171"/>
          <a:ext cx="5728607" cy="4478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2995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C11CEC-1FA4-8237-0EAB-2A708F50BA67}"/>
              </a:ext>
            </a:extLst>
          </p:cNvPr>
          <p:cNvSpPr>
            <a:spLocks noGrp="1"/>
          </p:cNvSpPr>
          <p:nvPr>
            <p:ph sz="quarter" idx="13"/>
          </p:nvPr>
        </p:nvSpPr>
        <p:spPr>
          <a:xfrm>
            <a:off x="775608" y="1698172"/>
            <a:ext cx="6251726" cy="4508954"/>
          </a:xfrm>
        </p:spPr>
        <p:txBody>
          <a:bodyPr>
            <a:normAutofit/>
          </a:bodyPr>
          <a:lstStyle/>
          <a:p>
            <a:pPr>
              <a:lnSpc>
                <a:spcPct val="90000"/>
              </a:lnSpc>
            </a:pPr>
            <a:r>
              <a:rPr lang="en-US" sz="2000"/>
              <a:t>NECS has a clear ambition to advance our commitment to equality, diversity, and inclusion – ensuring that all our people have fair access to opportunities and support.</a:t>
            </a:r>
          </a:p>
          <a:p>
            <a:pPr>
              <a:lnSpc>
                <a:spcPct val="90000"/>
              </a:lnSpc>
            </a:pPr>
            <a:r>
              <a:rPr lang="en-US" sz="2000"/>
              <a:t>NECS are committed to monitoring and analysing disability equality data against the WDES indicators to provide transparency and the opportunity for colleague involvement in the development of action plans.</a:t>
            </a:r>
          </a:p>
          <a:p>
            <a:pPr>
              <a:lnSpc>
                <a:spcPct val="90000"/>
              </a:lnSpc>
            </a:pPr>
            <a:r>
              <a:rPr lang="en-US" sz="2000"/>
              <a:t>NECS first completed a WDES report in 2022 with the aim of making improvements against the 10 indicators and have continued to do so in demonstration of addressing any disability equality concerns.</a:t>
            </a:r>
          </a:p>
        </p:txBody>
      </p:sp>
      <p:pic>
        <p:nvPicPr>
          <p:cNvPr id="5" name="Content Placeholder 4" descr="Bullseye outline">
            <a:extLst>
              <a:ext uri="{FF2B5EF4-FFF2-40B4-BE49-F238E27FC236}">
                <a16:creationId xmlns:a16="http://schemas.microsoft.com/office/drawing/2014/main" id="{7614A2CE-B08F-BC1F-010F-8C9C95A96D70}"/>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8574833" y="1698172"/>
            <a:ext cx="2841559" cy="2841559"/>
          </a:xfrm>
        </p:spPr>
      </p:pic>
      <p:sp>
        <p:nvSpPr>
          <p:cNvPr id="3" name="Title 2">
            <a:extLst>
              <a:ext uri="{FF2B5EF4-FFF2-40B4-BE49-F238E27FC236}">
                <a16:creationId xmlns:a16="http://schemas.microsoft.com/office/drawing/2014/main" id="{0F0BDB17-177B-39B3-5BB6-70028D1B93A9}"/>
              </a:ext>
            </a:extLst>
          </p:cNvPr>
          <p:cNvSpPr>
            <a:spLocks noGrp="1"/>
          </p:cNvSpPr>
          <p:nvPr>
            <p:ph type="title"/>
          </p:nvPr>
        </p:nvSpPr>
        <p:spPr>
          <a:xfrm>
            <a:off x="1505856" y="579664"/>
            <a:ext cx="5521477" cy="506186"/>
          </a:xfrm>
        </p:spPr>
        <p:txBody>
          <a:bodyPr anchor="ctr">
            <a:noAutofit/>
          </a:bodyPr>
          <a:lstStyle/>
          <a:p>
            <a:pPr algn="ctr"/>
            <a:br>
              <a:rPr lang="en-GB" sz="3200"/>
            </a:br>
            <a:r>
              <a:rPr lang="en-GB" sz="3200"/>
              <a:t>Introduction</a:t>
            </a:r>
          </a:p>
        </p:txBody>
      </p:sp>
    </p:spTree>
    <p:extLst>
      <p:ext uri="{BB962C8B-B14F-4D97-AF65-F5344CB8AC3E}">
        <p14:creationId xmlns:p14="http://schemas.microsoft.com/office/powerpoint/2010/main" val="3062175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6E92EC-AC3F-368D-2E02-CD8D467E6FA9}"/>
              </a:ext>
            </a:extLst>
          </p:cNvPr>
          <p:cNvSpPr>
            <a:spLocks noGrp="1"/>
          </p:cNvSpPr>
          <p:nvPr>
            <p:ph sz="half" idx="1"/>
          </p:nvPr>
        </p:nvSpPr>
        <p:spPr>
          <a:xfrm>
            <a:off x="297563" y="1442466"/>
            <a:ext cx="7024878" cy="4736592"/>
          </a:xfrm>
        </p:spPr>
        <p:txBody>
          <a:bodyPr>
            <a:noAutofit/>
          </a:bodyPr>
          <a:lstStyle/>
          <a:p>
            <a:r>
              <a:rPr lang="en-GB" sz="1600" dirty="0"/>
              <a:t>As of March 2026, the workforce comprised </a:t>
            </a:r>
            <a:r>
              <a:rPr lang="en-GB" sz="1600" b="1" dirty="0"/>
              <a:t>10.6% disabled colleagues</a:t>
            </a:r>
            <a:r>
              <a:rPr lang="en-GB" sz="1600" dirty="0"/>
              <a:t> (113, ↓2.0%), </a:t>
            </a:r>
            <a:r>
              <a:rPr lang="en-GB" sz="1600" b="1" dirty="0"/>
              <a:t>81.5% non‑disabled</a:t>
            </a:r>
            <a:r>
              <a:rPr lang="en-GB" sz="1600" dirty="0"/>
              <a:t> (871), and </a:t>
            </a:r>
            <a:r>
              <a:rPr lang="en-GB" sz="1600" b="1" dirty="0"/>
              <a:t>7.9% undisclosed</a:t>
            </a:r>
            <a:r>
              <a:rPr lang="en-GB" sz="1600" dirty="0"/>
              <a:t> (85). Disabled representation decreased across </a:t>
            </a:r>
            <a:r>
              <a:rPr lang="en-GB" sz="1600" b="1" dirty="0"/>
              <a:t>all bands</a:t>
            </a:r>
            <a:r>
              <a:rPr lang="en-GB" sz="1600" dirty="0"/>
              <a:t> compared with 2024/25.</a:t>
            </a:r>
          </a:p>
          <a:p>
            <a:r>
              <a:rPr lang="en-GB" sz="1600" dirty="0"/>
              <a:t>No disabled applicants were appointed from shortlisting, so a </a:t>
            </a:r>
            <a:r>
              <a:rPr lang="en-GB" sz="1600" b="1" dirty="0"/>
              <a:t>relative likelihood</a:t>
            </a:r>
            <a:r>
              <a:rPr lang="en-GB" sz="1600" dirty="0"/>
              <a:t> comparison could not be calculated.</a:t>
            </a:r>
          </a:p>
          <a:p>
            <a:r>
              <a:rPr lang="en-GB" sz="1600" dirty="0"/>
              <a:t>Disabled colleagues were </a:t>
            </a:r>
            <a:r>
              <a:rPr lang="en-GB" sz="1600" b="1" dirty="0"/>
              <a:t>more likely to enter the formal capability process</a:t>
            </a:r>
            <a:r>
              <a:rPr lang="en-GB" sz="1600" dirty="0"/>
              <a:t> (relative likelihood </a:t>
            </a:r>
            <a:r>
              <a:rPr lang="en-GB" sz="1600" b="1" dirty="0"/>
              <a:t>2.57</a:t>
            </a:r>
            <a:r>
              <a:rPr lang="en-GB" sz="1600" dirty="0"/>
              <a:t>) than non‑disabled colleagues in 2025/26, though this reflects an improvement from </a:t>
            </a:r>
            <a:r>
              <a:rPr lang="en-GB" sz="1600" b="1" dirty="0"/>
              <a:t>3.18</a:t>
            </a:r>
            <a:r>
              <a:rPr lang="en-GB" sz="1600" dirty="0"/>
              <a:t> in 2024/25.</a:t>
            </a:r>
          </a:p>
          <a:p>
            <a:r>
              <a:rPr lang="en-GB" sz="1600" dirty="0"/>
              <a:t>Reports of </a:t>
            </a:r>
            <a:r>
              <a:rPr lang="en-GB" sz="1600" b="1" dirty="0"/>
              <a:t>harassment, bullying or abuse</a:t>
            </a:r>
            <a:r>
              <a:rPr lang="en-GB" sz="1600" dirty="0"/>
              <a:t> from patients, managers and colleagues </a:t>
            </a:r>
            <a:r>
              <a:rPr lang="en-GB" sz="1600" b="1" dirty="0"/>
              <a:t>decreased</a:t>
            </a:r>
            <a:r>
              <a:rPr lang="en-GB" sz="1600" dirty="0"/>
              <a:t> for both disabled and non‑disabled colleagues.</a:t>
            </a:r>
          </a:p>
          <a:p>
            <a:r>
              <a:rPr lang="en-GB" sz="1600" dirty="0"/>
              <a:t>However, the proportion who said incidents were reported </a:t>
            </a:r>
            <a:r>
              <a:rPr lang="en-GB" sz="1600" b="1" dirty="0"/>
              <a:t>fell for disabled colleagues</a:t>
            </a:r>
            <a:r>
              <a:rPr lang="en-GB" sz="1600" dirty="0"/>
              <a:t> (‑3.8%) but </a:t>
            </a:r>
            <a:r>
              <a:rPr lang="en-GB" sz="1600" b="1" dirty="0"/>
              <a:t>rose sharply for non‑disabled colleagues</a:t>
            </a:r>
            <a:r>
              <a:rPr lang="en-GB" sz="1600" dirty="0"/>
              <a:t> (+29.0%).</a:t>
            </a:r>
          </a:p>
          <a:p>
            <a:pPr>
              <a:spcAft>
                <a:spcPts val="0"/>
              </a:spcAft>
            </a:pPr>
            <a:endParaRPr lang="en-GB" sz="1400" dirty="0"/>
          </a:p>
        </p:txBody>
      </p:sp>
      <p:pic>
        <p:nvPicPr>
          <p:cNvPr id="10" name="Content Placeholder 9" descr="Business Growth outline">
            <a:extLst>
              <a:ext uri="{FF2B5EF4-FFF2-40B4-BE49-F238E27FC236}">
                <a16:creationId xmlns:a16="http://schemas.microsoft.com/office/drawing/2014/main" id="{FF508286-DC36-5A5F-BEEE-36A8424152E0}"/>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8675606" y="2381964"/>
            <a:ext cx="2613184" cy="2613184"/>
          </a:xfrm>
        </p:spPr>
      </p:pic>
      <p:sp>
        <p:nvSpPr>
          <p:cNvPr id="2" name="Text Placeholder 1">
            <a:extLst>
              <a:ext uri="{FF2B5EF4-FFF2-40B4-BE49-F238E27FC236}">
                <a16:creationId xmlns:a16="http://schemas.microsoft.com/office/drawing/2014/main" id="{DAE2BD42-6C72-8884-9CD8-4933F9D1FD23}"/>
              </a:ext>
            </a:extLst>
          </p:cNvPr>
          <p:cNvSpPr>
            <a:spLocks noGrp="1"/>
          </p:cNvSpPr>
          <p:nvPr>
            <p:ph type="body" sz="quarter" idx="13"/>
          </p:nvPr>
        </p:nvSpPr>
        <p:spPr>
          <a:xfrm>
            <a:off x="8381999" y="1634490"/>
            <a:ext cx="3200399" cy="514350"/>
          </a:xfrm>
        </p:spPr>
        <p:txBody>
          <a:bodyPr/>
          <a:lstStyle/>
          <a:p>
            <a:pPr algn="ctr"/>
            <a:r>
              <a:rPr lang="en-GB"/>
              <a:t>Indicators 1-4 </a:t>
            </a:r>
          </a:p>
        </p:txBody>
      </p:sp>
      <p:sp>
        <p:nvSpPr>
          <p:cNvPr id="6" name="Title 5">
            <a:extLst>
              <a:ext uri="{FF2B5EF4-FFF2-40B4-BE49-F238E27FC236}">
                <a16:creationId xmlns:a16="http://schemas.microsoft.com/office/drawing/2014/main" id="{7FE79682-7B19-4B37-8CF3-E2D70F24F435}"/>
              </a:ext>
            </a:extLst>
          </p:cNvPr>
          <p:cNvSpPr>
            <a:spLocks noGrp="1"/>
          </p:cNvSpPr>
          <p:nvPr>
            <p:ph type="title"/>
          </p:nvPr>
        </p:nvSpPr>
        <p:spPr/>
        <p:txBody>
          <a:bodyPr/>
          <a:lstStyle/>
          <a:p>
            <a:r>
              <a:rPr lang="en-GB" dirty="0"/>
              <a:t>Key Findings</a:t>
            </a:r>
          </a:p>
        </p:txBody>
      </p:sp>
    </p:spTree>
    <p:extLst>
      <p:ext uri="{BB962C8B-B14F-4D97-AF65-F5344CB8AC3E}">
        <p14:creationId xmlns:p14="http://schemas.microsoft.com/office/powerpoint/2010/main" val="2830652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5AC0DF-BD14-327D-8FB1-A5C8DB31A3D9}"/>
              </a:ext>
            </a:extLst>
          </p:cNvPr>
          <p:cNvSpPr>
            <a:spLocks noGrp="1"/>
          </p:cNvSpPr>
          <p:nvPr>
            <p:ph type="title"/>
          </p:nvPr>
        </p:nvSpPr>
        <p:spPr/>
        <p:txBody>
          <a:bodyPr/>
          <a:lstStyle/>
          <a:p>
            <a:r>
              <a:rPr lang="en-GB"/>
              <a:t>Key Findings </a:t>
            </a:r>
          </a:p>
        </p:txBody>
      </p:sp>
      <p:sp>
        <p:nvSpPr>
          <p:cNvPr id="6" name="Content Placeholder 4">
            <a:extLst>
              <a:ext uri="{FF2B5EF4-FFF2-40B4-BE49-F238E27FC236}">
                <a16:creationId xmlns:a16="http://schemas.microsoft.com/office/drawing/2014/main" id="{FF2C03D5-AD0F-5C8C-0D86-69EE5102932E}"/>
              </a:ext>
            </a:extLst>
          </p:cNvPr>
          <p:cNvSpPr>
            <a:spLocks noGrp="1"/>
          </p:cNvSpPr>
          <p:nvPr>
            <p:ph sz="half" idx="1"/>
          </p:nvPr>
        </p:nvSpPr>
        <p:spPr>
          <a:xfrm>
            <a:off x="331469" y="1458594"/>
            <a:ext cx="7190559" cy="5399406"/>
          </a:xfrm>
        </p:spPr>
        <p:txBody>
          <a:bodyPr>
            <a:noAutofit/>
          </a:bodyPr>
          <a:lstStyle/>
          <a:p>
            <a:r>
              <a:rPr lang="en-GB" sz="1600"/>
              <a:t>The proportion of colleagues who believe NECS provides </a:t>
            </a:r>
            <a:r>
              <a:rPr lang="en-GB" sz="1600" b="1"/>
              <a:t>equal opportunities for career progression</a:t>
            </a:r>
            <a:r>
              <a:rPr lang="en-GB" sz="1600"/>
              <a:t> has decreased for both disabled and non‑disabled colleagues.</a:t>
            </a:r>
          </a:p>
          <a:p>
            <a:r>
              <a:rPr lang="en-GB" sz="1600"/>
              <a:t>Reports of </a:t>
            </a:r>
            <a:r>
              <a:rPr lang="en-GB" sz="1600" b="1"/>
              <a:t>managerial pressure to work while unwell</a:t>
            </a:r>
            <a:r>
              <a:rPr lang="en-GB" sz="1600"/>
              <a:t> have increased for disabled colleagues but decreased for non‑disabled colleagues.</a:t>
            </a:r>
          </a:p>
          <a:p>
            <a:r>
              <a:rPr lang="en-GB" sz="1600"/>
              <a:t>Satisfaction with how much the organisation </a:t>
            </a:r>
            <a:r>
              <a:rPr lang="en-GB" sz="1600" b="1"/>
              <a:t>values their work</a:t>
            </a:r>
            <a:r>
              <a:rPr lang="en-GB" sz="1600"/>
              <a:t> has fallen for both groups.</a:t>
            </a:r>
          </a:p>
          <a:p>
            <a:r>
              <a:rPr lang="en-GB" sz="1600"/>
              <a:t>Among colleagues with long‑term health conditions, the percentage saying </a:t>
            </a:r>
            <a:r>
              <a:rPr lang="en-GB" sz="1600" b="1"/>
              <a:t>reasonable adjustments</a:t>
            </a:r>
            <a:r>
              <a:rPr lang="en-GB" sz="1600"/>
              <a:t> have been made has increased slightly.</a:t>
            </a:r>
          </a:p>
          <a:p>
            <a:r>
              <a:rPr lang="en-GB" sz="1600" b="1"/>
              <a:t>Staff engagement scores</a:t>
            </a:r>
            <a:r>
              <a:rPr lang="en-GB" sz="1600"/>
              <a:t> have declined for both disabled and non‑disabled colleagues.</a:t>
            </a:r>
          </a:p>
          <a:p>
            <a:r>
              <a:rPr lang="en-GB" sz="1600"/>
              <a:t>The </a:t>
            </a:r>
            <a:r>
              <a:rPr lang="en-GB" sz="1600" b="1"/>
              <a:t>Board disability profile</a:t>
            </a:r>
            <a:r>
              <a:rPr lang="en-GB" sz="1600"/>
              <a:t> remains unchanged from 2024/25, with 60% non‑disabled members and 40% undisclosed.</a:t>
            </a:r>
          </a:p>
        </p:txBody>
      </p:sp>
      <p:sp>
        <p:nvSpPr>
          <p:cNvPr id="7" name="Text Placeholder 1">
            <a:extLst>
              <a:ext uri="{FF2B5EF4-FFF2-40B4-BE49-F238E27FC236}">
                <a16:creationId xmlns:a16="http://schemas.microsoft.com/office/drawing/2014/main" id="{4481CFE0-8674-EEC4-2887-6DE3331309E9}"/>
              </a:ext>
            </a:extLst>
          </p:cNvPr>
          <p:cNvSpPr>
            <a:spLocks noGrp="1"/>
          </p:cNvSpPr>
          <p:nvPr>
            <p:ph type="body" sz="quarter" idx="13"/>
          </p:nvPr>
        </p:nvSpPr>
        <p:spPr>
          <a:xfrm>
            <a:off x="8382000" y="1584324"/>
            <a:ext cx="3200400" cy="476569"/>
          </a:xfrm>
        </p:spPr>
        <p:txBody>
          <a:bodyPr/>
          <a:lstStyle/>
          <a:p>
            <a:pPr algn="ctr"/>
            <a:r>
              <a:rPr lang="en-GB"/>
              <a:t>Indicators 5-10 </a:t>
            </a:r>
          </a:p>
        </p:txBody>
      </p:sp>
      <p:pic>
        <p:nvPicPr>
          <p:cNvPr id="8" name="Content Placeholder 9" descr="Business Growth outline">
            <a:extLst>
              <a:ext uri="{FF2B5EF4-FFF2-40B4-BE49-F238E27FC236}">
                <a16:creationId xmlns:a16="http://schemas.microsoft.com/office/drawing/2014/main" id="{D3314431-86DA-9172-352E-C2773FBC9E33}"/>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8620125" y="2066925"/>
            <a:ext cx="2724150" cy="2724150"/>
          </a:xfrm>
        </p:spPr>
      </p:pic>
    </p:spTree>
    <p:extLst>
      <p:ext uri="{BB962C8B-B14F-4D97-AF65-F5344CB8AC3E}">
        <p14:creationId xmlns:p14="http://schemas.microsoft.com/office/powerpoint/2010/main" val="1263706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A4482-3582-93CA-7AED-4BDFAAD8BFA8}"/>
              </a:ext>
            </a:extLst>
          </p:cNvPr>
          <p:cNvSpPr>
            <a:spLocks noGrp="1"/>
          </p:cNvSpPr>
          <p:nvPr>
            <p:ph type="title"/>
          </p:nvPr>
        </p:nvSpPr>
        <p:spPr/>
        <p:txBody>
          <a:bodyPr/>
          <a:lstStyle/>
          <a:p>
            <a:r>
              <a:rPr lang="en-GB"/>
              <a:t>WDES Indicators</a:t>
            </a:r>
          </a:p>
        </p:txBody>
      </p:sp>
      <p:graphicFrame>
        <p:nvGraphicFramePr>
          <p:cNvPr id="3" name="Table 2">
            <a:extLst>
              <a:ext uri="{FF2B5EF4-FFF2-40B4-BE49-F238E27FC236}">
                <a16:creationId xmlns:a16="http://schemas.microsoft.com/office/drawing/2014/main" id="{727A2975-B4AC-F464-9725-76FD793C54CA}"/>
              </a:ext>
            </a:extLst>
          </p:cNvPr>
          <p:cNvGraphicFramePr>
            <a:graphicFrameLocks noGrp="1"/>
          </p:cNvGraphicFramePr>
          <p:nvPr>
            <p:extLst>
              <p:ext uri="{D42A27DB-BD31-4B8C-83A1-F6EECF244321}">
                <p14:modId xmlns:p14="http://schemas.microsoft.com/office/powerpoint/2010/main" val="1262346163"/>
              </p:ext>
            </p:extLst>
          </p:nvPr>
        </p:nvGraphicFramePr>
        <p:xfrm>
          <a:off x="626533" y="1195169"/>
          <a:ext cx="10938934" cy="5051861"/>
        </p:xfrm>
        <a:graphic>
          <a:graphicData uri="http://schemas.openxmlformats.org/drawingml/2006/table">
            <a:tbl>
              <a:tblPr firstRow="1" bandRow="1">
                <a:tableStyleId>{5C22544A-7EE6-4342-B048-85BDC9FD1C3A}</a:tableStyleId>
              </a:tblPr>
              <a:tblGrid>
                <a:gridCol w="891822">
                  <a:extLst>
                    <a:ext uri="{9D8B030D-6E8A-4147-A177-3AD203B41FA5}">
                      <a16:colId xmlns:a16="http://schemas.microsoft.com/office/drawing/2014/main" val="443844088"/>
                    </a:ext>
                  </a:extLst>
                </a:gridCol>
                <a:gridCol w="10047112">
                  <a:extLst>
                    <a:ext uri="{9D8B030D-6E8A-4147-A177-3AD203B41FA5}">
                      <a16:colId xmlns:a16="http://schemas.microsoft.com/office/drawing/2014/main" val="264302827"/>
                    </a:ext>
                  </a:extLst>
                </a:gridCol>
              </a:tblGrid>
              <a:tr h="283097">
                <a:tc>
                  <a:txBody>
                    <a:bodyPr/>
                    <a:lstStyle/>
                    <a:p>
                      <a:r>
                        <a:rPr lang="en-GB" sz="1200"/>
                        <a:t>Indicator</a:t>
                      </a:r>
                    </a:p>
                  </a:txBody>
                  <a:tcPr/>
                </a:tc>
                <a:tc>
                  <a:txBody>
                    <a:bodyPr/>
                    <a:lstStyle/>
                    <a:p>
                      <a:r>
                        <a:rPr lang="en-GB" sz="1200"/>
                        <a:t>Workforce Indicators – </a:t>
                      </a:r>
                      <a:r>
                        <a:rPr lang="en-GB" sz="1200" b="0"/>
                        <a:t>For each of these 4 workforce indicators, data from disabled and non-disabled colleagues are compared</a:t>
                      </a:r>
                    </a:p>
                  </a:txBody>
                  <a:tcPr/>
                </a:tc>
                <a:extLst>
                  <a:ext uri="{0D108BD9-81ED-4DB2-BD59-A6C34878D82A}">
                    <a16:rowId xmlns:a16="http://schemas.microsoft.com/office/drawing/2014/main" val="2134058292"/>
                  </a:ext>
                </a:extLst>
              </a:tr>
              <a:tr h="432950">
                <a:tc>
                  <a:txBody>
                    <a:bodyPr/>
                    <a:lstStyle/>
                    <a:p>
                      <a:r>
                        <a:rPr lang="en-GB" sz="1200">
                          <a:solidFill>
                            <a:schemeClr val="tx2"/>
                          </a:solidFill>
                        </a:rPr>
                        <a:t>1</a:t>
                      </a:r>
                    </a:p>
                  </a:txBody>
                  <a:tcPr/>
                </a:tc>
                <a:tc>
                  <a:txBody>
                    <a:bodyPr/>
                    <a:lstStyle/>
                    <a:p>
                      <a:r>
                        <a:rPr lang="en-GB" sz="1200">
                          <a:solidFill>
                            <a:schemeClr val="tx2"/>
                          </a:solidFill>
                        </a:rPr>
                        <a:t>Percentage of staff in each of the </a:t>
                      </a:r>
                      <a:r>
                        <a:rPr lang="en-GB" sz="1200" err="1">
                          <a:solidFill>
                            <a:schemeClr val="tx2"/>
                          </a:solidFill>
                        </a:rPr>
                        <a:t>AfC</a:t>
                      </a:r>
                      <a:r>
                        <a:rPr lang="en-GB" sz="1200">
                          <a:solidFill>
                            <a:schemeClr val="tx2"/>
                          </a:solidFill>
                        </a:rPr>
                        <a:t> bands 1-9 and VSM (including exec. Board members) compared with the percentage in the overall workforce. </a:t>
                      </a:r>
                      <a:r>
                        <a:rPr lang="en-GB" sz="1200" b="1">
                          <a:solidFill>
                            <a:schemeClr val="tx2"/>
                          </a:solidFill>
                        </a:rPr>
                        <a:t>Note – </a:t>
                      </a:r>
                      <a:r>
                        <a:rPr lang="en-GB" sz="1200" b="0">
                          <a:solidFill>
                            <a:schemeClr val="tx2"/>
                          </a:solidFill>
                        </a:rPr>
                        <a:t>Organisations should undertake this calculation separately for clinical and non-clinical staff</a:t>
                      </a:r>
                      <a:endParaRPr lang="en-GB" sz="1200">
                        <a:solidFill>
                          <a:schemeClr val="tx2"/>
                        </a:solidFill>
                      </a:endParaRPr>
                    </a:p>
                  </a:txBody>
                  <a:tcPr/>
                </a:tc>
                <a:extLst>
                  <a:ext uri="{0D108BD9-81ED-4DB2-BD59-A6C34878D82A}">
                    <a16:rowId xmlns:a16="http://schemas.microsoft.com/office/drawing/2014/main" val="1773166234"/>
                  </a:ext>
                </a:extLst>
              </a:tr>
              <a:tr h="283097">
                <a:tc>
                  <a:txBody>
                    <a:bodyPr/>
                    <a:lstStyle/>
                    <a:p>
                      <a:r>
                        <a:rPr lang="en-GB" sz="1200">
                          <a:solidFill>
                            <a:schemeClr val="tx2"/>
                          </a:solidFill>
                        </a:rPr>
                        <a:t>2</a:t>
                      </a:r>
                    </a:p>
                  </a:txBody>
                  <a:tcPr/>
                </a:tc>
                <a:tc>
                  <a:txBody>
                    <a:bodyPr/>
                    <a:lstStyle/>
                    <a:p>
                      <a:r>
                        <a:rPr lang="en-GB" sz="1200">
                          <a:solidFill>
                            <a:schemeClr val="tx2"/>
                          </a:solidFill>
                        </a:rPr>
                        <a:t>Relative likelihood of staff being appointed from shortlisting across all posts</a:t>
                      </a:r>
                    </a:p>
                  </a:txBody>
                  <a:tcPr/>
                </a:tc>
                <a:extLst>
                  <a:ext uri="{0D108BD9-81ED-4DB2-BD59-A6C34878D82A}">
                    <a16:rowId xmlns:a16="http://schemas.microsoft.com/office/drawing/2014/main" val="1621609724"/>
                  </a:ext>
                </a:extLst>
              </a:tr>
              <a:tr h="283097">
                <a:tc>
                  <a:txBody>
                    <a:bodyPr/>
                    <a:lstStyle/>
                    <a:p>
                      <a:r>
                        <a:rPr lang="en-GB" sz="1200">
                          <a:solidFill>
                            <a:schemeClr val="tx2"/>
                          </a:solidFill>
                        </a:rPr>
                        <a:t>3</a:t>
                      </a:r>
                    </a:p>
                  </a:txBody>
                  <a:tcPr/>
                </a:tc>
                <a:tc>
                  <a:txBody>
                    <a:bodyPr/>
                    <a:lstStyle/>
                    <a:p>
                      <a:r>
                        <a:rPr lang="en-GB" sz="1200">
                          <a:solidFill>
                            <a:schemeClr val="tx2"/>
                          </a:solidFill>
                        </a:rPr>
                        <a:t>Relative likelihood of staff entering formal capability process, as measured by entry into a formal capability procedure</a:t>
                      </a:r>
                    </a:p>
                  </a:txBody>
                  <a:tcPr/>
                </a:tc>
                <a:extLst>
                  <a:ext uri="{0D108BD9-81ED-4DB2-BD59-A6C34878D82A}">
                    <a16:rowId xmlns:a16="http://schemas.microsoft.com/office/drawing/2014/main" val="2772349905"/>
                  </a:ext>
                </a:extLst>
              </a:tr>
              <a:tr h="432950">
                <a:tc>
                  <a:txBody>
                    <a:bodyPr/>
                    <a:lstStyle/>
                    <a:p>
                      <a:endParaRPr lang="en-GB" sz="1200"/>
                    </a:p>
                  </a:txBody>
                  <a:tcPr>
                    <a:solidFill>
                      <a:srgbClr val="005EB8"/>
                    </a:solidFill>
                  </a:tcPr>
                </a:tc>
                <a:tc>
                  <a:txBody>
                    <a:bodyPr/>
                    <a:lstStyle/>
                    <a:p>
                      <a:r>
                        <a:rPr lang="en-GB" sz="1200" b="1">
                          <a:solidFill>
                            <a:schemeClr val="bg1"/>
                          </a:solidFill>
                        </a:rPr>
                        <a:t>National NHS Staff Survey Indicators – </a:t>
                      </a:r>
                      <a:r>
                        <a:rPr lang="en-GB" sz="1200" b="0">
                          <a:solidFill>
                            <a:schemeClr val="bg1"/>
                          </a:solidFill>
                        </a:rPr>
                        <a:t>For each of the 4 staff survey indicators, the outcomes of the responses are compared for disabled and non-disabled colleagues</a:t>
                      </a:r>
                      <a:endParaRPr lang="en-GB" sz="1200" b="1">
                        <a:solidFill>
                          <a:schemeClr val="bg1"/>
                        </a:solidFill>
                      </a:endParaRPr>
                    </a:p>
                  </a:txBody>
                  <a:tcPr>
                    <a:solidFill>
                      <a:srgbClr val="005EB8"/>
                    </a:solidFill>
                  </a:tcPr>
                </a:tc>
                <a:extLst>
                  <a:ext uri="{0D108BD9-81ED-4DB2-BD59-A6C34878D82A}">
                    <a16:rowId xmlns:a16="http://schemas.microsoft.com/office/drawing/2014/main" val="393282786"/>
                  </a:ext>
                </a:extLst>
              </a:tr>
              <a:tr h="283097">
                <a:tc>
                  <a:txBody>
                    <a:bodyPr/>
                    <a:lstStyle/>
                    <a:p>
                      <a:r>
                        <a:rPr lang="en-GB" sz="1200">
                          <a:solidFill>
                            <a:schemeClr val="tx2"/>
                          </a:solidFill>
                        </a:rPr>
                        <a:t>4a</a:t>
                      </a:r>
                    </a:p>
                  </a:txBody>
                  <a:tcPr/>
                </a:tc>
                <a:tc>
                  <a:txBody>
                    <a:bodyPr/>
                    <a:lstStyle/>
                    <a:p>
                      <a:r>
                        <a:rPr lang="en-GB" sz="1200">
                          <a:solidFill>
                            <a:schemeClr val="tx2"/>
                          </a:solidFill>
                        </a:rPr>
                        <a:t>Percentage of staff experiencing harassment, bullying or abuse from patients/service users, their relatives, or the public in the last 12 months</a:t>
                      </a:r>
                    </a:p>
                  </a:txBody>
                  <a:tcPr/>
                </a:tc>
                <a:extLst>
                  <a:ext uri="{0D108BD9-81ED-4DB2-BD59-A6C34878D82A}">
                    <a16:rowId xmlns:a16="http://schemas.microsoft.com/office/drawing/2014/main" val="2190268693"/>
                  </a:ext>
                </a:extLst>
              </a:tr>
              <a:tr h="283097">
                <a:tc>
                  <a:txBody>
                    <a:bodyPr/>
                    <a:lstStyle/>
                    <a:p>
                      <a:r>
                        <a:rPr lang="en-GB" sz="1200">
                          <a:solidFill>
                            <a:schemeClr val="tx2"/>
                          </a:solidFill>
                        </a:rPr>
                        <a:t>4b</a:t>
                      </a:r>
                    </a:p>
                  </a:txBody>
                  <a:tcPr/>
                </a:tc>
                <a:tc>
                  <a:txBody>
                    <a:bodyPr/>
                    <a:lstStyle/>
                    <a:p>
                      <a:r>
                        <a:rPr lang="en-GB" sz="1200">
                          <a:solidFill>
                            <a:schemeClr val="tx2"/>
                          </a:solidFill>
                        </a:rPr>
                        <a:t>Percentage of staff experiencing harassment, bullying or abuse from managers in the last 12 months</a:t>
                      </a:r>
                    </a:p>
                  </a:txBody>
                  <a:tcPr/>
                </a:tc>
                <a:extLst>
                  <a:ext uri="{0D108BD9-81ED-4DB2-BD59-A6C34878D82A}">
                    <a16:rowId xmlns:a16="http://schemas.microsoft.com/office/drawing/2014/main" val="3189820897"/>
                  </a:ext>
                </a:extLst>
              </a:tr>
              <a:tr h="283097">
                <a:tc>
                  <a:txBody>
                    <a:bodyPr/>
                    <a:lstStyle/>
                    <a:p>
                      <a:r>
                        <a:rPr lang="en-GB" sz="1200">
                          <a:solidFill>
                            <a:schemeClr val="tx2"/>
                          </a:solidFill>
                        </a:rPr>
                        <a:t>4c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2"/>
                          </a:solidFill>
                        </a:rPr>
                        <a:t>Percentage of staff experiencing harassment, bullying or abuse from other colleagues in the last 12 months</a:t>
                      </a:r>
                    </a:p>
                  </a:txBody>
                  <a:tcPr/>
                </a:tc>
                <a:extLst>
                  <a:ext uri="{0D108BD9-81ED-4DB2-BD59-A6C34878D82A}">
                    <a16:rowId xmlns:a16="http://schemas.microsoft.com/office/drawing/2014/main" val="2849096651"/>
                  </a:ext>
                </a:extLst>
              </a:tr>
              <a:tr h="283097">
                <a:tc>
                  <a:txBody>
                    <a:bodyPr/>
                    <a:lstStyle/>
                    <a:p>
                      <a:r>
                        <a:rPr lang="en-GB" sz="1200">
                          <a:solidFill>
                            <a:schemeClr val="tx2"/>
                          </a:solidFill>
                        </a:rPr>
                        <a:t>4d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2"/>
                          </a:solidFill>
                        </a:rPr>
                        <a:t>Percentage of staff saying that the last time they experienced harassment, bullying or abuse they or a colleague reported it</a:t>
                      </a:r>
                    </a:p>
                  </a:txBody>
                  <a:tcPr/>
                </a:tc>
                <a:extLst>
                  <a:ext uri="{0D108BD9-81ED-4DB2-BD59-A6C34878D82A}">
                    <a16:rowId xmlns:a16="http://schemas.microsoft.com/office/drawing/2014/main" val="1787649224"/>
                  </a:ext>
                </a:extLst>
              </a:tr>
              <a:tr h="283097">
                <a:tc>
                  <a:txBody>
                    <a:bodyPr/>
                    <a:lstStyle/>
                    <a:p>
                      <a:r>
                        <a:rPr lang="en-GB" sz="1200">
                          <a:solidFill>
                            <a:schemeClr val="tx2"/>
                          </a:solidFill>
                        </a:rPr>
                        <a:t>5</a:t>
                      </a:r>
                    </a:p>
                  </a:txBody>
                  <a:tcPr/>
                </a:tc>
                <a:tc>
                  <a:txBody>
                    <a:bodyPr/>
                    <a:lstStyle/>
                    <a:p>
                      <a:r>
                        <a:rPr lang="en-GB" sz="1200">
                          <a:solidFill>
                            <a:schemeClr val="tx2"/>
                          </a:solidFill>
                        </a:rPr>
                        <a:t>Percentage of staff believing that the trust (organisation) provides equal opportunities for career progression/promotion</a:t>
                      </a:r>
                    </a:p>
                  </a:txBody>
                  <a:tcPr/>
                </a:tc>
                <a:extLst>
                  <a:ext uri="{0D108BD9-81ED-4DB2-BD59-A6C34878D82A}">
                    <a16:rowId xmlns:a16="http://schemas.microsoft.com/office/drawing/2014/main" val="611629045"/>
                  </a:ext>
                </a:extLst>
              </a:tr>
              <a:tr h="283097">
                <a:tc>
                  <a:txBody>
                    <a:bodyPr/>
                    <a:lstStyle/>
                    <a:p>
                      <a:r>
                        <a:rPr lang="en-GB" sz="1200">
                          <a:solidFill>
                            <a:schemeClr val="tx2"/>
                          </a:solidFill>
                        </a:rPr>
                        <a:t>6</a:t>
                      </a:r>
                    </a:p>
                  </a:txBody>
                  <a:tcPr/>
                </a:tc>
                <a:tc>
                  <a:txBody>
                    <a:bodyPr/>
                    <a:lstStyle/>
                    <a:p>
                      <a:r>
                        <a:rPr lang="en-GB" sz="1200">
                          <a:solidFill>
                            <a:schemeClr val="tx2"/>
                          </a:solidFill>
                        </a:rPr>
                        <a:t>Percentage of staff feeling pressure from their manager to come into work, despite not feeling well enough to perform their duties</a:t>
                      </a:r>
                    </a:p>
                  </a:txBody>
                  <a:tcPr/>
                </a:tc>
                <a:extLst>
                  <a:ext uri="{0D108BD9-81ED-4DB2-BD59-A6C34878D82A}">
                    <a16:rowId xmlns:a16="http://schemas.microsoft.com/office/drawing/2014/main" val="1776441097"/>
                  </a:ext>
                </a:extLst>
              </a:tr>
              <a:tr h="283097">
                <a:tc>
                  <a:txBody>
                    <a:bodyPr/>
                    <a:lstStyle/>
                    <a:p>
                      <a:r>
                        <a:rPr lang="en-GB" sz="1200">
                          <a:solidFill>
                            <a:schemeClr val="tx2"/>
                          </a:solidFill>
                        </a:rPr>
                        <a:t>7</a:t>
                      </a:r>
                    </a:p>
                  </a:txBody>
                  <a:tcPr/>
                </a:tc>
                <a:tc>
                  <a:txBody>
                    <a:bodyPr/>
                    <a:lstStyle/>
                    <a:p>
                      <a:r>
                        <a:rPr lang="en-GB" sz="1200">
                          <a:solidFill>
                            <a:schemeClr val="tx2"/>
                          </a:solidFill>
                        </a:rPr>
                        <a:t>Percentage of staff who feel their work is valued by their organisation</a:t>
                      </a:r>
                    </a:p>
                  </a:txBody>
                  <a:tcPr/>
                </a:tc>
                <a:extLst>
                  <a:ext uri="{0D108BD9-81ED-4DB2-BD59-A6C34878D82A}">
                    <a16:rowId xmlns:a16="http://schemas.microsoft.com/office/drawing/2014/main" val="1986577563"/>
                  </a:ext>
                </a:extLst>
              </a:tr>
              <a:tr h="283097">
                <a:tc>
                  <a:txBody>
                    <a:bodyPr/>
                    <a:lstStyle/>
                    <a:p>
                      <a:r>
                        <a:rPr lang="en-GB" sz="1200">
                          <a:solidFill>
                            <a:schemeClr val="tx2"/>
                          </a:solidFill>
                        </a:rPr>
                        <a:t>8</a:t>
                      </a:r>
                    </a:p>
                  </a:txBody>
                  <a:tcPr/>
                </a:tc>
                <a:tc>
                  <a:txBody>
                    <a:bodyPr/>
                    <a:lstStyle/>
                    <a:p>
                      <a:r>
                        <a:rPr lang="en-GB" sz="1200">
                          <a:solidFill>
                            <a:schemeClr val="tx2"/>
                          </a:solidFill>
                        </a:rPr>
                        <a:t>Percentage of staff who have had adequate reasonable adjustments carried out at work by their employer</a:t>
                      </a:r>
                    </a:p>
                  </a:txBody>
                  <a:tcPr/>
                </a:tc>
                <a:extLst>
                  <a:ext uri="{0D108BD9-81ED-4DB2-BD59-A6C34878D82A}">
                    <a16:rowId xmlns:a16="http://schemas.microsoft.com/office/drawing/2014/main" val="4123801844"/>
                  </a:ext>
                </a:extLst>
              </a:tr>
              <a:tr h="283097">
                <a:tc>
                  <a:txBody>
                    <a:bodyPr/>
                    <a:lstStyle/>
                    <a:p>
                      <a:r>
                        <a:rPr lang="en-GB" sz="1200">
                          <a:solidFill>
                            <a:schemeClr val="tx2"/>
                          </a:solidFill>
                        </a:rPr>
                        <a:t>9</a:t>
                      </a:r>
                    </a:p>
                  </a:txBody>
                  <a:tcPr/>
                </a:tc>
                <a:tc>
                  <a:txBody>
                    <a:bodyPr/>
                    <a:lstStyle/>
                    <a:p>
                      <a:r>
                        <a:rPr lang="en-GB" sz="1200">
                          <a:solidFill>
                            <a:schemeClr val="tx2"/>
                          </a:solidFill>
                        </a:rPr>
                        <a:t>Staff engagement score</a:t>
                      </a:r>
                    </a:p>
                  </a:txBody>
                  <a:tcPr/>
                </a:tc>
                <a:extLst>
                  <a:ext uri="{0D108BD9-81ED-4DB2-BD59-A6C34878D82A}">
                    <a16:rowId xmlns:a16="http://schemas.microsoft.com/office/drawing/2014/main" val="982029774"/>
                  </a:ext>
                </a:extLst>
              </a:tr>
              <a:tr h="283097">
                <a:tc>
                  <a:txBody>
                    <a:bodyPr/>
                    <a:lstStyle/>
                    <a:p>
                      <a:endParaRPr lang="en-GB" sz="1200"/>
                    </a:p>
                  </a:txBody>
                  <a:tcPr>
                    <a:solidFill>
                      <a:srgbClr val="005EB8"/>
                    </a:solidFill>
                  </a:tcPr>
                </a:tc>
                <a:tc>
                  <a:txBody>
                    <a:bodyPr/>
                    <a:lstStyle/>
                    <a:p>
                      <a:r>
                        <a:rPr lang="en-GB" sz="1200" b="1">
                          <a:solidFill>
                            <a:schemeClr val="bg1"/>
                          </a:solidFill>
                        </a:rPr>
                        <a:t>Board Representation Indicator – </a:t>
                      </a:r>
                      <a:r>
                        <a:rPr lang="en-GB" sz="1200">
                          <a:solidFill>
                            <a:schemeClr val="bg1"/>
                          </a:solidFill>
                        </a:rPr>
                        <a:t>For this indicator, the differences for disabled and non-disabled staff are compared</a:t>
                      </a:r>
                    </a:p>
                  </a:txBody>
                  <a:tcPr>
                    <a:solidFill>
                      <a:srgbClr val="005EB8"/>
                    </a:solidFill>
                  </a:tcPr>
                </a:tc>
                <a:extLst>
                  <a:ext uri="{0D108BD9-81ED-4DB2-BD59-A6C34878D82A}">
                    <a16:rowId xmlns:a16="http://schemas.microsoft.com/office/drawing/2014/main" val="1340734746"/>
                  </a:ext>
                </a:extLst>
              </a:tr>
              <a:tr h="432950">
                <a:tc>
                  <a:txBody>
                    <a:bodyPr/>
                    <a:lstStyle/>
                    <a:p>
                      <a:r>
                        <a:rPr lang="en-GB" sz="1200">
                          <a:solidFill>
                            <a:schemeClr val="tx2"/>
                          </a:solidFill>
                        </a:rPr>
                        <a:t>10</a:t>
                      </a:r>
                    </a:p>
                  </a:txBody>
                  <a:tcPr/>
                </a:tc>
                <a:tc>
                  <a:txBody>
                    <a:bodyPr/>
                    <a:lstStyle/>
                    <a:p>
                      <a:r>
                        <a:rPr lang="en-GB" sz="1200">
                          <a:solidFill>
                            <a:schemeClr val="tx2"/>
                          </a:solidFill>
                        </a:rPr>
                        <a:t>Percentage difference between the organisation’s Board voting membership and its overall workforce. </a:t>
                      </a:r>
                      <a:r>
                        <a:rPr lang="en-GB" sz="1200" b="1">
                          <a:solidFill>
                            <a:schemeClr val="tx2"/>
                          </a:solidFill>
                        </a:rPr>
                        <a:t>Note – </a:t>
                      </a:r>
                      <a:r>
                        <a:rPr lang="en-GB" sz="1200" b="0">
                          <a:solidFill>
                            <a:schemeClr val="tx2"/>
                          </a:solidFill>
                        </a:rPr>
                        <a:t>only voting members of the Board should be included when considering this indicator</a:t>
                      </a:r>
                      <a:endParaRPr lang="en-GB" sz="1200">
                        <a:solidFill>
                          <a:schemeClr val="tx2"/>
                        </a:solidFill>
                      </a:endParaRPr>
                    </a:p>
                  </a:txBody>
                  <a:tcPr/>
                </a:tc>
                <a:extLst>
                  <a:ext uri="{0D108BD9-81ED-4DB2-BD59-A6C34878D82A}">
                    <a16:rowId xmlns:a16="http://schemas.microsoft.com/office/drawing/2014/main" val="2505409382"/>
                  </a:ext>
                </a:extLst>
              </a:tr>
            </a:tbl>
          </a:graphicData>
        </a:graphic>
      </p:graphicFrame>
    </p:spTree>
    <p:extLst>
      <p:ext uri="{BB962C8B-B14F-4D97-AF65-F5344CB8AC3E}">
        <p14:creationId xmlns:p14="http://schemas.microsoft.com/office/powerpoint/2010/main" val="2045063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4EDE25-FB5E-1E0A-50D0-B575C0E4F905}"/>
              </a:ext>
            </a:extLst>
          </p:cNvPr>
          <p:cNvSpPr>
            <a:spLocks noGrp="1"/>
          </p:cNvSpPr>
          <p:nvPr>
            <p:ph idx="1"/>
          </p:nvPr>
        </p:nvSpPr>
        <p:spPr>
          <a:xfrm>
            <a:off x="775607" y="2060165"/>
            <a:ext cx="6285593" cy="648746"/>
          </a:xfrm>
        </p:spPr>
        <p:txBody>
          <a:bodyPr>
            <a:normAutofit/>
          </a:bodyPr>
          <a:lstStyle/>
          <a:p>
            <a:r>
              <a:rPr lang="en-GB" sz="1400"/>
              <a:t>The percentage of disabled colleagues is </a:t>
            </a:r>
            <a:r>
              <a:rPr lang="en-GB" sz="1400" b="1"/>
              <a:t>10.6%, </a:t>
            </a:r>
            <a:r>
              <a:rPr lang="en-GB" sz="1400"/>
              <a:t>which is lower than the population in England and Wales (17.5%, 2021 Census).</a:t>
            </a:r>
          </a:p>
        </p:txBody>
      </p:sp>
      <p:sp>
        <p:nvSpPr>
          <p:cNvPr id="3" name="Title 2">
            <a:extLst>
              <a:ext uri="{FF2B5EF4-FFF2-40B4-BE49-F238E27FC236}">
                <a16:creationId xmlns:a16="http://schemas.microsoft.com/office/drawing/2014/main" id="{88C05331-2F00-9EC7-A686-28DDA6A8CED5}"/>
              </a:ext>
            </a:extLst>
          </p:cNvPr>
          <p:cNvSpPr>
            <a:spLocks noGrp="1"/>
          </p:cNvSpPr>
          <p:nvPr>
            <p:ph type="title"/>
          </p:nvPr>
        </p:nvSpPr>
        <p:spPr>
          <a:xfrm>
            <a:off x="1505855" y="579664"/>
            <a:ext cx="10686145" cy="506186"/>
          </a:xfrm>
        </p:spPr>
        <p:txBody>
          <a:bodyPr>
            <a:noAutofit/>
          </a:bodyPr>
          <a:lstStyle/>
          <a:p>
            <a:r>
              <a:rPr lang="en-GB" sz="3200"/>
              <a:t>WDES Indicator 1: Overall breakdown of workforce data</a:t>
            </a:r>
          </a:p>
        </p:txBody>
      </p:sp>
      <p:sp>
        <p:nvSpPr>
          <p:cNvPr id="4" name="TextBox 3">
            <a:extLst>
              <a:ext uri="{FF2B5EF4-FFF2-40B4-BE49-F238E27FC236}">
                <a16:creationId xmlns:a16="http://schemas.microsoft.com/office/drawing/2014/main" id="{9299EC6B-0BA5-A3CE-6AB1-C80D60F3F716}"/>
              </a:ext>
            </a:extLst>
          </p:cNvPr>
          <p:cNvSpPr txBox="1"/>
          <p:nvPr/>
        </p:nvSpPr>
        <p:spPr>
          <a:xfrm>
            <a:off x="775606" y="1311397"/>
            <a:ext cx="10640788" cy="523220"/>
          </a:xfrm>
          <a:prstGeom prst="rect">
            <a:avLst/>
          </a:prstGeom>
          <a:solidFill>
            <a:srgbClr val="005EB8"/>
          </a:solidFill>
        </p:spPr>
        <p:txBody>
          <a:bodyPr wrap="square" rtlCol="0">
            <a:spAutoFit/>
          </a:bodyPr>
          <a:lstStyle/>
          <a:p>
            <a:r>
              <a:rPr lang="en-GB" sz="1400" b="1">
                <a:solidFill>
                  <a:schemeClr val="bg1"/>
                </a:solidFill>
              </a:rPr>
              <a:t>Disability status comparison for: Percentage of staff in each of the </a:t>
            </a:r>
            <a:r>
              <a:rPr lang="en-GB" sz="1400" b="1" err="1">
                <a:solidFill>
                  <a:schemeClr val="bg1"/>
                </a:solidFill>
              </a:rPr>
              <a:t>AfC</a:t>
            </a:r>
            <a:r>
              <a:rPr lang="en-GB" sz="1400" b="1">
                <a:solidFill>
                  <a:schemeClr val="bg1"/>
                </a:solidFill>
              </a:rPr>
              <a:t> bands 1-9 and VSM (including Exec. Board members) compared with the percentage in the overall workforce</a:t>
            </a:r>
          </a:p>
        </p:txBody>
      </p:sp>
      <p:graphicFrame>
        <p:nvGraphicFramePr>
          <p:cNvPr id="6" name="Table 5">
            <a:extLst>
              <a:ext uri="{FF2B5EF4-FFF2-40B4-BE49-F238E27FC236}">
                <a16:creationId xmlns:a16="http://schemas.microsoft.com/office/drawing/2014/main" id="{91E85BF6-8F9F-4E42-B418-CE8582DC24C0}"/>
              </a:ext>
            </a:extLst>
          </p:cNvPr>
          <p:cNvGraphicFramePr>
            <a:graphicFrameLocks noGrp="1"/>
          </p:cNvGraphicFramePr>
          <p:nvPr>
            <p:extLst>
              <p:ext uri="{D42A27DB-BD31-4B8C-83A1-F6EECF244321}">
                <p14:modId xmlns:p14="http://schemas.microsoft.com/office/powerpoint/2010/main" val="1436376391"/>
              </p:ext>
            </p:extLst>
          </p:nvPr>
        </p:nvGraphicFramePr>
        <p:xfrm>
          <a:off x="775606" y="2934459"/>
          <a:ext cx="6285594" cy="2569037"/>
        </p:xfrm>
        <a:graphic>
          <a:graphicData uri="http://schemas.openxmlformats.org/drawingml/2006/table">
            <a:tbl>
              <a:tblPr firstRow="1" bandRow="1">
                <a:tableStyleId>{5C22544A-7EE6-4342-B048-85BDC9FD1C3A}</a:tableStyleId>
              </a:tblPr>
              <a:tblGrid>
                <a:gridCol w="955477">
                  <a:extLst>
                    <a:ext uri="{9D8B030D-6E8A-4147-A177-3AD203B41FA5}">
                      <a16:colId xmlns:a16="http://schemas.microsoft.com/office/drawing/2014/main" val="3334142034"/>
                    </a:ext>
                  </a:extLst>
                </a:gridCol>
                <a:gridCol w="824529">
                  <a:extLst>
                    <a:ext uri="{9D8B030D-6E8A-4147-A177-3AD203B41FA5}">
                      <a16:colId xmlns:a16="http://schemas.microsoft.com/office/drawing/2014/main" val="619227883"/>
                    </a:ext>
                  </a:extLst>
                </a:gridCol>
                <a:gridCol w="824529">
                  <a:extLst>
                    <a:ext uri="{9D8B030D-6E8A-4147-A177-3AD203B41FA5}">
                      <a16:colId xmlns:a16="http://schemas.microsoft.com/office/drawing/2014/main" val="3857382073"/>
                    </a:ext>
                  </a:extLst>
                </a:gridCol>
                <a:gridCol w="824529">
                  <a:extLst>
                    <a:ext uri="{9D8B030D-6E8A-4147-A177-3AD203B41FA5}">
                      <a16:colId xmlns:a16="http://schemas.microsoft.com/office/drawing/2014/main" val="3889614687"/>
                    </a:ext>
                  </a:extLst>
                </a:gridCol>
                <a:gridCol w="824529">
                  <a:extLst>
                    <a:ext uri="{9D8B030D-6E8A-4147-A177-3AD203B41FA5}">
                      <a16:colId xmlns:a16="http://schemas.microsoft.com/office/drawing/2014/main" val="2734368404"/>
                    </a:ext>
                  </a:extLst>
                </a:gridCol>
                <a:gridCol w="2032001">
                  <a:extLst>
                    <a:ext uri="{9D8B030D-6E8A-4147-A177-3AD203B41FA5}">
                      <a16:colId xmlns:a16="http://schemas.microsoft.com/office/drawing/2014/main" val="336053669"/>
                    </a:ext>
                  </a:extLst>
                </a:gridCol>
              </a:tblGrid>
              <a:tr h="517698">
                <a:tc>
                  <a:txBody>
                    <a:bodyPr/>
                    <a:lstStyle/>
                    <a:p>
                      <a:pPr algn="ctr"/>
                      <a:endParaRPr lang="en-GB"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2022/23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2023/24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2024/25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2025/26 Performance compared with 2024/25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9690334"/>
                  </a:ext>
                </a:extLst>
              </a:tr>
              <a:tr h="517698">
                <a:tc>
                  <a:txBody>
                    <a:bodyPr/>
                    <a:lstStyle/>
                    <a:p>
                      <a:pPr algn="ctr"/>
                      <a:r>
                        <a:rPr lang="en-GB" sz="1200" b="1">
                          <a:solidFill>
                            <a:schemeClr val="tx2"/>
                          </a:solidFill>
                        </a:rPr>
                        <a:t>Non-disabled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00" b="0" i="0" u="none" strike="noStrike">
                          <a:solidFill>
                            <a:schemeClr val="tx2"/>
                          </a:solidFill>
                          <a:effectLst/>
                          <a:latin typeface="Arial" panose="020B0604020202020204" pitchFamily="34" charset="0"/>
                        </a:rPr>
                        <a:t>82.4%</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00" b="0" i="0" u="none" strike="noStrike">
                          <a:solidFill>
                            <a:schemeClr val="tx2"/>
                          </a:solidFill>
                          <a:effectLst/>
                          <a:latin typeface="Arial" panose="020B0604020202020204" pitchFamily="34" charset="0"/>
                        </a:rPr>
                        <a:t>83.0%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81.5%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rgbClr val="00B050"/>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9831525"/>
                  </a:ext>
                </a:extLst>
              </a:tr>
              <a:tr h="893561">
                <a:tc>
                  <a:txBody>
                    <a:bodyPr/>
                    <a:lstStyle/>
                    <a:p>
                      <a:pPr algn="ctr"/>
                      <a:r>
                        <a:rPr lang="en-GB" sz="1200" b="1">
                          <a:solidFill>
                            <a:schemeClr val="tx2"/>
                          </a:solidFill>
                        </a:rPr>
                        <a:t>Disabled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00" b="0" i="0" u="none" strike="noStrike">
                          <a:solidFill>
                            <a:schemeClr val="tx2"/>
                          </a:solidFill>
                          <a:effectLst/>
                          <a:latin typeface="Arial" panose="020B0604020202020204" pitchFamily="34" charset="0"/>
                        </a:rPr>
                        <a:t>9.6%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00" b="0" i="0" u="none" strike="noStrike">
                          <a:solidFill>
                            <a:schemeClr val="tx2"/>
                          </a:solidFill>
                          <a:effectLst/>
                          <a:latin typeface="Arial" panose="020B0604020202020204" pitchFamily="34" charset="0"/>
                        </a:rPr>
                        <a:t>8.7%</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12.6%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10.6%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rgbClr val="FF0000"/>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2427339"/>
                  </a:ext>
                </a:extLst>
              </a:tr>
              <a:tr h="517698">
                <a:tc>
                  <a:txBody>
                    <a:bodyPr/>
                    <a:lstStyle/>
                    <a:p>
                      <a:pPr algn="ctr"/>
                      <a:r>
                        <a:rPr lang="en-GB" sz="1200" b="1">
                          <a:solidFill>
                            <a:schemeClr val="tx2"/>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00" b="0" i="0" u="none" strike="noStrike">
                          <a:solidFill>
                            <a:schemeClr val="tx2"/>
                          </a:solidFill>
                          <a:effectLst/>
                          <a:latin typeface="Arial" panose="020B0604020202020204" pitchFamily="34" charset="0"/>
                        </a:rPr>
                        <a:t>8.0%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200" b="0" i="0" u="none" strike="noStrike">
                          <a:solidFill>
                            <a:schemeClr val="tx2"/>
                          </a:solidFill>
                          <a:effectLst/>
                          <a:latin typeface="Arial" panose="020B0604020202020204" pitchFamily="34" charset="0"/>
                        </a:rPr>
                        <a:t>8.2%</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7.4%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rgbClr val="FF0000"/>
                          </a:solidFill>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0657776"/>
                  </a:ext>
                </a:extLst>
              </a:tr>
            </a:tbl>
          </a:graphicData>
        </a:graphic>
      </p:graphicFrame>
      <p:pic>
        <p:nvPicPr>
          <p:cNvPr id="8" name="Picture 7">
            <a:extLst>
              <a:ext uri="{FF2B5EF4-FFF2-40B4-BE49-F238E27FC236}">
                <a16:creationId xmlns:a16="http://schemas.microsoft.com/office/drawing/2014/main" id="{45F2B982-6A20-4A51-88C5-5A55C902C6DF}"/>
              </a:ext>
            </a:extLst>
          </p:cNvPr>
          <p:cNvPicPr>
            <a:picLocks noChangeAspect="1"/>
          </p:cNvPicPr>
          <p:nvPr/>
        </p:nvPicPr>
        <p:blipFill>
          <a:blip r:embed="rId2"/>
          <a:srcRect l="21448" t="2594" r="21677" b="8501"/>
          <a:stretch>
            <a:fillRect/>
          </a:stretch>
        </p:blipFill>
        <p:spPr>
          <a:xfrm>
            <a:off x="7442200" y="1943100"/>
            <a:ext cx="3948793" cy="4230131"/>
          </a:xfrm>
          <a:prstGeom prst="rect">
            <a:avLst/>
          </a:prstGeom>
        </p:spPr>
      </p:pic>
    </p:spTree>
    <p:extLst>
      <p:ext uri="{BB962C8B-B14F-4D97-AF65-F5344CB8AC3E}">
        <p14:creationId xmlns:p14="http://schemas.microsoft.com/office/powerpoint/2010/main" val="1322598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27A327-9E26-C2B6-9047-F70EF52ED10D}"/>
              </a:ext>
            </a:extLst>
          </p:cNvPr>
          <p:cNvSpPr>
            <a:spLocks noGrp="1"/>
          </p:cNvSpPr>
          <p:nvPr>
            <p:ph idx="1"/>
          </p:nvPr>
        </p:nvSpPr>
        <p:spPr>
          <a:xfrm>
            <a:off x="775606" y="4352823"/>
            <a:ext cx="10578193" cy="2225040"/>
          </a:xfrm>
        </p:spPr>
        <p:txBody>
          <a:bodyPr>
            <a:normAutofit fontScale="62500" lnSpcReduction="20000"/>
          </a:bodyPr>
          <a:lstStyle/>
          <a:p>
            <a:pPr>
              <a:lnSpc>
                <a:spcPct val="120000"/>
              </a:lnSpc>
              <a:spcBef>
                <a:spcPts val="0"/>
              </a:spcBef>
            </a:pPr>
            <a:r>
              <a:rPr lang="en-GB"/>
              <a:t>There has been a </a:t>
            </a:r>
            <a:r>
              <a:rPr lang="en-GB" b="1"/>
              <a:t>decrease</a:t>
            </a:r>
            <a:r>
              <a:rPr lang="en-GB"/>
              <a:t> (2.0%) in the number of disabled colleagues in the workforce in 2025/26 when compared with the 2024/25</a:t>
            </a:r>
          </a:p>
          <a:p>
            <a:pPr>
              <a:lnSpc>
                <a:spcPct val="120000"/>
              </a:lnSpc>
              <a:spcBef>
                <a:spcPts val="0"/>
              </a:spcBef>
            </a:pPr>
            <a:r>
              <a:rPr lang="en-GB"/>
              <a:t>There has also been an </a:t>
            </a:r>
            <a:r>
              <a:rPr lang="en-GB" b="1"/>
              <a:t>increase</a:t>
            </a:r>
            <a:r>
              <a:rPr lang="en-GB"/>
              <a:t> (0.5%) in the number of colleagues not disclosing their disability status</a:t>
            </a:r>
          </a:p>
          <a:p>
            <a:pPr>
              <a:lnSpc>
                <a:spcPct val="120000"/>
              </a:lnSpc>
              <a:spcBef>
                <a:spcPts val="0"/>
              </a:spcBef>
            </a:pPr>
            <a:r>
              <a:rPr lang="en-GB"/>
              <a:t>There has been a </a:t>
            </a:r>
            <a:r>
              <a:rPr lang="en-GB" b="1"/>
              <a:t>decrease</a:t>
            </a:r>
            <a:r>
              <a:rPr lang="en-GB"/>
              <a:t> in the number of disabled colleagues within </a:t>
            </a:r>
            <a:r>
              <a:rPr lang="en-GB" b="1"/>
              <a:t>all bands </a:t>
            </a:r>
            <a:r>
              <a:rPr lang="en-GB"/>
              <a:t>in 2025/26, with an </a:t>
            </a:r>
            <a:r>
              <a:rPr lang="en-GB" b="1"/>
              <a:t>uneven distribution of colleagues with disabilities</a:t>
            </a:r>
            <a:r>
              <a:rPr lang="en-GB"/>
              <a:t>. The lower bandings comprising the largest number of disabled colleagues and the upper bandings comprising fewer disabled colleagues.</a:t>
            </a:r>
          </a:p>
        </p:txBody>
      </p:sp>
      <p:sp>
        <p:nvSpPr>
          <p:cNvPr id="3" name="Title 2">
            <a:extLst>
              <a:ext uri="{FF2B5EF4-FFF2-40B4-BE49-F238E27FC236}">
                <a16:creationId xmlns:a16="http://schemas.microsoft.com/office/drawing/2014/main" id="{59CE013A-D21B-F68F-49AF-61847E2825EF}"/>
              </a:ext>
            </a:extLst>
          </p:cNvPr>
          <p:cNvSpPr>
            <a:spLocks noGrp="1"/>
          </p:cNvSpPr>
          <p:nvPr>
            <p:ph type="title"/>
          </p:nvPr>
        </p:nvSpPr>
        <p:spPr>
          <a:xfrm>
            <a:off x="1505855" y="579664"/>
            <a:ext cx="10675505" cy="506186"/>
          </a:xfrm>
        </p:spPr>
        <p:txBody>
          <a:bodyPr>
            <a:noAutofit/>
          </a:bodyPr>
          <a:lstStyle/>
          <a:p>
            <a:r>
              <a:rPr lang="en-GB" sz="3200"/>
              <a:t>WDES Indicator 1: Overall breakdown of workforce data</a:t>
            </a:r>
          </a:p>
        </p:txBody>
      </p:sp>
      <p:sp>
        <p:nvSpPr>
          <p:cNvPr id="4" name="TextBox 3">
            <a:extLst>
              <a:ext uri="{FF2B5EF4-FFF2-40B4-BE49-F238E27FC236}">
                <a16:creationId xmlns:a16="http://schemas.microsoft.com/office/drawing/2014/main" id="{86CBA152-1173-D96D-99F8-7A941AB863FD}"/>
              </a:ext>
            </a:extLst>
          </p:cNvPr>
          <p:cNvSpPr txBox="1"/>
          <p:nvPr/>
        </p:nvSpPr>
        <p:spPr>
          <a:xfrm>
            <a:off x="775606" y="1311397"/>
            <a:ext cx="10640788" cy="523220"/>
          </a:xfrm>
          <a:prstGeom prst="rect">
            <a:avLst/>
          </a:prstGeom>
          <a:solidFill>
            <a:srgbClr val="005EB8"/>
          </a:solidFill>
        </p:spPr>
        <p:txBody>
          <a:bodyPr wrap="square" rtlCol="0">
            <a:spAutoFit/>
          </a:bodyPr>
          <a:lstStyle/>
          <a:p>
            <a:r>
              <a:rPr lang="en-GB" sz="1400" b="1">
                <a:solidFill>
                  <a:schemeClr val="bg1"/>
                </a:solidFill>
              </a:rPr>
              <a:t>Disability status comparison for: Percentage of staff in each of the </a:t>
            </a:r>
            <a:r>
              <a:rPr lang="en-GB" sz="1400" b="1" err="1">
                <a:solidFill>
                  <a:schemeClr val="bg1"/>
                </a:solidFill>
              </a:rPr>
              <a:t>AfC</a:t>
            </a:r>
            <a:r>
              <a:rPr lang="en-GB" sz="1400" b="1">
                <a:solidFill>
                  <a:schemeClr val="bg1"/>
                </a:solidFill>
              </a:rPr>
              <a:t> bands 1-9 and VSM (including Exec. Board members), compared with the percentage in the overall workforce</a:t>
            </a:r>
          </a:p>
        </p:txBody>
      </p:sp>
      <p:graphicFrame>
        <p:nvGraphicFramePr>
          <p:cNvPr id="5" name="Table 4">
            <a:extLst>
              <a:ext uri="{FF2B5EF4-FFF2-40B4-BE49-F238E27FC236}">
                <a16:creationId xmlns:a16="http://schemas.microsoft.com/office/drawing/2014/main" id="{91463FA3-7698-9DC0-DD8C-024389DFF13A}"/>
              </a:ext>
            </a:extLst>
          </p:cNvPr>
          <p:cNvGraphicFramePr>
            <a:graphicFrameLocks noGrp="1"/>
          </p:cNvGraphicFramePr>
          <p:nvPr>
            <p:extLst>
              <p:ext uri="{D42A27DB-BD31-4B8C-83A1-F6EECF244321}">
                <p14:modId xmlns:p14="http://schemas.microsoft.com/office/powerpoint/2010/main" val="754600829"/>
              </p:ext>
            </p:extLst>
          </p:nvPr>
        </p:nvGraphicFramePr>
        <p:xfrm>
          <a:off x="775606" y="1981200"/>
          <a:ext cx="10675505" cy="2225040"/>
        </p:xfrm>
        <a:graphic>
          <a:graphicData uri="http://schemas.openxmlformats.org/drawingml/2006/table">
            <a:tbl>
              <a:tblPr firstRow="1" bandRow="1">
                <a:tableStyleId>{5C22544A-7EE6-4342-B048-85BDC9FD1C3A}</a:tableStyleId>
              </a:tblPr>
              <a:tblGrid>
                <a:gridCol w="1182310">
                  <a:extLst>
                    <a:ext uri="{9D8B030D-6E8A-4147-A177-3AD203B41FA5}">
                      <a16:colId xmlns:a16="http://schemas.microsoft.com/office/drawing/2014/main" val="3303620926"/>
                    </a:ext>
                  </a:extLst>
                </a:gridCol>
                <a:gridCol w="1108428">
                  <a:extLst>
                    <a:ext uri="{9D8B030D-6E8A-4147-A177-3AD203B41FA5}">
                      <a16:colId xmlns:a16="http://schemas.microsoft.com/office/drawing/2014/main" val="2855283017"/>
                    </a:ext>
                  </a:extLst>
                </a:gridCol>
                <a:gridCol w="1108428">
                  <a:extLst>
                    <a:ext uri="{9D8B030D-6E8A-4147-A177-3AD203B41FA5}">
                      <a16:colId xmlns:a16="http://schemas.microsoft.com/office/drawing/2014/main" val="1234327631"/>
                    </a:ext>
                  </a:extLst>
                </a:gridCol>
                <a:gridCol w="1108428">
                  <a:extLst>
                    <a:ext uri="{9D8B030D-6E8A-4147-A177-3AD203B41FA5}">
                      <a16:colId xmlns:a16="http://schemas.microsoft.com/office/drawing/2014/main" val="4158455847"/>
                    </a:ext>
                  </a:extLst>
                </a:gridCol>
                <a:gridCol w="1403956">
                  <a:extLst>
                    <a:ext uri="{9D8B030D-6E8A-4147-A177-3AD203B41FA5}">
                      <a16:colId xmlns:a16="http://schemas.microsoft.com/office/drawing/2014/main" val="1091239779"/>
                    </a:ext>
                  </a:extLst>
                </a:gridCol>
                <a:gridCol w="1119985">
                  <a:extLst>
                    <a:ext uri="{9D8B030D-6E8A-4147-A177-3AD203B41FA5}">
                      <a16:colId xmlns:a16="http://schemas.microsoft.com/office/drawing/2014/main" val="395444338"/>
                    </a:ext>
                  </a:extLst>
                </a:gridCol>
                <a:gridCol w="1119985">
                  <a:extLst>
                    <a:ext uri="{9D8B030D-6E8A-4147-A177-3AD203B41FA5}">
                      <a16:colId xmlns:a16="http://schemas.microsoft.com/office/drawing/2014/main" val="3093900587"/>
                    </a:ext>
                  </a:extLst>
                </a:gridCol>
                <a:gridCol w="1119985">
                  <a:extLst>
                    <a:ext uri="{9D8B030D-6E8A-4147-A177-3AD203B41FA5}">
                      <a16:colId xmlns:a16="http://schemas.microsoft.com/office/drawing/2014/main" val="1264351501"/>
                    </a:ext>
                  </a:extLst>
                </a:gridCol>
                <a:gridCol w="1404000">
                  <a:extLst>
                    <a:ext uri="{9D8B030D-6E8A-4147-A177-3AD203B41FA5}">
                      <a16:colId xmlns:a16="http://schemas.microsoft.com/office/drawing/2014/main" val="1896208700"/>
                    </a:ext>
                  </a:extLst>
                </a:gridCol>
              </a:tblGrid>
              <a:tr h="370840">
                <a:tc gridSpan="9">
                  <a:txBody>
                    <a:bodyPr/>
                    <a:lstStyle/>
                    <a:p>
                      <a:pPr algn="ctr"/>
                      <a:r>
                        <a:rPr lang="en-GB" sz="1200" b="1">
                          <a:solidFill>
                            <a:schemeClr val="bg1"/>
                          </a:solidFill>
                        </a:rPr>
                        <a:t>Disability Status Split for Each Banding Level</a:t>
                      </a:r>
                    </a:p>
                  </a:txBody>
                  <a:tcPr anchor="ctr">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37730102"/>
                  </a:ext>
                </a:extLst>
              </a:tr>
              <a:tr h="370840">
                <a:tc>
                  <a:txBody>
                    <a:bodyPr/>
                    <a:lstStyle/>
                    <a:p>
                      <a:pPr algn="ctr"/>
                      <a:endParaRPr lang="en-GB" sz="12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gridSpan="4">
                  <a:txBody>
                    <a:bodyPr/>
                    <a:lstStyle/>
                    <a:p>
                      <a:pPr algn="ctr"/>
                      <a:r>
                        <a:rPr lang="en-GB" sz="1200" b="1">
                          <a:solidFill>
                            <a:schemeClr val="bg1"/>
                          </a:solidFill>
                        </a:rPr>
                        <a:t>2024/25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hMerge="1">
                  <a:txBody>
                    <a:bodyPr/>
                    <a:lstStyle/>
                    <a:p>
                      <a:endParaRPr lang="en-GB"/>
                    </a:p>
                  </a:txBody>
                  <a:tcPr>
                    <a:solidFill>
                      <a:srgbClr val="005EB8"/>
                    </a:solidFill>
                  </a:tcPr>
                </a:tc>
                <a:tc hMerge="1">
                  <a:txBody>
                    <a:bodyPr/>
                    <a:lstStyle/>
                    <a:p>
                      <a:endParaRPr lang="en-GB"/>
                    </a:p>
                  </a:txBody>
                  <a:tcPr>
                    <a:solidFill>
                      <a:srgbClr val="005EB8"/>
                    </a:solidFill>
                  </a:tcPr>
                </a:tc>
                <a:tc hMerge="1">
                  <a:txBody>
                    <a:bodyPr/>
                    <a:lstStyle/>
                    <a:p>
                      <a:endParaRPr lang="en-GB"/>
                    </a:p>
                  </a:txBody>
                  <a:tcPr>
                    <a:solidFill>
                      <a:srgbClr val="005EB8"/>
                    </a:solidFill>
                  </a:tcPr>
                </a:tc>
                <a:tc gridSpan="4">
                  <a:txBody>
                    <a:bodyPr/>
                    <a:lstStyle/>
                    <a:p>
                      <a:pPr algn="ctr"/>
                      <a:r>
                        <a:rPr lang="en-GB" sz="1200" b="1">
                          <a:solidFill>
                            <a:schemeClr val="bg1"/>
                          </a:solidFill>
                        </a:rPr>
                        <a:t>2025/2026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hMerge="1">
                  <a:txBody>
                    <a:bodyPr/>
                    <a:lstStyle/>
                    <a:p>
                      <a:endParaRPr lang="en-GB"/>
                    </a:p>
                  </a:txBody>
                  <a:tcPr>
                    <a:solidFill>
                      <a:srgbClr val="005EB8"/>
                    </a:solidFill>
                  </a:tcPr>
                </a:tc>
                <a:tc hMerge="1">
                  <a:txBody>
                    <a:bodyPr/>
                    <a:lstStyle/>
                    <a:p>
                      <a:endParaRPr lang="en-GB"/>
                    </a:p>
                  </a:txBody>
                  <a:tcPr>
                    <a:solidFill>
                      <a:srgbClr val="005EB8"/>
                    </a:solidFill>
                  </a:tcPr>
                </a:tc>
                <a:tc hMerge="1">
                  <a:txBody>
                    <a:bodyPr/>
                    <a:lstStyle/>
                    <a:p>
                      <a:endParaRPr lang="en-GB"/>
                    </a:p>
                  </a:txBody>
                  <a:tcPr>
                    <a:solidFill>
                      <a:srgbClr val="005EB8"/>
                    </a:solidFill>
                  </a:tcPr>
                </a:tc>
                <a:extLst>
                  <a:ext uri="{0D108BD9-81ED-4DB2-BD59-A6C34878D82A}">
                    <a16:rowId xmlns:a16="http://schemas.microsoft.com/office/drawing/2014/main" val="320464511"/>
                  </a:ext>
                </a:extLst>
              </a:tr>
              <a:tr h="370840">
                <a:tc>
                  <a:txBody>
                    <a:bodyPr/>
                    <a:lstStyle/>
                    <a:p>
                      <a:pPr algn="ctr"/>
                      <a:endParaRPr lang="en-GB" sz="12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8a-8b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8c-VSM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8a-8b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8c-VSM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extLst>
                  <a:ext uri="{0D108BD9-81ED-4DB2-BD59-A6C34878D82A}">
                    <a16:rowId xmlns:a16="http://schemas.microsoft.com/office/drawing/2014/main" val="1367902135"/>
                  </a:ext>
                </a:extLst>
              </a:tr>
              <a:tr h="370840">
                <a:tc>
                  <a:txBody>
                    <a:bodyPr/>
                    <a:lstStyle/>
                    <a:p>
                      <a:pPr algn="ctr"/>
                      <a:r>
                        <a:rPr lang="en-GB" sz="1200" b="1">
                          <a:solidFill>
                            <a:schemeClr val="tx2"/>
                          </a:solidFill>
                        </a:rPr>
                        <a:t>Non-Disabled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78.4%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77.0%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88.4%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81.5%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80.0%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78.1%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89.3%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86.3%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8920263"/>
                  </a:ext>
                </a:extLst>
              </a:tr>
              <a:tr h="370840">
                <a:tc>
                  <a:txBody>
                    <a:bodyPr/>
                    <a:lstStyle/>
                    <a:p>
                      <a:pPr algn="ctr"/>
                      <a:r>
                        <a:rPr lang="en-GB" sz="1200" b="1">
                          <a:solidFill>
                            <a:schemeClr val="tx2"/>
                          </a:solidFill>
                        </a:rPr>
                        <a:t>Disabled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12.6%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11.6%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653082"/>
                  </a:ext>
                </a:extLst>
              </a:tr>
              <a:tr h="370840">
                <a:tc>
                  <a:txBody>
                    <a:bodyPr/>
                    <a:lstStyle/>
                    <a:p>
                      <a:pPr algn="ctr"/>
                      <a:r>
                        <a:rPr lang="en-GB" sz="1200" b="1">
                          <a:solidFill>
                            <a:schemeClr val="tx2"/>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10.3%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5405807"/>
                  </a:ext>
                </a:extLst>
              </a:tr>
            </a:tbl>
          </a:graphicData>
        </a:graphic>
      </p:graphicFrame>
    </p:spTree>
    <p:extLst>
      <p:ext uri="{BB962C8B-B14F-4D97-AF65-F5344CB8AC3E}">
        <p14:creationId xmlns:p14="http://schemas.microsoft.com/office/powerpoint/2010/main" val="1191491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4F39375-D3BB-092D-07D0-335ED29B7509}"/>
              </a:ext>
            </a:extLst>
          </p:cNvPr>
          <p:cNvSpPr>
            <a:spLocks noGrp="1"/>
          </p:cNvSpPr>
          <p:nvPr>
            <p:ph idx="1"/>
          </p:nvPr>
        </p:nvSpPr>
        <p:spPr>
          <a:xfrm>
            <a:off x="775606" y="4480560"/>
            <a:ext cx="10578193" cy="2186940"/>
          </a:xfrm>
        </p:spPr>
        <p:txBody>
          <a:bodyPr>
            <a:normAutofit fontScale="55000" lnSpcReduction="20000"/>
          </a:bodyPr>
          <a:lstStyle/>
          <a:p>
            <a:pPr>
              <a:lnSpc>
                <a:spcPct val="120000"/>
              </a:lnSpc>
            </a:pPr>
            <a:r>
              <a:rPr lang="en-GB" dirty="0"/>
              <a:t>NECS carried out </a:t>
            </a:r>
            <a:r>
              <a:rPr lang="en-GB" b="1" dirty="0"/>
              <a:t>28 recruitment campaigns </a:t>
            </a:r>
            <a:r>
              <a:rPr lang="en-GB" dirty="0"/>
              <a:t>and appointed </a:t>
            </a:r>
            <a:r>
              <a:rPr lang="en-GB"/>
              <a:t>non-disabled candidates </a:t>
            </a:r>
            <a:r>
              <a:rPr lang="en-GB" dirty="0"/>
              <a:t>to all posts 2025/26</a:t>
            </a:r>
          </a:p>
          <a:p>
            <a:pPr>
              <a:lnSpc>
                <a:spcPct val="120000"/>
              </a:lnSpc>
            </a:pPr>
            <a:r>
              <a:rPr lang="en-GB" dirty="0"/>
              <a:t>The relative likelihood of non-disabled applicants being appointed compared with disabled applicants cannot be calculated, due to no disabled candidates being recruited. While the relative likelihood cannot be calculated, the recruitment data shows that </a:t>
            </a:r>
            <a:r>
              <a:rPr lang="en-GB" b="1" dirty="0"/>
              <a:t>non-disabled candidates are significantly more likely to be recruited </a:t>
            </a:r>
            <a:r>
              <a:rPr lang="en-GB" dirty="0"/>
              <a:t>than disabled candidates. </a:t>
            </a:r>
          </a:p>
          <a:p>
            <a:pPr>
              <a:lnSpc>
                <a:spcPct val="120000"/>
              </a:lnSpc>
            </a:pPr>
            <a:r>
              <a:rPr lang="en-GB" dirty="0"/>
              <a:t>This is a </a:t>
            </a:r>
            <a:r>
              <a:rPr lang="en-GB" b="1" dirty="0"/>
              <a:t>decline from last year, </a:t>
            </a:r>
            <a:r>
              <a:rPr lang="en-GB" dirty="0"/>
              <a:t>where the relative likelihood was 0.29 and disabled candidates were significantly more likely to be appointed from shortlisting than non-disabled colleagues.</a:t>
            </a:r>
          </a:p>
        </p:txBody>
      </p:sp>
      <p:sp>
        <p:nvSpPr>
          <p:cNvPr id="3" name="Title 2">
            <a:extLst>
              <a:ext uri="{FF2B5EF4-FFF2-40B4-BE49-F238E27FC236}">
                <a16:creationId xmlns:a16="http://schemas.microsoft.com/office/drawing/2014/main" id="{11588A98-4E43-D980-989C-2627E2D2483C}"/>
              </a:ext>
            </a:extLst>
          </p:cNvPr>
          <p:cNvSpPr>
            <a:spLocks noGrp="1"/>
          </p:cNvSpPr>
          <p:nvPr>
            <p:ph type="title"/>
          </p:nvPr>
        </p:nvSpPr>
        <p:spPr/>
        <p:txBody>
          <a:bodyPr/>
          <a:lstStyle/>
          <a:p>
            <a:r>
              <a:rPr lang="en-GB"/>
              <a:t>WDES Indicator 2: Recruitment</a:t>
            </a:r>
          </a:p>
        </p:txBody>
      </p:sp>
      <p:sp>
        <p:nvSpPr>
          <p:cNvPr id="4" name="TextBox 3">
            <a:extLst>
              <a:ext uri="{FF2B5EF4-FFF2-40B4-BE49-F238E27FC236}">
                <a16:creationId xmlns:a16="http://schemas.microsoft.com/office/drawing/2014/main" id="{2BDDC5D0-0875-EB83-13C5-B903A7A322BE}"/>
              </a:ext>
            </a:extLst>
          </p:cNvPr>
          <p:cNvSpPr txBox="1"/>
          <p:nvPr/>
        </p:nvSpPr>
        <p:spPr>
          <a:xfrm>
            <a:off x="775606" y="1311397"/>
            <a:ext cx="10640788" cy="523220"/>
          </a:xfrm>
          <a:prstGeom prst="rect">
            <a:avLst/>
          </a:prstGeom>
          <a:solidFill>
            <a:srgbClr val="005EB8"/>
          </a:solidFill>
        </p:spPr>
        <p:txBody>
          <a:bodyPr wrap="square" rtlCol="0">
            <a:spAutoFit/>
          </a:bodyPr>
          <a:lstStyle/>
          <a:p>
            <a:r>
              <a:rPr lang="en-GB" sz="1400" b="1">
                <a:solidFill>
                  <a:schemeClr val="bg1"/>
                </a:solidFill>
              </a:rPr>
              <a:t>Disability status comparison for: The Relative likelihood of non-disabled candidates compared to disabled candidates being appointed from shortlisting across all posts</a:t>
            </a:r>
          </a:p>
        </p:txBody>
      </p:sp>
      <p:graphicFrame>
        <p:nvGraphicFramePr>
          <p:cNvPr id="5" name="Table 4">
            <a:extLst>
              <a:ext uri="{FF2B5EF4-FFF2-40B4-BE49-F238E27FC236}">
                <a16:creationId xmlns:a16="http://schemas.microsoft.com/office/drawing/2014/main" id="{52BCEA42-8E74-12E4-C686-465D107DF0C8}"/>
              </a:ext>
            </a:extLst>
          </p:cNvPr>
          <p:cNvGraphicFramePr>
            <a:graphicFrameLocks noGrp="1"/>
          </p:cNvGraphicFramePr>
          <p:nvPr>
            <p:extLst>
              <p:ext uri="{D42A27DB-BD31-4B8C-83A1-F6EECF244321}">
                <p14:modId xmlns:p14="http://schemas.microsoft.com/office/powerpoint/2010/main" val="874054447"/>
              </p:ext>
            </p:extLst>
          </p:nvPr>
        </p:nvGraphicFramePr>
        <p:xfrm>
          <a:off x="775606" y="1913468"/>
          <a:ext cx="10640791" cy="2306320"/>
        </p:xfrm>
        <a:graphic>
          <a:graphicData uri="http://schemas.openxmlformats.org/drawingml/2006/table">
            <a:tbl>
              <a:tblPr firstRow="1" bandRow="1">
                <a:tableStyleId>{5C22544A-7EE6-4342-B048-85BDC9FD1C3A}</a:tableStyleId>
              </a:tblPr>
              <a:tblGrid>
                <a:gridCol w="1520113">
                  <a:extLst>
                    <a:ext uri="{9D8B030D-6E8A-4147-A177-3AD203B41FA5}">
                      <a16:colId xmlns:a16="http://schemas.microsoft.com/office/drawing/2014/main" val="2306903482"/>
                    </a:ext>
                  </a:extLst>
                </a:gridCol>
                <a:gridCol w="1045792">
                  <a:extLst>
                    <a:ext uri="{9D8B030D-6E8A-4147-A177-3AD203B41FA5}">
                      <a16:colId xmlns:a16="http://schemas.microsoft.com/office/drawing/2014/main" val="716070710"/>
                    </a:ext>
                  </a:extLst>
                </a:gridCol>
                <a:gridCol w="982133">
                  <a:extLst>
                    <a:ext uri="{9D8B030D-6E8A-4147-A177-3AD203B41FA5}">
                      <a16:colId xmlns:a16="http://schemas.microsoft.com/office/drawing/2014/main" val="31663642"/>
                    </a:ext>
                  </a:extLst>
                </a:gridCol>
                <a:gridCol w="2532414">
                  <a:extLst>
                    <a:ext uri="{9D8B030D-6E8A-4147-A177-3AD203B41FA5}">
                      <a16:colId xmlns:a16="http://schemas.microsoft.com/office/drawing/2014/main" val="3124831512"/>
                    </a:ext>
                  </a:extLst>
                </a:gridCol>
                <a:gridCol w="1136475">
                  <a:extLst>
                    <a:ext uri="{9D8B030D-6E8A-4147-A177-3AD203B41FA5}">
                      <a16:colId xmlns:a16="http://schemas.microsoft.com/office/drawing/2014/main" val="3442699031"/>
                    </a:ext>
                  </a:extLst>
                </a:gridCol>
                <a:gridCol w="1016000">
                  <a:extLst>
                    <a:ext uri="{9D8B030D-6E8A-4147-A177-3AD203B41FA5}">
                      <a16:colId xmlns:a16="http://schemas.microsoft.com/office/drawing/2014/main" val="2821933780"/>
                    </a:ext>
                  </a:extLst>
                </a:gridCol>
                <a:gridCol w="2407864">
                  <a:extLst>
                    <a:ext uri="{9D8B030D-6E8A-4147-A177-3AD203B41FA5}">
                      <a16:colId xmlns:a16="http://schemas.microsoft.com/office/drawing/2014/main" val="4184464040"/>
                    </a:ext>
                  </a:extLst>
                </a:gridCol>
              </a:tblGrid>
              <a:tr h="370840">
                <a:tc>
                  <a:txBody>
                    <a:bodyPr/>
                    <a:lstStyle/>
                    <a:p>
                      <a:pPr algn="ctr"/>
                      <a:endParaRPr lang="en-GB"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GB" sz="1200"/>
                        <a:t>2024/25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gridSpan="3">
                  <a:txBody>
                    <a:bodyPr/>
                    <a:lstStyle/>
                    <a:p>
                      <a:pPr algn="ctr"/>
                      <a:r>
                        <a:rPr lang="en-GB" sz="1200"/>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15281804"/>
                  </a:ext>
                </a:extLst>
              </a:tr>
              <a:tr h="370840">
                <a:tc>
                  <a:txBody>
                    <a:bodyPr/>
                    <a:lstStyle/>
                    <a:p>
                      <a:pPr algn="ctr"/>
                      <a:endParaRPr lang="en-GB" sz="12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Shortlisted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Appointed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Relative likelihood of non-disabled applicants being appointed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Shortlisted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Appointed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Relative likelihood of non-disabled applicants being appointed</a:t>
                      </a:r>
                    </a:p>
                    <a:p>
                      <a:pPr algn="ctr"/>
                      <a:endParaRPr lang="en-GB" sz="12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extLst>
                  <a:ext uri="{0D108BD9-81ED-4DB2-BD59-A6C34878D82A}">
                    <a16:rowId xmlns:a16="http://schemas.microsoft.com/office/drawing/2014/main" val="195222324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2"/>
                          </a:solidFill>
                        </a:rPr>
                        <a:t>Disabled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r>
                        <a:rPr lang="en-GB" sz="1200">
                          <a:solidFill>
                            <a:schemeClr val="tx2"/>
                          </a:solidFill>
                        </a:rPr>
                        <a:t>0.29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tx2"/>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a:r>
                        <a:rPr lang="en-GB" sz="1200">
                          <a:solidFill>
                            <a:schemeClr val="tx2"/>
                          </a:solidFill>
                        </a:rPr>
                        <a:t>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32458237"/>
                  </a:ext>
                </a:extLst>
              </a:tr>
              <a:tr h="370840">
                <a:tc>
                  <a:txBody>
                    <a:bodyPr/>
                    <a:lstStyle/>
                    <a:p>
                      <a:pPr algn="ctr"/>
                      <a:r>
                        <a:rPr lang="en-GB" sz="1200" b="1">
                          <a:solidFill>
                            <a:schemeClr val="tx2"/>
                          </a:solidFill>
                        </a:rPr>
                        <a:t>Non-disabled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1255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lang="en-GB" sz="1200"/>
                    </a:p>
                  </a:txBody>
                  <a:tcPr anchor="ctr">
                    <a:solidFill>
                      <a:schemeClr val="bg1">
                        <a:lumMod val="85000"/>
                      </a:schemeClr>
                    </a:solidFill>
                  </a:tcPr>
                </a:tc>
                <a:tc>
                  <a:txBody>
                    <a:bodyPr/>
                    <a:lstStyle/>
                    <a:p>
                      <a:pPr algn="ctr"/>
                      <a:r>
                        <a:rPr lang="en-GB" sz="1200">
                          <a:solidFill>
                            <a:schemeClr val="tx2"/>
                          </a:solidFill>
                        </a:rPr>
                        <a:t>1052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tx2"/>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GB" sz="1200"/>
                    </a:p>
                  </a:txBody>
                  <a:tcPr anchor="ctr"/>
                </a:tc>
                <a:extLst>
                  <a:ext uri="{0D108BD9-81ED-4DB2-BD59-A6C34878D82A}">
                    <a16:rowId xmlns:a16="http://schemas.microsoft.com/office/drawing/2014/main" val="4157503006"/>
                  </a:ext>
                </a:extLst>
              </a:tr>
              <a:tr h="370840">
                <a:tc>
                  <a:txBody>
                    <a:bodyPr/>
                    <a:lstStyle/>
                    <a:p>
                      <a:pPr algn="ctr"/>
                      <a:r>
                        <a:rPr lang="en-GB" sz="1200" b="1">
                          <a:solidFill>
                            <a:schemeClr val="tx2"/>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lang="en-GB" sz="1200"/>
                    </a:p>
                  </a:txBody>
                  <a:tcPr anchor="ctr">
                    <a:solidFill>
                      <a:schemeClr val="bg1">
                        <a:lumMod val="85000"/>
                      </a:schemeClr>
                    </a:solidFill>
                  </a:tcPr>
                </a:tc>
                <a:tc>
                  <a:txBody>
                    <a:bodyPr/>
                    <a:lstStyle/>
                    <a:p>
                      <a:pPr algn="ctr"/>
                      <a:r>
                        <a:rPr lang="en-GB" sz="1200">
                          <a:solidFill>
                            <a:schemeClr val="tx2"/>
                          </a:solidFill>
                        </a:rPr>
                        <a:t>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tx2"/>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GB" sz="1200"/>
                    </a:p>
                  </a:txBody>
                  <a:tcPr anchor="ctr"/>
                </a:tc>
                <a:extLst>
                  <a:ext uri="{0D108BD9-81ED-4DB2-BD59-A6C34878D82A}">
                    <a16:rowId xmlns:a16="http://schemas.microsoft.com/office/drawing/2014/main" val="2510312399"/>
                  </a:ext>
                </a:extLst>
              </a:tr>
            </a:tbl>
          </a:graphicData>
        </a:graphic>
      </p:graphicFrame>
    </p:spTree>
    <p:extLst>
      <p:ext uri="{BB962C8B-B14F-4D97-AF65-F5344CB8AC3E}">
        <p14:creationId xmlns:p14="http://schemas.microsoft.com/office/powerpoint/2010/main" val="3280514115"/>
      </p:ext>
    </p:extLst>
  </p:cSld>
  <p:clrMapOvr>
    <a:masterClrMapping/>
  </p:clrMapOvr>
</p:sld>
</file>

<file path=ppt/theme/theme1.xml><?xml version="1.0" encoding="utf-8"?>
<a:theme xmlns:a="http://schemas.openxmlformats.org/drawingml/2006/main" name="Office Theme">
  <a:themeElements>
    <a:clrScheme name="Custom 24">
      <a:dk1>
        <a:srgbClr val="003087"/>
      </a:dk1>
      <a:lt1>
        <a:srgbClr val="FFFFFF"/>
      </a:lt1>
      <a:dk2>
        <a:srgbClr val="000000"/>
      </a:dk2>
      <a:lt2>
        <a:srgbClr val="E0E3E8"/>
      </a:lt2>
      <a:accent1>
        <a:srgbClr val="005EB8"/>
      </a:accent1>
      <a:accent2>
        <a:srgbClr val="78BE20"/>
      </a:accent2>
      <a:accent3>
        <a:srgbClr val="ED8B00"/>
      </a:accent3>
      <a:accent4>
        <a:srgbClr val="AE2473"/>
      </a:accent4>
      <a:accent5>
        <a:srgbClr val="330071"/>
      </a:accent5>
      <a:accent6>
        <a:srgbClr val="768692"/>
      </a:accent6>
      <a:hlink>
        <a:srgbClr val="0563C1"/>
      </a:hlink>
      <a:folHlink>
        <a:srgbClr val="00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b4e71970-ca7d-4808-9387-ce33e10698b9" xsi:nil="true"/>
    <lcf76f155ced4ddcb4097134ff3c332f xmlns="db4f0b5e-5eea-4f0e-875e-80f5f4706bf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B98FAA10BC1634A974A3A27D05EA6D5" ma:contentTypeVersion="16" ma:contentTypeDescription="Create a new document." ma:contentTypeScope="" ma:versionID="2953cbc4c29a31c1d3783de68695aa8b">
  <xsd:schema xmlns:xsd="http://www.w3.org/2001/XMLSchema" xmlns:xs="http://www.w3.org/2001/XMLSchema" xmlns:p="http://schemas.microsoft.com/office/2006/metadata/properties" xmlns:ns1="http://schemas.microsoft.com/sharepoint/v3" xmlns:ns2="db4f0b5e-5eea-4f0e-875e-80f5f4706bfb" xmlns:ns3="b4e71970-ca7d-4808-9387-ce33e10698b9" targetNamespace="http://schemas.microsoft.com/office/2006/metadata/properties" ma:root="true" ma:fieldsID="e18afe06b1df4687d311ef53794b7eeb" ns1:_="" ns2:_="" ns3:_="">
    <xsd:import namespace="http://schemas.microsoft.com/sharepoint/v3"/>
    <xsd:import namespace="db4f0b5e-5eea-4f0e-875e-80f5f4706bfb"/>
    <xsd:import namespace="b4e71970-ca7d-4808-9387-ce33e10698b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4f0b5e-5eea-4f0e-875e-80f5f4706b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4e71970-ca7d-4808-9387-ce33e10698b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2554e5cb-349c-4204-a871-c92d6d47a21b}" ma:internalName="TaxCatchAll" ma:showField="CatchAllData" ma:web="b4e71970-ca7d-4808-9387-ce33e10698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440C68-B380-4E10-85FE-2977162DBA14}">
  <ds:schemaRefs>
    <ds:schemaRef ds:uri="http://www.w3.org/XML/1998/namespace"/>
    <ds:schemaRef ds:uri="http://purl.org/dc/terms/"/>
    <ds:schemaRef ds:uri="http://schemas.microsoft.com/sharepoint/v3"/>
    <ds:schemaRef ds:uri="http://schemas.openxmlformats.org/package/2006/metadata/core-properties"/>
    <ds:schemaRef ds:uri="http://schemas.microsoft.com/office/2006/documentManagement/types"/>
    <ds:schemaRef ds:uri="b4e71970-ca7d-4808-9387-ce33e10698b9"/>
    <ds:schemaRef ds:uri="http://purl.org/dc/dcmitype/"/>
    <ds:schemaRef ds:uri="http://purl.org/dc/elements/1.1/"/>
    <ds:schemaRef ds:uri="http://schemas.microsoft.com/office/infopath/2007/PartnerControls"/>
    <ds:schemaRef ds:uri="db4f0b5e-5eea-4f0e-875e-80f5f4706bfb"/>
    <ds:schemaRef ds:uri="http://schemas.microsoft.com/office/2006/metadata/properties"/>
  </ds:schemaRefs>
</ds:datastoreItem>
</file>

<file path=customXml/itemProps2.xml><?xml version="1.0" encoding="utf-8"?>
<ds:datastoreItem xmlns:ds="http://schemas.openxmlformats.org/officeDocument/2006/customXml" ds:itemID="{C6A38481-7049-4EB1-8AE4-71276A6AEC11}">
  <ds:schemaRefs>
    <ds:schemaRef ds:uri="http://schemas.microsoft.com/sharepoint/v3/contenttype/forms"/>
  </ds:schemaRefs>
</ds:datastoreItem>
</file>

<file path=customXml/itemProps3.xml><?xml version="1.0" encoding="utf-8"?>
<ds:datastoreItem xmlns:ds="http://schemas.openxmlformats.org/officeDocument/2006/customXml" ds:itemID="{092E99EC-45F1-426B-9009-7BD121CBC873}">
  <ds:schemaRefs>
    <ds:schemaRef ds:uri="b4e71970-ca7d-4808-9387-ce33e10698b9"/>
    <ds:schemaRef ds:uri="db4f0b5e-5eea-4f0e-875e-80f5f4706bf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406</TotalTime>
  <Words>3052</Words>
  <Application>Microsoft Office PowerPoint</Application>
  <PresentationFormat>Widescreen</PresentationFormat>
  <Paragraphs>331</Paragraphs>
  <Slides>17</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NECS Workforce Disability Equality Standard Report</vt:lpstr>
      <vt:lpstr>Background and Context</vt:lpstr>
      <vt:lpstr> Introduction</vt:lpstr>
      <vt:lpstr>Key Findings</vt:lpstr>
      <vt:lpstr>Key Findings </vt:lpstr>
      <vt:lpstr>WDES Indicators</vt:lpstr>
      <vt:lpstr>WDES Indicator 1: Overall breakdown of workforce data</vt:lpstr>
      <vt:lpstr>WDES Indicator 1: Overall breakdown of workforce data</vt:lpstr>
      <vt:lpstr>WDES Indicator 2: Recruitment</vt:lpstr>
      <vt:lpstr>WDES Indicator 3: Colleagues entering formal capability processes</vt:lpstr>
      <vt:lpstr>WDES Indicators 4-9: Staff survey questions</vt:lpstr>
      <vt:lpstr>WDES Indicators 4-9: Staff survey questions</vt:lpstr>
      <vt:lpstr>WDES Indicators 4-9: Staff survey questions</vt:lpstr>
      <vt:lpstr>WDES Indicator 10: Board Membership Representation</vt:lpstr>
      <vt:lpstr>Summary and Next Steps</vt:lpstr>
      <vt:lpstr>What we have done well</vt:lpstr>
      <vt:lpstr>Conclusion &amp; 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Samuel (NHS NORTH OF ENGLAND COMMISSIONING SUPPORT UNIT)</dc:creator>
  <cp:lastModifiedBy>STRATFORD, Jehnna (NHS NORTH OF ENGLAND COMMISSIONING SUPPORT UNIT)</cp:lastModifiedBy>
  <cp:revision>2</cp:revision>
  <dcterms:created xsi:type="dcterms:W3CDTF">2023-09-04T15:31:25Z</dcterms:created>
  <dcterms:modified xsi:type="dcterms:W3CDTF">2026-06-12T10:52:00Z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0x0101004B98FAA10BC1634A974A3A27D05EA6D5</vt:lpwstr>
  </property>
  <property fmtid="{D5CDD505-2E9C-101B-9397-08002B2CF9AE}" pid="3" name="MediaServiceImageTags">
    <vt:lpwstr/>
  </property>
  <property fmtid="{D5CDD505-2E9C-101B-9397-08002B2CF9AE}" pid="4" name="_dlc_DocIdItemGuid">
    <vt:lpwstr>de89e8df-894a-4d3b-99da-b05260a73c94</vt:lpwstr>
  </property>
  <property fmtid="{D5CDD505-2E9C-101B-9397-08002B2CF9AE}" pid="5" name="Document_x0020_Type">
    <vt:lpwstr/>
  </property>
  <property fmtid="{D5CDD505-2E9C-101B-9397-08002B2CF9AE}" pid="6" name="lcf76f155ced4ddcb4097134ff3c332f">
    <vt:lpwstr/>
  </property>
  <property fmtid="{D5CDD505-2E9C-101B-9397-08002B2CF9AE}" pid="7" name="TaxCatchAll">
    <vt:lpwstr>318;#Communications|49d70074-3803-4167-a057-2572f3bfa13e</vt:lpwstr>
  </property>
  <property fmtid="{D5CDD505-2E9C-101B-9397-08002B2CF9AE}" pid="8" name="d31cc2de61354a65adf2cda03c29b240">
    <vt:lpwstr>Communications|49d70074-3803-4167-a057-2572f3bfa13e</vt:lpwstr>
  </property>
  <property fmtid="{D5CDD505-2E9C-101B-9397-08002B2CF9AE}" pid="9" name="l049dc515815430ea682699d068b347e">
    <vt:lpwstr/>
  </property>
  <property fmtid="{D5CDD505-2E9C-101B-9397-08002B2CF9AE}" pid="10" name="DocClassification">
    <vt:lpwstr>318;#Communications|49d70074-3803-4167-a057-2572f3bfa13e</vt:lpwstr>
  </property>
  <property fmtid="{D5CDD505-2E9C-101B-9397-08002B2CF9AE}" pid="11" name="Document Type">
    <vt:lpwstr/>
  </property>
</Properties>
</file>